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81" r:id="rId3"/>
    <p:sldId id="283" r:id="rId4"/>
    <p:sldId id="284" r:id="rId5"/>
    <p:sldId id="296" r:id="rId6"/>
    <p:sldId id="299" r:id="rId7"/>
    <p:sldId id="300" r:id="rId8"/>
    <p:sldId id="306" r:id="rId9"/>
    <p:sldId id="301" r:id="rId10"/>
    <p:sldId id="308" r:id="rId11"/>
    <p:sldId id="309" r:id="rId12"/>
    <p:sldId id="310" r:id="rId13"/>
    <p:sldId id="311" r:id="rId14"/>
    <p:sldId id="312" r:id="rId15"/>
    <p:sldId id="313" r:id="rId16"/>
    <p:sldId id="314" r:id="rId17"/>
    <p:sldId id="307" r:id="rId18"/>
    <p:sldId id="317" r:id="rId19"/>
    <p:sldId id="315" r:id="rId20"/>
    <p:sldId id="31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D68"/>
    <a:srgbClr val="391B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3" autoAdjust="0"/>
    <p:restoredTop sz="94660"/>
  </p:normalViewPr>
  <p:slideViewPr>
    <p:cSldViewPr snapToGrid="0">
      <p:cViewPr varScale="1">
        <p:scale>
          <a:sx n="103" d="100"/>
          <a:sy n="103" d="100"/>
        </p:scale>
        <p:origin x="120" y="10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F41369-F4CF-95FB-C2F5-B73116D9F9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8558149E-BCEF-38ED-BE8C-CDCF5341CF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C3393B-DD71-41C3-8404-FD3F444C0A17}" type="datetimeFigureOut">
              <a:rPr lang="en-IE" smtClean="0"/>
              <a:t>14/11/2024</a:t>
            </a:fld>
            <a:endParaRPr lang="en-IE"/>
          </a:p>
        </p:txBody>
      </p:sp>
      <p:sp>
        <p:nvSpPr>
          <p:cNvPr id="4" name="Footer Placeholder 3">
            <a:extLst>
              <a:ext uri="{FF2B5EF4-FFF2-40B4-BE49-F238E27FC236}">
                <a16:creationId xmlns:a16="http://schemas.microsoft.com/office/drawing/2014/main" id="{2D607DDD-BF64-7AEF-F048-D032C0F962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4A861F53-3AF1-E4EA-0BDF-91B02C379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E236D8-30E2-4032-8C0A-28CF1D4968D5}" type="slidenum">
              <a:rPr lang="en-IE" smtClean="0"/>
              <a:t>‹Nr.›</a:t>
            </a:fld>
            <a:endParaRPr lang="en-IE"/>
          </a:p>
        </p:txBody>
      </p:sp>
    </p:spTree>
    <p:extLst>
      <p:ext uri="{BB962C8B-B14F-4D97-AF65-F5344CB8AC3E}">
        <p14:creationId xmlns:p14="http://schemas.microsoft.com/office/powerpoint/2010/main" val="189859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E9371-FFB6-E449-B7C3-AD50729FADEE}" type="datetimeFigureOut">
              <a:rPr lang="de-DE" smtClean="0"/>
              <a:t>14.11.2024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337E4-DAF6-8E40-BD47-0D8B83E555A4}" type="slidenum">
              <a:rPr lang="de-DE" smtClean="0"/>
              <a:t>‹Nr.›</a:t>
            </a:fld>
            <a:endParaRPr lang="de-DE"/>
          </a:p>
        </p:txBody>
      </p:sp>
    </p:spTree>
    <p:extLst>
      <p:ext uri="{BB962C8B-B14F-4D97-AF65-F5344CB8AC3E}">
        <p14:creationId xmlns:p14="http://schemas.microsoft.com/office/powerpoint/2010/main" val="374827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9B0A-66F6-1A5D-7709-FC3D0D8A2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7E745EF-3CBE-D387-4C71-BDD0B73227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C8D4D6D-6BDF-C3F6-73EC-1AF06800F3EF}"/>
              </a:ext>
            </a:extLst>
          </p:cNvPr>
          <p:cNvSpPr>
            <a:spLocks noGrp="1"/>
          </p:cNvSpPr>
          <p:nvPr>
            <p:ph type="dt" sz="half" idx="10"/>
          </p:nvPr>
        </p:nvSpPr>
        <p:spPr/>
        <p:txBody>
          <a:bodyPr/>
          <a:lstStyle/>
          <a:p>
            <a:fld id="{4C1F6880-7EF8-4DC5-9F94-1FDEE347759E}" type="datetimeFigureOut">
              <a:rPr lang="en-IE" smtClean="0"/>
              <a:t>14/11/2024</a:t>
            </a:fld>
            <a:endParaRPr lang="en-IE"/>
          </a:p>
        </p:txBody>
      </p:sp>
      <p:sp>
        <p:nvSpPr>
          <p:cNvPr id="5" name="Footer Placeholder 4">
            <a:extLst>
              <a:ext uri="{FF2B5EF4-FFF2-40B4-BE49-F238E27FC236}">
                <a16:creationId xmlns:a16="http://schemas.microsoft.com/office/drawing/2014/main" id="{82491649-900F-C409-CB44-99F38AB25B4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43CFE0F-6171-FD31-6C22-C2FDC79CD1B0}"/>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146702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B731-D664-F475-58EB-0923E588506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CFF0D4D-4BA0-B27A-9031-7596EF6BB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409D6D7-1E10-10D6-8C14-BDD9B02838CB}"/>
              </a:ext>
            </a:extLst>
          </p:cNvPr>
          <p:cNvSpPr>
            <a:spLocks noGrp="1"/>
          </p:cNvSpPr>
          <p:nvPr>
            <p:ph type="dt" sz="half" idx="10"/>
          </p:nvPr>
        </p:nvSpPr>
        <p:spPr/>
        <p:txBody>
          <a:bodyPr/>
          <a:lstStyle/>
          <a:p>
            <a:fld id="{4C1F6880-7EF8-4DC5-9F94-1FDEE347759E}" type="datetimeFigureOut">
              <a:rPr lang="en-IE" smtClean="0"/>
              <a:t>14/11/2024</a:t>
            </a:fld>
            <a:endParaRPr lang="en-IE"/>
          </a:p>
        </p:txBody>
      </p:sp>
      <p:sp>
        <p:nvSpPr>
          <p:cNvPr id="5" name="Footer Placeholder 4">
            <a:extLst>
              <a:ext uri="{FF2B5EF4-FFF2-40B4-BE49-F238E27FC236}">
                <a16:creationId xmlns:a16="http://schemas.microsoft.com/office/drawing/2014/main" id="{0A2462A2-7944-71D5-1001-71A14B4B0BA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FF98C8F-223E-75D2-BF2C-4988802FBDEE}"/>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224438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B938B-2BDD-F186-0B0B-8B262FF551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D7C19EB-5E0D-AA70-7968-9D051D335C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1B40D26-2491-0CEB-FC06-6C8723962CE0}"/>
              </a:ext>
            </a:extLst>
          </p:cNvPr>
          <p:cNvSpPr>
            <a:spLocks noGrp="1"/>
          </p:cNvSpPr>
          <p:nvPr>
            <p:ph type="dt" sz="half" idx="10"/>
          </p:nvPr>
        </p:nvSpPr>
        <p:spPr/>
        <p:txBody>
          <a:bodyPr/>
          <a:lstStyle/>
          <a:p>
            <a:fld id="{4C1F6880-7EF8-4DC5-9F94-1FDEE347759E}" type="datetimeFigureOut">
              <a:rPr lang="en-IE" smtClean="0"/>
              <a:t>14/11/2024</a:t>
            </a:fld>
            <a:endParaRPr lang="en-IE"/>
          </a:p>
        </p:txBody>
      </p:sp>
      <p:sp>
        <p:nvSpPr>
          <p:cNvPr id="5" name="Footer Placeholder 4">
            <a:extLst>
              <a:ext uri="{FF2B5EF4-FFF2-40B4-BE49-F238E27FC236}">
                <a16:creationId xmlns:a16="http://schemas.microsoft.com/office/drawing/2014/main" id="{7A892523-6E7B-4F2E-2F8B-76E891B642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85ABB50-14E8-1B68-E70F-57723FB42A17}"/>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420657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971FCC3E-A25C-A78E-0A11-7FB81CC7B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3874" y="234500"/>
            <a:ext cx="2577141" cy="897757"/>
          </a:xfrm>
          <a:prstGeom prst="rect">
            <a:avLst/>
          </a:prstGeom>
        </p:spPr>
      </p:pic>
      <p:pic>
        <p:nvPicPr>
          <p:cNvPr id="8" name="Picture 7">
            <a:extLst>
              <a:ext uri="{FF2B5EF4-FFF2-40B4-BE49-F238E27FC236}">
                <a16:creationId xmlns:a16="http://schemas.microsoft.com/office/drawing/2014/main" id="{0DEB911A-BD1F-E11A-CCA7-DC56B9647F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71761" y="6041963"/>
            <a:ext cx="2648988" cy="756661"/>
          </a:xfrm>
          <a:prstGeom prst="rect">
            <a:avLst/>
          </a:prstGeom>
        </p:spPr>
      </p:pic>
      <p:pic>
        <p:nvPicPr>
          <p:cNvPr id="9" name="Picture 8">
            <a:extLst>
              <a:ext uri="{FF2B5EF4-FFF2-40B4-BE49-F238E27FC236}">
                <a16:creationId xmlns:a16="http://schemas.microsoft.com/office/drawing/2014/main" id="{62AB00E8-8247-FC0C-5656-92869A37EA4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1386" y="6364896"/>
            <a:ext cx="1609725" cy="267970"/>
          </a:xfrm>
          <a:prstGeom prst="rect">
            <a:avLst/>
          </a:prstGeom>
          <a:noFill/>
          <a:ln>
            <a:noFill/>
          </a:ln>
        </p:spPr>
      </p:pic>
      <p:pic>
        <p:nvPicPr>
          <p:cNvPr id="10" name="Picture 9">
            <a:extLst>
              <a:ext uri="{FF2B5EF4-FFF2-40B4-BE49-F238E27FC236}">
                <a16:creationId xmlns:a16="http://schemas.microsoft.com/office/drawing/2014/main" id="{6A9B0D2B-68B9-4A34-8B8A-0CFDEFE2989E}"/>
              </a:ext>
            </a:extLst>
          </p:cNvPr>
          <p:cNvPicPr/>
          <p:nvPr userDrawn="1"/>
        </p:nvPicPr>
        <p:blipFill rotWithShape="1">
          <a:blip r:embed="rId5" cstate="print">
            <a:extLst>
              <a:ext uri="{28A0092B-C50C-407E-A947-70E740481C1C}">
                <a14:useLocalDpi xmlns:a14="http://schemas.microsoft.com/office/drawing/2010/main" val="0"/>
              </a:ext>
            </a:extLst>
          </a:blip>
          <a:srcRect l="11015" t="11011" r="10535" b="11882"/>
          <a:stretch/>
        </p:blipFill>
        <p:spPr bwMode="auto">
          <a:xfrm>
            <a:off x="8687182" y="6281736"/>
            <a:ext cx="457200" cy="448945"/>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ADAF6CD5-DA12-B917-BFAB-615BDAF89692}"/>
              </a:ext>
            </a:extLst>
          </p:cNvPr>
          <p:cNvPicPr/>
          <p:nvPr userDrawn="1"/>
        </p:nvPicPr>
        <p:blipFill rotWithShape="1">
          <a:blip r:embed="rId6" cstate="print">
            <a:extLst>
              <a:ext uri="{28A0092B-C50C-407E-A947-70E740481C1C}">
                <a14:useLocalDpi xmlns:a14="http://schemas.microsoft.com/office/drawing/2010/main" val="0"/>
              </a:ext>
            </a:extLst>
          </a:blip>
          <a:srcRect l="7777" t="24542" r="7079" b="27044"/>
          <a:stretch/>
        </p:blipFill>
        <p:spPr bwMode="auto">
          <a:xfrm>
            <a:off x="3832379" y="6280083"/>
            <a:ext cx="1302385" cy="415925"/>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F90C4A77-3506-C6CB-6931-D95026D2BB93}"/>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007863" y="6284201"/>
            <a:ext cx="462915" cy="410845"/>
          </a:xfrm>
          <a:prstGeom prst="rect">
            <a:avLst/>
          </a:prstGeom>
          <a:noFill/>
          <a:ln>
            <a:noFill/>
          </a:ln>
        </p:spPr>
      </p:pic>
      <p:pic>
        <p:nvPicPr>
          <p:cNvPr id="14" name="Picture 13">
            <a:extLst>
              <a:ext uri="{FF2B5EF4-FFF2-40B4-BE49-F238E27FC236}">
                <a16:creationId xmlns:a16="http://schemas.microsoft.com/office/drawing/2014/main" id="{B185EFBC-36D5-1DC6-23E6-444EC2116CEA}"/>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372233" y="6321778"/>
            <a:ext cx="689610" cy="360045"/>
          </a:xfrm>
          <a:prstGeom prst="rect">
            <a:avLst/>
          </a:prstGeom>
          <a:noFill/>
          <a:ln>
            <a:noFill/>
          </a:ln>
        </p:spPr>
      </p:pic>
      <p:pic>
        <p:nvPicPr>
          <p:cNvPr id="15" name="Picture 14">
            <a:extLst>
              <a:ext uri="{FF2B5EF4-FFF2-40B4-BE49-F238E27FC236}">
                <a16:creationId xmlns:a16="http://schemas.microsoft.com/office/drawing/2014/main" id="{2C10BD1C-3153-F1C6-7429-5236377C73C8}"/>
              </a:ext>
            </a:extLst>
          </p:cNvPr>
          <p:cNvPicPr/>
          <p:nvPr userDrawn="1"/>
        </p:nvPicPr>
        <p:blipFill rotWithShape="1">
          <a:blip r:embed="rId9" cstate="print">
            <a:extLst>
              <a:ext uri="{28A0092B-C50C-407E-A947-70E740481C1C}">
                <a14:useLocalDpi xmlns:a14="http://schemas.microsoft.com/office/drawing/2010/main" val="0"/>
              </a:ext>
            </a:extLst>
          </a:blip>
          <a:srcRect l="6911" t="23459" r="6596" b="19809"/>
          <a:stretch/>
        </p:blipFill>
        <p:spPr bwMode="auto">
          <a:xfrm>
            <a:off x="6275348" y="6342547"/>
            <a:ext cx="1448435" cy="321310"/>
          </a:xfrm>
          <a:prstGeom prst="rect">
            <a:avLst/>
          </a:prstGeom>
          <a:noFill/>
          <a:ln>
            <a:noFill/>
          </a:ln>
          <a:extLst>
            <a:ext uri="{53640926-AAD7-44D8-BBD7-CCE9431645EC}">
              <a14:shadowObscured xmlns:a14="http://schemas.microsoft.com/office/drawing/2010/main"/>
            </a:ext>
          </a:extLst>
        </p:spPr>
      </p:pic>
      <p:pic>
        <p:nvPicPr>
          <p:cNvPr id="18" name="Picture 3">
            <a:extLst>
              <a:ext uri="{FF2B5EF4-FFF2-40B4-BE49-F238E27FC236}">
                <a16:creationId xmlns:a16="http://schemas.microsoft.com/office/drawing/2014/main" id="{9B5E2990-F29F-ECC9-458F-7883A23CEC95}"/>
              </a:ext>
            </a:extLst>
          </p:cNvPr>
          <p:cNvPicPr>
            <a:picLocks noChangeAspect="1"/>
          </p:cNvPicPr>
          <p:nvPr userDrawn="1"/>
        </p:nvPicPr>
        <p:blipFill>
          <a:blip r:embed="rId10"/>
          <a:stretch>
            <a:fillRect/>
          </a:stretch>
        </p:blipFill>
        <p:spPr>
          <a:xfrm>
            <a:off x="2202460" y="6100906"/>
            <a:ext cx="1459424" cy="757093"/>
          </a:xfrm>
          <a:prstGeom prst="rect">
            <a:avLst/>
          </a:prstGeom>
        </p:spPr>
      </p:pic>
    </p:spTree>
    <p:extLst>
      <p:ext uri="{BB962C8B-B14F-4D97-AF65-F5344CB8AC3E}">
        <p14:creationId xmlns:p14="http://schemas.microsoft.com/office/powerpoint/2010/main" val="137290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9B7B58C4-067D-3A7D-0B9A-672BEE2C0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3874" y="234500"/>
            <a:ext cx="2577141" cy="897757"/>
          </a:xfrm>
          <a:prstGeom prst="rect">
            <a:avLst/>
          </a:prstGeom>
        </p:spPr>
      </p:pic>
      <p:pic>
        <p:nvPicPr>
          <p:cNvPr id="8" name="Picture 7">
            <a:extLst>
              <a:ext uri="{FF2B5EF4-FFF2-40B4-BE49-F238E27FC236}">
                <a16:creationId xmlns:a16="http://schemas.microsoft.com/office/drawing/2014/main" id="{144CCE18-8738-6871-EF5F-8C1BB4602C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71761" y="6041963"/>
            <a:ext cx="2648988" cy="756661"/>
          </a:xfrm>
          <a:prstGeom prst="rect">
            <a:avLst/>
          </a:prstGeom>
        </p:spPr>
      </p:pic>
      <p:pic>
        <p:nvPicPr>
          <p:cNvPr id="9" name="Picture 8">
            <a:extLst>
              <a:ext uri="{FF2B5EF4-FFF2-40B4-BE49-F238E27FC236}">
                <a16:creationId xmlns:a16="http://schemas.microsoft.com/office/drawing/2014/main" id="{15F14080-6BAA-F015-BEEB-A0B9DCC5877E}"/>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1386" y="6364896"/>
            <a:ext cx="1609725" cy="267970"/>
          </a:xfrm>
          <a:prstGeom prst="rect">
            <a:avLst/>
          </a:prstGeom>
          <a:noFill/>
          <a:ln>
            <a:noFill/>
          </a:ln>
        </p:spPr>
      </p:pic>
      <p:pic>
        <p:nvPicPr>
          <p:cNvPr id="10" name="Picture 9">
            <a:extLst>
              <a:ext uri="{FF2B5EF4-FFF2-40B4-BE49-F238E27FC236}">
                <a16:creationId xmlns:a16="http://schemas.microsoft.com/office/drawing/2014/main" id="{F95AD514-7C94-3BB3-DF12-A47C8DD6F52B}"/>
              </a:ext>
            </a:extLst>
          </p:cNvPr>
          <p:cNvPicPr/>
          <p:nvPr userDrawn="1"/>
        </p:nvPicPr>
        <p:blipFill rotWithShape="1">
          <a:blip r:embed="rId5" cstate="print">
            <a:extLst>
              <a:ext uri="{28A0092B-C50C-407E-A947-70E740481C1C}">
                <a14:useLocalDpi xmlns:a14="http://schemas.microsoft.com/office/drawing/2010/main" val="0"/>
              </a:ext>
            </a:extLst>
          </a:blip>
          <a:srcRect l="11015" t="11011" r="10535" b="11882"/>
          <a:stretch/>
        </p:blipFill>
        <p:spPr bwMode="auto">
          <a:xfrm>
            <a:off x="8687182" y="6281736"/>
            <a:ext cx="457200" cy="448945"/>
          </a:xfrm>
          <a:prstGeom prst="rect">
            <a:avLst/>
          </a:prstGeom>
          <a:noFill/>
          <a:ln>
            <a:noFill/>
          </a:ln>
          <a:extLst>
            <a:ext uri="{53640926-AAD7-44D8-BBD7-CCE9431645EC}">
              <a14:shadowObscured xmlns:a14="http://schemas.microsoft.com/office/drawing/2010/main"/>
            </a:ext>
          </a:extLst>
        </p:spPr>
      </p:pic>
      <p:pic>
        <p:nvPicPr>
          <p:cNvPr id="11" name="Picture 11">
            <a:extLst>
              <a:ext uri="{FF2B5EF4-FFF2-40B4-BE49-F238E27FC236}">
                <a16:creationId xmlns:a16="http://schemas.microsoft.com/office/drawing/2014/main" id="{68BEC3C6-1F02-B755-83FA-D5C3760853CA}"/>
              </a:ext>
            </a:extLst>
          </p:cNvPr>
          <p:cNvPicPr/>
          <p:nvPr userDrawn="1"/>
        </p:nvPicPr>
        <p:blipFill rotWithShape="1">
          <a:blip r:embed="rId6" cstate="print">
            <a:extLst>
              <a:ext uri="{28A0092B-C50C-407E-A947-70E740481C1C}">
                <a14:useLocalDpi xmlns:a14="http://schemas.microsoft.com/office/drawing/2010/main" val="0"/>
              </a:ext>
            </a:extLst>
          </a:blip>
          <a:srcRect l="7777" t="24542" r="7079" b="27044"/>
          <a:stretch/>
        </p:blipFill>
        <p:spPr bwMode="auto">
          <a:xfrm>
            <a:off x="3832379" y="6280083"/>
            <a:ext cx="1302385" cy="415925"/>
          </a:xfrm>
          <a:prstGeom prst="rect">
            <a:avLst/>
          </a:prstGeom>
          <a:noFill/>
          <a:ln>
            <a:noFill/>
          </a:ln>
          <a:extLst>
            <a:ext uri="{53640926-AAD7-44D8-BBD7-CCE9431645EC}">
              <a14:shadowObscured xmlns:a14="http://schemas.microsoft.com/office/drawing/2010/main"/>
            </a:ext>
          </a:extLst>
        </p:spPr>
      </p:pic>
      <p:pic>
        <p:nvPicPr>
          <p:cNvPr id="12" name="Picture 12">
            <a:extLst>
              <a:ext uri="{FF2B5EF4-FFF2-40B4-BE49-F238E27FC236}">
                <a16:creationId xmlns:a16="http://schemas.microsoft.com/office/drawing/2014/main" id="{4698A46D-5295-731E-75C7-4F031E1BE7A8}"/>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007863" y="6284201"/>
            <a:ext cx="462915" cy="410845"/>
          </a:xfrm>
          <a:prstGeom prst="rect">
            <a:avLst/>
          </a:prstGeom>
          <a:noFill/>
          <a:ln>
            <a:noFill/>
          </a:ln>
        </p:spPr>
      </p:pic>
      <p:pic>
        <p:nvPicPr>
          <p:cNvPr id="13" name="Picture 13">
            <a:extLst>
              <a:ext uri="{FF2B5EF4-FFF2-40B4-BE49-F238E27FC236}">
                <a16:creationId xmlns:a16="http://schemas.microsoft.com/office/drawing/2014/main" id="{9296A840-6D33-F374-8AAD-82D5549CA3DF}"/>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372233" y="6321778"/>
            <a:ext cx="689610" cy="360045"/>
          </a:xfrm>
          <a:prstGeom prst="rect">
            <a:avLst/>
          </a:prstGeom>
          <a:noFill/>
          <a:ln>
            <a:noFill/>
          </a:ln>
        </p:spPr>
      </p:pic>
      <p:pic>
        <p:nvPicPr>
          <p:cNvPr id="14" name="Picture 14">
            <a:extLst>
              <a:ext uri="{FF2B5EF4-FFF2-40B4-BE49-F238E27FC236}">
                <a16:creationId xmlns:a16="http://schemas.microsoft.com/office/drawing/2014/main" id="{E012ADD9-C070-6512-5737-01463710E2FE}"/>
              </a:ext>
            </a:extLst>
          </p:cNvPr>
          <p:cNvPicPr/>
          <p:nvPr userDrawn="1"/>
        </p:nvPicPr>
        <p:blipFill rotWithShape="1">
          <a:blip r:embed="rId9" cstate="print">
            <a:extLst>
              <a:ext uri="{28A0092B-C50C-407E-A947-70E740481C1C}">
                <a14:useLocalDpi xmlns:a14="http://schemas.microsoft.com/office/drawing/2010/main" val="0"/>
              </a:ext>
            </a:extLst>
          </a:blip>
          <a:srcRect l="6911" t="23459" r="6596" b="19809"/>
          <a:stretch/>
        </p:blipFill>
        <p:spPr bwMode="auto">
          <a:xfrm>
            <a:off x="6275348" y="6342547"/>
            <a:ext cx="1448435" cy="321310"/>
          </a:xfrm>
          <a:prstGeom prst="rect">
            <a:avLst/>
          </a:prstGeom>
          <a:noFill/>
          <a:ln>
            <a:noFill/>
          </a:ln>
          <a:extLst>
            <a:ext uri="{53640926-AAD7-44D8-BBD7-CCE9431645EC}">
              <a14:shadowObscured xmlns:a14="http://schemas.microsoft.com/office/drawing/2010/main"/>
            </a:ext>
          </a:extLst>
        </p:spPr>
      </p:pic>
      <p:pic>
        <p:nvPicPr>
          <p:cNvPr id="15" name="Picture 3">
            <a:extLst>
              <a:ext uri="{FF2B5EF4-FFF2-40B4-BE49-F238E27FC236}">
                <a16:creationId xmlns:a16="http://schemas.microsoft.com/office/drawing/2014/main" id="{89E52C03-D46A-2B4D-A43A-6EA30D5D2701}"/>
              </a:ext>
            </a:extLst>
          </p:cNvPr>
          <p:cNvPicPr>
            <a:picLocks noChangeAspect="1"/>
          </p:cNvPicPr>
          <p:nvPr userDrawn="1"/>
        </p:nvPicPr>
        <p:blipFill>
          <a:blip r:embed="rId10"/>
          <a:stretch>
            <a:fillRect/>
          </a:stretch>
        </p:blipFill>
        <p:spPr>
          <a:xfrm>
            <a:off x="2202460" y="6100906"/>
            <a:ext cx="1459424" cy="757093"/>
          </a:xfrm>
          <a:prstGeom prst="rect">
            <a:avLst/>
          </a:prstGeom>
        </p:spPr>
      </p:pic>
    </p:spTree>
    <p:extLst>
      <p:ext uri="{BB962C8B-B14F-4D97-AF65-F5344CB8AC3E}">
        <p14:creationId xmlns:p14="http://schemas.microsoft.com/office/powerpoint/2010/main" val="86633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E1A0-AA87-06C4-21EC-2C56EBAC538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CAC9706-8E75-7913-7247-0C41F3652E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672A8B6F-38B6-C967-B711-8E432E81BA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0C9D931-2050-290B-D7AA-5F3994C67A83}"/>
              </a:ext>
            </a:extLst>
          </p:cNvPr>
          <p:cNvSpPr>
            <a:spLocks noGrp="1"/>
          </p:cNvSpPr>
          <p:nvPr>
            <p:ph type="dt" sz="half" idx="10"/>
          </p:nvPr>
        </p:nvSpPr>
        <p:spPr/>
        <p:txBody>
          <a:bodyPr/>
          <a:lstStyle/>
          <a:p>
            <a:fld id="{4C1F6880-7EF8-4DC5-9F94-1FDEE347759E}" type="datetimeFigureOut">
              <a:rPr lang="en-IE" smtClean="0"/>
              <a:t>14/11/2024</a:t>
            </a:fld>
            <a:endParaRPr lang="en-IE"/>
          </a:p>
        </p:txBody>
      </p:sp>
      <p:sp>
        <p:nvSpPr>
          <p:cNvPr id="6" name="Footer Placeholder 5">
            <a:extLst>
              <a:ext uri="{FF2B5EF4-FFF2-40B4-BE49-F238E27FC236}">
                <a16:creationId xmlns:a16="http://schemas.microsoft.com/office/drawing/2014/main" id="{2B71A6AB-8FBA-8A56-1F43-AE282570BFD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38AA60A-8D42-B97D-2A81-6F98D5540D30}"/>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69406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DB19-B218-911C-F41B-FBDC64D5CE45}"/>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E823E0F-3143-84DF-8054-6C088CD47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A4C496-500C-2E19-02CD-8EE66E790D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C461DC5-4FC6-A396-E974-63EBE8076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452F25-FA34-0688-EA91-87820D19D4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D88C14A-E955-E892-6830-E7BED28E5FB8}"/>
              </a:ext>
            </a:extLst>
          </p:cNvPr>
          <p:cNvSpPr>
            <a:spLocks noGrp="1"/>
          </p:cNvSpPr>
          <p:nvPr>
            <p:ph type="dt" sz="half" idx="10"/>
          </p:nvPr>
        </p:nvSpPr>
        <p:spPr/>
        <p:txBody>
          <a:bodyPr/>
          <a:lstStyle/>
          <a:p>
            <a:fld id="{4C1F6880-7EF8-4DC5-9F94-1FDEE347759E}" type="datetimeFigureOut">
              <a:rPr lang="en-IE" smtClean="0"/>
              <a:t>14/11/2024</a:t>
            </a:fld>
            <a:endParaRPr lang="en-IE"/>
          </a:p>
        </p:txBody>
      </p:sp>
      <p:sp>
        <p:nvSpPr>
          <p:cNvPr id="8" name="Footer Placeholder 7">
            <a:extLst>
              <a:ext uri="{FF2B5EF4-FFF2-40B4-BE49-F238E27FC236}">
                <a16:creationId xmlns:a16="http://schemas.microsoft.com/office/drawing/2014/main" id="{F701225F-E634-9C75-281E-2B117CA96236}"/>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9A968463-F15A-4674-18BD-43890C3C35DD}"/>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3460559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A410-479D-5332-CB4B-F06010B84FA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5E0A79B-3B45-872B-6201-1A09FEDDB204}"/>
              </a:ext>
            </a:extLst>
          </p:cNvPr>
          <p:cNvSpPr>
            <a:spLocks noGrp="1"/>
          </p:cNvSpPr>
          <p:nvPr>
            <p:ph type="dt" sz="half" idx="10"/>
          </p:nvPr>
        </p:nvSpPr>
        <p:spPr/>
        <p:txBody>
          <a:bodyPr/>
          <a:lstStyle/>
          <a:p>
            <a:fld id="{4C1F6880-7EF8-4DC5-9F94-1FDEE347759E}" type="datetimeFigureOut">
              <a:rPr lang="en-IE" smtClean="0"/>
              <a:t>14/11/2024</a:t>
            </a:fld>
            <a:endParaRPr lang="en-IE"/>
          </a:p>
        </p:txBody>
      </p:sp>
      <p:sp>
        <p:nvSpPr>
          <p:cNvPr id="4" name="Footer Placeholder 3">
            <a:extLst>
              <a:ext uri="{FF2B5EF4-FFF2-40B4-BE49-F238E27FC236}">
                <a16:creationId xmlns:a16="http://schemas.microsoft.com/office/drawing/2014/main" id="{C11F2B8C-6FE9-5CF8-CDF6-21E3B23EF4B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ED6F1DB-2F2E-1E39-94D2-B822513E282E}"/>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35601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F533E-3F47-ADF6-54F7-68C87F9F1B27}"/>
              </a:ext>
            </a:extLst>
          </p:cNvPr>
          <p:cNvSpPr>
            <a:spLocks noGrp="1"/>
          </p:cNvSpPr>
          <p:nvPr>
            <p:ph type="dt" sz="half" idx="10"/>
          </p:nvPr>
        </p:nvSpPr>
        <p:spPr/>
        <p:txBody>
          <a:bodyPr/>
          <a:lstStyle/>
          <a:p>
            <a:fld id="{4C1F6880-7EF8-4DC5-9F94-1FDEE347759E}" type="datetimeFigureOut">
              <a:rPr lang="en-IE" smtClean="0"/>
              <a:t>14/11/2024</a:t>
            </a:fld>
            <a:endParaRPr lang="en-IE"/>
          </a:p>
        </p:txBody>
      </p:sp>
      <p:sp>
        <p:nvSpPr>
          <p:cNvPr id="3" name="Footer Placeholder 2">
            <a:extLst>
              <a:ext uri="{FF2B5EF4-FFF2-40B4-BE49-F238E27FC236}">
                <a16:creationId xmlns:a16="http://schemas.microsoft.com/office/drawing/2014/main" id="{35A2B07E-10AE-8DBE-5FB0-450CDE98A94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0F00285D-1773-583A-B785-F8566378D338}"/>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710469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A79-9A3A-795B-4113-A13003554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FAB0A0C-47C3-ED36-F8AC-3E5BEBD505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1E047F4-6955-8442-AAEA-E6DBE4B8D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56EFD-25C0-B3AB-7D49-EBC2495D7A9A}"/>
              </a:ext>
            </a:extLst>
          </p:cNvPr>
          <p:cNvSpPr>
            <a:spLocks noGrp="1"/>
          </p:cNvSpPr>
          <p:nvPr>
            <p:ph type="dt" sz="half" idx="10"/>
          </p:nvPr>
        </p:nvSpPr>
        <p:spPr/>
        <p:txBody>
          <a:bodyPr/>
          <a:lstStyle/>
          <a:p>
            <a:fld id="{4C1F6880-7EF8-4DC5-9F94-1FDEE347759E}" type="datetimeFigureOut">
              <a:rPr lang="en-IE" smtClean="0"/>
              <a:t>14/11/2024</a:t>
            </a:fld>
            <a:endParaRPr lang="en-IE"/>
          </a:p>
        </p:txBody>
      </p:sp>
      <p:sp>
        <p:nvSpPr>
          <p:cNvPr id="6" name="Footer Placeholder 5">
            <a:extLst>
              <a:ext uri="{FF2B5EF4-FFF2-40B4-BE49-F238E27FC236}">
                <a16:creationId xmlns:a16="http://schemas.microsoft.com/office/drawing/2014/main" id="{1090B73F-7088-42B1-CFEA-701984B2D0E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379667B-BA7D-2D97-1C21-712B8D14A047}"/>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46492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78D1-CE16-A72F-2AB2-C96C4F9F5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630E933-6627-0881-E456-4CE94A8EE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1644581-48F3-AFA9-D47B-8FF5E038A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0FE4D5-2004-D3E4-90B2-CC9C348E178D}"/>
              </a:ext>
            </a:extLst>
          </p:cNvPr>
          <p:cNvSpPr>
            <a:spLocks noGrp="1"/>
          </p:cNvSpPr>
          <p:nvPr>
            <p:ph type="dt" sz="half" idx="10"/>
          </p:nvPr>
        </p:nvSpPr>
        <p:spPr/>
        <p:txBody>
          <a:bodyPr/>
          <a:lstStyle/>
          <a:p>
            <a:fld id="{4C1F6880-7EF8-4DC5-9F94-1FDEE347759E}" type="datetimeFigureOut">
              <a:rPr lang="en-IE" smtClean="0"/>
              <a:t>14/11/2024</a:t>
            </a:fld>
            <a:endParaRPr lang="en-IE"/>
          </a:p>
        </p:txBody>
      </p:sp>
      <p:sp>
        <p:nvSpPr>
          <p:cNvPr id="6" name="Footer Placeholder 5">
            <a:extLst>
              <a:ext uri="{FF2B5EF4-FFF2-40B4-BE49-F238E27FC236}">
                <a16:creationId xmlns:a16="http://schemas.microsoft.com/office/drawing/2014/main" id="{65BFBA76-0AD3-AFF4-B7AA-512C5B586A8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C05A63F-5BDD-9A28-7154-6D374630C2A9}"/>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273313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66578-CFE0-01C0-378C-F1A17282E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A0B5B49-32BA-02C3-E313-EAABDBC922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EBA1F28-725E-C0C7-20AF-46AD846BD6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F6880-7EF8-4DC5-9F94-1FDEE347759E}" type="datetimeFigureOut">
              <a:rPr lang="en-IE" smtClean="0"/>
              <a:t>14/11/2024</a:t>
            </a:fld>
            <a:endParaRPr lang="en-IE"/>
          </a:p>
        </p:txBody>
      </p:sp>
      <p:sp>
        <p:nvSpPr>
          <p:cNvPr id="5" name="Footer Placeholder 4">
            <a:extLst>
              <a:ext uri="{FF2B5EF4-FFF2-40B4-BE49-F238E27FC236}">
                <a16:creationId xmlns:a16="http://schemas.microsoft.com/office/drawing/2014/main" id="{16E044A6-F729-9A3F-DC31-F5E877A9C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2D2FA21-BD39-FB82-F72F-FA386491B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95ABE-5CA1-44F9-8C7E-8BF698BE8CFA}" type="slidenum">
              <a:rPr lang="en-IE" smtClean="0"/>
              <a:t>‹Nr.›</a:t>
            </a:fld>
            <a:endParaRPr lang="en-IE"/>
          </a:p>
        </p:txBody>
      </p:sp>
    </p:spTree>
    <p:extLst>
      <p:ext uri="{BB962C8B-B14F-4D97-AF65-F5344CB8AC3E}">
        <p14:creationId xmlns:p14="http://schemas.microsoft.com/office/powerpoint/2010/main" val="257078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edupass-project.eu/"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s://www.dippe.lu/"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736A9-7589-40F8-ED99-4B5ABC2D14A5}"/>
              </a:ext>
            </a:extLst>
          </p:cNvPr>
          <p:cNvSpPr txBox="1"/>
          <p:nvPr/>
        </p:nvSpPr>
        <p:spPr>
          <a:xfrm>
            <a:off x="1157287" y="1920895"/>
            <a:ext cx="9877425" cy="2431435"/>
          </a:xfrm>
          <a:prstGeom prst="rect">
            <a:avLst/>
          </a:prstGeom>
          <a:noFill/>
        </p:spPr>
        <p:txBody>
          <a:bodyPr wrap="square" rtlCol="0">
            <a:spAutoFit/>
          </a:bodyPr>
          <a:lstStyle/>
          <a:p>
            <a:pPr algn="ctr"/>
            <a:r>
              <a:rPr lang="en-IE" sz="6000" b="1" dirty="0"/>
              <a:t>Inclusive Teaching – Theoretical Foundations</a:t>
            </a:r>
            <a:endParaRPr lang="en-IE" sz="3200" dirty="0"/>
          </a:p>
          <a:p>
            <a:pPr algn="ctr"/>
            <a:r>
              <a:rPr lang="en-IE" sz="3200" dirty="0"/>
              <a:t>M#3 Inclusive Teaching</a:t>
            </a:r>
          </a:p>
        </p:txBody>
      </p:sp>
      <p:sp>
        <p:nvSpPr>
          <p:cNvPr id="2" name="Rectangle 17">
            <a:extLst>
              <a:ext uri="{FF2B5EF4-FFF2-40B4-BE49-F238E27FC236}">
                <a16:creationId xmlns:a16="http://schemas.microsoft.com/office/drawing/2014/main" id="{067B9214-4EF7-8C40-B28B-720497150167}"/>
              </a:ext>
            </a:extLst>
          </p:cNvPr>
          <p:cNvSpPr/>
          <p:nvPr/>
        </p:nvSpPr>
        <p:spPr>
          <a:xfrm>
            <a:off x="1783080" y="-2704"/>
            <a:ext cx="1521973" cy="578386"/>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feld 2">
            <a:extLst>
              <a:ext uri="{FF2B5EF4-FFF2-40B4-BE49-F238E27FC236}">
                <a16:creationId xmlns:a16="http://schemas.microsoft.com/office/drawing/2014/main" id="{02AAA62A-00A1-7D51-0CF8-BCF6BAC93A15}"/>
              </a:ext>
            </a:extLst>
          </p:cNvPr>
          <p:cNvSpPr txBox="1"/>
          <p:nvPr/>
        </p:nvSpPr>
        <p:spPr>
          <a:xfrm>
            <a:off x="1949186" y="123223"/>
            <a:ext cx="1355867" cy="369332"/>
          </a:xfrm>
          <a:prstGeom prst="rect">
            <a:avLst/>
          </a:prstGeom>
          <a:noFill/>
        </p:spPr>
        <p:txBody>
          <a:bodyPr wrap="square">
            <a:spAutoFit/>
          </a:bodyPr>
          <a:lstStyle/>
          <a:p>
            <a:r>
              <a:rPr lang="en-IE" sz="1800" b="1" dirty="0">
                <a:solidFill>
                  <a:schemeClr val="bg1"/>
                </a:solidFill>
              </a:rPr>
              <a:t>Course 3.</a:t>
            </a:r>
            <a:r>
              <a:rPr lang="en-IE" b="1" dirty="0">
                <a:solidFill>
                  <a:schemeClr val="bg1"/>
                </a:solidFill>
              </a:rPr>
              <a:t>1</a:t>
            </a:r>
            <a:endParaRPr lang="de-DE" b="1" dirty="0">
              <a:solidFill>
                <a:schemeClr val="bg1"/>
              </a:solidFill>
            </a:endParaRPr>
          </a:p>
        </p:txBody>
      </p:sp>
      <p:sp>
        <p:nvSpPr>
          <p:cNvPr id="4" name="Rectangle 17">
            <a:extLst>
              <a:ext uri="{FF2B5EF4-FFF2-40B4-BE49-F238E27FC236}">
                <a16:creationId xmlns:a16="http://schemas.microsoft.com/office/drawing/2014/main" id="{BE14A72E-2C69-3357-D79D-444C3656174C}"/>
              </a:ext>
            </a:extLst>
          </p:cNvPr>
          <p:cNvSpPr/>
          <p:nvPr/>
        </p:nvSpPr>
        <p:spPr>
          <a:xfrm>
            <a:off x="151912" y="0"/>
            <a:ext cx="820981" cy="575682"/>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feld 4">
            <a:extLst>
              <a:ext uri="{FF2B5EF4-FFF2-40B4-BE49-F238E27FC236}">
                <a16:creationId xmlns:a16="http://schemas.microsoft.com/office/drawing/2014/main" id="{089C692F-F149-BE24-D58E-8DEEF9EC10DD}"/>
              </a:ext>
            </a:extLst>
          </p:cNvPr>
          <p:cNvSpPr txBox="1"/>
          <p:nvPr/>
        </p:nvSpPr>
        <p:spPr>
          <a:xfrm>
            <a:off x="151912" y="119989"/>
            <a:ext cx="820981" cy="369332"/>
          </a:xfrm>
          <a:prstGeom prst="rect">
            <a:avLst/>
          </a:prstGeom>
          <a:noFill/>
        </p:spPr>
        <p:txBody>
          <a:bodyPr wrap="square">
            <a:spAutoFit/>
          </a:bodyPr>
          <a:lstStyle/>
          <a:p>
            <a:pPr algn="ctr"/>
            <a:r>
              <a:rPr lang="en-IE" sz="1800" b="1" dirty="0">
                <a:solidFill>
                  <a:srgbClr val="2C3D68"/>
                </a:solidFill>
              </a:rPr>
              <a:t>ECE</a:t>
            </a:r>
            <a:endParaRPr lang="de-DE" b="1" dirty="0">
              <a:solidFill>
                <a:srgbClr val="2C3D68"/>
              </a:solidFill>
            </a:endParaRPr>
          </a:p>
        </p:txBody>
      </p:sp>
      <p:sp>
        <p:nvSpPr>
          <p:cNvPr id="7" name="Rectangle 17">
            <a:extLst>
              <a:ext uri="{FF2B5EF4-FFF2-40B4-BE49-F238E27FC236}">
                <a16:creationId xmlns:a16="http://schemas.microsoft.com/office/drawing/2014/main" id="{BD325378-4F01-B3BA-6841-A7BF2B6226BE}"/>
              </a:ext>
            </a:extLst>
          </p:cNvPr>
          <p:cNvSpPr/>
          <p:nvPr/>
        </p:nvSpPr>
        <p:spPr>
          <a:xfrm>
            <a:off x="1014798" y="-1"/>
            <a:ext cx="726377" cy="576325"/>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feld 7">
            <a:extLst>
              <a:ext uri="{FF2B5EF4-FFF2-40B4-BE49-F238E27FC236}">
                <a16:creationId xmlns:a16="http://schemas.microsoft.com/office/drawing/2014/main" id="{B5FE07D2-F481-C89A-C876-7A433340BA83}"/>
              </a:ext>
            </a:extLst>
          </p:cNvPr>
          <p:cNvSpPr txBox="1"/>
          <p:nvPr/>
        </p:nvSpPr>
        <p:spPr>
          <a:xfrm>
            <a:off x="1021425" y="129452"/>
            <a:ext cx="713812" cy="369332"/>
          </a:xfrm>
          <a:prstGeom prst="rect">
            <a:avLst/>
          </a:prstGeom>
          <a:noFill/>
        </p:spPr>
        <p:txBody>
          <a:bodyPr wrap="square">
            <a:spAutoFit/>
          </a:bodyPr>
          <a:lstStyle/>
          <a:p>
            <a:pPr algn="ctr"/>
            <a:r>
              <a:rPr lang="en-IE" sz="1800" b="1" dirty="0">
                <a:solidFill>
                  <a:schemeClr val="bg1"/>
                </a:solidFill>
              </a:rPr>
              <a:t>M#3</a:t>
            </a:r>
            <a:endParaRPr lang="de-DE" b="1" dirty="0">
              <a:solidFill>
                <a:schemeClr val="bg1"/>
              </a:solidFill>
            </a:endParaRPr>
          </a:p>
        </p:txBody>
      </p:sp>
    </p:spTree>
    <p:extLst>
      <p:ext uri="{BB962C8B-B14F-4D97-AF65-F5344CB8AC3E}">
        <p14:creationId xmlns:p14="http://schemas.microsoft.com/office/powerpoint/2010/main" val="4130335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A4D63-539E-19F9-8B43-C05B4606DA15}"/>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AAFE791-8355-F89E-2D96-0AA349D0E6E8}"/>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B523BE1-3F04-B3AD-C05F-E642991BA9A0}"/>
              </a:ext>
            </a:extLst>
          </p:cNvPr>
          <p:cNvSpPr txBox="1"/>
          <p:nvPr/>
        </p:nvSpPr>
        <p:spPr>
          <a:xfrm>
            <a:off x="993918" y="308113"/>
            <a:ext cx="8169960" cy="830997"/>
          </a:xfrm>
          <a:prstGeom prst="rect">
            <a:avLst/>
          </a:prstGeom>
          <a:noFill/>
        </p:spPr>
        <p:txBody>
          <a:bodyPr wrap="square" rtlCol="0">
            <a:spAutoFit/>
          </a:bodyPr>
          <a:lstStyle/>
          <a:p>
            <a:r>
              <a:rPr lang="de-DE" sz="4800" b="1" dirty="0">
                <a:solidFill>
                  <a:srgbClr val="002060"/>
                </a:solidFill>
                <a:latin typeface="Arial" panose="020B0604020202020204" pitchFamily="34" charset="0"/>
                <a:cs typeface="Arial" panose="020B0604020202020204" pitchFamily="34" charset="0"/>
              </a:rPr>
              <a:t>2. </a:t>
            </a:r>
            <a:r>
              <a:rPr lang="de-DE" sz="4800" b="1" dirty="0" err="1">
                <a:solidFill>
                  <a:srgbClr val="002060"/>
                </a:solidFill>
                <a:latin typeface="Arial" panose="020B0604020202020204" pitchFamily="34" charset="0"/>
                <a:cs typeface="Arial" panose="020B0604020202020204" pitchFamily="34" charset="0"/>
              </a:rPr>
              <a:t>Theoretical</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foundations</a:t>
            </a:r>
            <a:endParaRPr lang="en-US" sz="4800" b="1" dirty="0">
              <a:solidFill>
                <a:srgbClr val="002060"/>
              </a:solidFill>
              <a:latin typeface="Arial" panose="020B0604020202020204" pitchFamily="34" charset="0"/>
              <a:cs typeface="Arial" panose="020B0604020202020204" pitchFamily="34" charset="0"/>
            </a:endParaRPr>
          </a:p>
        </p:txBody>
      </p:sp>
      <p:sp>
        <p:nvSpPr>
          <p:cNvPr id="2" name="object 8">
            <a:extLst>
              <a:ext uri="{FF2B5EF4-FFF2-40B4-BE49-F238E27FC236}">
                <a16:creationId xmlns:a16="http://schemas.microsoft.com/office/drawing/2014/main" id="{670A63E1-4266-41D7-17D5-3F780F81F154}"/>
              </a:ext>
            </a:extLst>
          </p:cNvPr>
          <p:cNvSpPr txBox="1"/>
          <p:nvPr/>
        </p:nvSpPr>
        <p:spPr>
          <a:xfrm>
            <a:off x="774643" y="1524000"/>
            <a:ext cx="11004660" cy="382156"/>
          </a:xfrm>
          <a:prstGeom prst="rect">
            <a:avLst/>
          </a:prstGeom>
        </p:spPr>
        <p:txBody>
          <a:bodyPr vert="horz" wrap="square" lIns="0" tIns="12700" rIns="0" bIns="0" rtlCol="0">
            <a:spAutoFit/>
          </a:bodyPr>
          <a:lstStyle/>
          <a:p>
            <a:pPr marL="12700">
              <a:lnSpc>
                <a:spcPct val="100000"/>
              </a:lnSpc>
            </a:pPr>
            <a:r>
              <a:rPr lang="de-DE" sz="2400" b="1" dirty="0">
                <a:latin typeface="Arial"/>
                <a:cs typeface="Arial"/>
              </a:rPr>
              <a:t>Research 2</a:t>
            </a:r>
            <a:endParaRPr sz="2400" dirty="0">
              <a:latin typeface="Arial"/>
              <a:cs typeface="Arial"/>
            </a:endParaRPr>
          </a:p>
        </p:txBody>
      </p:sp>
      <p:sp>
        <p:nvSpPr>
          <p:cNvPr id="7" name="Rectangle 6">
            <a:extLst>
              <a:ext uri="{FF2B5EF4-FFF2-40B4-BE49-F238E27FC236}">
                <a16:creationId xmlns:a16="http://schemas.microsoft.com/office/drawing/2014/main" id="{DCC659C3-F8F3-6AA2-10B6-1F1D9B60CA09}"/>
              </a:ext>
            </a:extLst>
          </p:cNvPr>
          <p:cNvSpPr>
            <a:spLocks noChangeArrowheads="1"/>
          </p:cNvSpPr>
          <p:nvPr/>
        </p:nvSpPr>
        <p:spPr bwMode="auto">
          <a:xfrm>
            <a:off x="778563" y="2352121"/>
            <a:ext cx="10210800" cy="3667679"/>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1F1F1F"/>
                </a:solidFill>
                <a:effectLst/>
                <a:latin typeface="Arial" panose="020B0604020202020204" pitchFamily="34" charset="0"/>
                <a:cs typeface="Arial" panose="020B0604020202020204" pitchFamily="34" charset="0"/>
              </a:rPr>
              <a:t>Studies on teaching measures:</a:t>
            </a: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Peer tutoring / “reciprocal role assumption”.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“Two-teacher system” (PE teacher + specifically trained teacher).</a:t>
            </a:r>
          </a:p>
          <a:p>
            <a:pPr marR="0" lvl="0" algn="l" defTabSz="914400" rtl="0" eaLnBrk="0" fontAlgn="base" latinLnBrk="0" hangingPunct="0">
              <a:lnSpc>
                <a:spcPct val="100000"/>
              </a:lnSpc>
              <a:spcBef>
                <a:spcPct val="0"/>
              </a:spcBef>
              <a:spcAft>
                <a:spcPct val="0"/>
              </a:spcAft>
              <a:buClrTx/>
              <a:buSzTx/>
              <a:tabLst/>
            </a:pPr>
            <a:r>
              <a:rPr lang="en-US" altLang="en-US" sz="2400" dirty="0">
                <a:solidFill>
                  <a:srgbClr val="1F1F1F"/>
                </a:solidFill>
                <a:latin typeface="Arial" panose="020B0604020202020204" pitchFamily="34" charset="0"/>
                <a:cs typeface="Arial" panose="020B0604020202020204" pitchFamily="34" charset="0"/>
              </a:rPr>
              <a:t>    Need of clarification of</a:t>
            </a: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 roles and tasks in inclusive lessons in advance! </a:t>
            </a:r>
          </a:p>
          <a:p>
            <a:pPr marR="0" lvl="0" algn="l" defTabSz="914400" rtl="0" eaLnBrk="0" fontAlgn="base" latinLnBrk="0" hangingPunct="0">
              <a:lnSpc>
                <a:spcPct val="100000"/>
              </a:lnSpc>
              <a:spcBef>
                <a:spcPct val="0"/>
              </a:spcBef>
              <a:spcAft>
                <a:spcPct val="0"/>
              </a:spcAft>
              <a:buClrTx/>
              <a:buSzTx/>
              <a:tabLst/>
            </a:pPr>
            <a:endParaRPr lang="en-US" altLang="en-US" sz="2400" dirty="0">
              <a:solidFill>
                <a:srgbClr val="1F1F1F"/>
              </a:solidFill>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400" b="0" i="0" u="sng" strike="noStrike" cap="none" normalizeH="0" baseline="0" dirty="0">
                <a:ln>
                  <a:noFill/>
                </a:ln>
                <a:solidFill>
                  <a:srgbClr val="1F1F1F"/>
                </a:solidFill>
                <a:effectLst/>
                <a:latin typeface="Arial" panose="020B0604020202020204" pitchFamily="34" charset="0"/>
                <a:cs typeface="Arial" panose="020B0604020202020204" pitchFamily="34" charset="0"/>
              </a:rPr>
              <a:t>Studies on the student perspective: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Positive: Students with special needs experience PE lessons as successful in terms of social interactions and the development of friendships.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Negative: experiences of exclusion and shame.</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3276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CA00E-62A6-D604-F472-0C6C75F69B6C}"/>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CFDE5D6-76FC-7FA6-05DF-96F828163AED}"/>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5F9331-B33B-23BE-0C73-123DBE25C786}"/>
              </a:ext>
            </a:extLst>
          </p:cNvPr>
          <p:cNvSpPr txBox="1"/>
          <p:nvPr/>
        </p:nvSpPr>
        <p:spPr>
          <a:xfrm>
            <a:off x="993918" y="308113"/>
            <a:ext cx="8169960" cy="830997"/>
          </a:xfrm>
          <a:prstGeom prst="rect">
            <a:avLst/>
          </a:prstGeom>
          <a:noFill/>
        </p:spPr>
        <p:txBody>
          <a:bodyPr wrap="square" rtlCol="0">
            <a:spAutoFit/>
          </a:bodyPr>
          <a:lstStyle/>
          <a:p>
            <a:r>
              <a:rPr lang="de-DE" sz="4800" b="1" dirty="0">
                <a:solidFill>
                  <a:srgbClr val="002060"/>
                </a:solidFill>
                <a:latin typeface="Arial" panose="020B0604020202020204" pitchFamily="34" charset="0"/>
                <a:cs typeface="Arial" panose="020B0604020202020204" pitchFamily="34" charset="0"/>
              </a:rPr>
              <a:t>2. </a:t>
            </a:r>
            <a:r>
              <a:rPr lang="de-DE" sz="4800" b="1" dirty="0" err="1">
                <a:solidFill>
                  <a:srgbClr val="002060"/>
                </a:solidFill>
                <a:latin typeface="Arial" panose="020B0604020202020204" pitchFamily="34" charset="0"/>
                <a:cs typeface="Arial" panose="020B0604020202020204" pitchFamily="34" charset="0"/>
              </a:rPr>
              <a:t>Theoretical</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foundations</a:t>
            </a:r>
            <a:endParaRPr lang="en-US" sz="4800" b="1" dirty="0">
              <a:solidFill>
                <a:srgbClr val="002060"/>
              </a:solidFill>
              <a:latin typeface="Arial" panose="020B0604020202020204" pitchFamily="34" charset="0"/>
              <a:cs typeface="Arial" panose="020B0604020202020204" pitchFamily="34" charset="0"/>
            </a:endParaRPr>
          </a:p>
        </p:txBody>
      </p:sp>
      <p:sp>
        <p:nvSpPr>
          <p:cNvPr id="2" name="object 8">
            <a:extLst>
              <a:ext uri="{FF2B5EF4-FFF2-40B4-BE49-F238E27FC236}">
                <a16:creationId xmlns:a16="http://schemas.microsoft.com/office/drawing/2014/main" id="{EBB42F4C-DF8E-878D-6668-C55841ABCFF6}"/>
              </a:ext>
            </a:extLst>
          </p:cNvPr>
          <p:cNvSpPr txBox="1"/>
          <p:nvPr/>
        </p:nvSpPr>
        <p:spPr>
          <a:xfrm>
            <a:off x="784581" y="1355037"/>
            <a:ext cx="11205321" cy="4814138"/>
          </a:xfrm>
          <a:prstGeom prst="rect">
            <a:avLst/>
          </a:prstGeom>
        </p:spPr>
        <p:txBody>
          <a:bodyPr vert="horz" wrap="square" lIns="0" tIns="12700" rIns="0" bIns="0" rtlCol="0">
            <a:spAutoFit/>
          </a:bodyPr>
          <a:lstStyle/>
          <a:p>
            <a:pPr marL="12700">
              <a:lnSpc>
                <a:spcPct val="100000"/>
              </a:lnSpc>
            </a:pPr>
            <a:r>
              <a:rPr lang="de-DE" sz="2400" b="1" dirty="0" err="1">
                <a:latin typeface="Arial"/>
                <a:cs typeface="Arial"/>
              </a:rPr>
              <a:t>Didactic</a:t>
            </a:r>
            <a:r>
              <a:rPr lang="de-DE" sz="2400" b="1" dirty="0">
                <a:latin typeface="Arial"/>
                <a:cs typeface="Arial"/>
              </a:rPr>
              <a:t> </a:t>
            </a:r>
            <a:r>
              <a:rPr lang="de-DE" sz="2400" b="1" dirty="0" err="1">
                <a:latin typeface="Arial"/>
                <a:cs typeface="Arial"/>
              </a:rPr>
              <a:t>approach</a:t>
            </a:r>
            <a:r>
              <a:rPr lang="de-DE" sz="2400" b="1" dirty="0">
                <a:latin typeface="Arial"/>
                <a:cs typeface="Arial"/>
              </a:rPr>
              <a:t> – General </a:t>
            </a:r>
            <a:r>
              <a:rPr lang="de-DE" sz="2400" b="1" dirty="0" err="1">
                <a:latin typeface="Arial"/>
                <a:cs typeface="Arial"/>
              </a:rPr>
              <a:t>orientation</a:t>
            </a:r>
            <a:endParaRPr sz="2400" dirty="0">
              <a:latin typeface="Arial"/>
              <a:cs typeface="Arial"/>
            </a:endParaRPr>
          </a:p>
          <a:p>
            <a:pPr marL="12700">
              <a:lnSpc>
                <a:spcPct val="100000"/>
              </a:lnSpc>
            </a:pPr>
            <a:endParaRPr lang="de-DE" sz="1200" dirty="0">
              <a:latin typeface="Arial"/>
              <a:cs typeface="Arial"/>
            </a:endParaRPr>
          </a:p>
          <a:p>
            <a:pPr marL="12700" algn="ctr">
              <a:lnSpc>
                <a:spcPct val="100000"/>
              </a:lnSpc>
            </a:pPr>
            <a:r>
              <a:rPr lang="de-D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Keep </a:t>
            </a:r>
            <a:r>
              <a:rPr lang="de-DE" sz="2400" b="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the</a:t>
            </a:r>
            <a:r>
              <a:rPr lang="de-D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de-DE" sz="2400" b="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poles</a:t>
            </a:r>
            <a:r>
              <a:rPr lang="de-D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de-DE" sz="2400" b="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of</a:t>
            </a:r>
            <a:r>
              <a:rPr lang="de-D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de-DE" sz="2400" b="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difference</a:t>
            </a:r>
            <a:r>
              <a:rPr lang="de-D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and „</a:t>
            </a:r>
            <a:r>
              <a:rPr lang="de-DE" sz="2400" b="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equality</a:t>
            </a:r>
            <a:r>
              <a:rPr lang="de-D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in </a:t>
            </a:r>
            <a:r>
              <a:rPr lang="de-DE" sz="2400" b="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balance</a:t>
            </a:r>
            <a:r>
              <a:rPr lang="de-D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p>
          <a:p>
            <a:pPr marL="12700">
              <a:lnSpc>
                <a:spcPct val="100000"/>
              </a:lnSpc>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12700" algn="ctr">
              <a:lnSpc>
                <a:spcPct val="100000"/>
              </a:lnSpc>
            </a:pPr>
            <a:r>
              <a:rPr lang="de-DE" sz="2400" b="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Difference</a:t>
            </a:r>
            <a:endParaRPr lang="de-D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12700" algn="ctr">
              <a:lnSpc>
                <a:spcPct val="100000"/>
              </a:lnSpc>
            </a:pPr>
            <a:r>
              <a:rPr lang="de-DE" sz="2400" dirty="0" err="1">
                <a:latin typeface="Arial" panose="020B0604020202020204" pitchFamily="34" charset="0"/>
                <a:ea typeface="Times New Roman" panose="02020603050405020304" pitchFamily="18" charset="0"/>
                <a:cs typeface="Times New Roman" panose="02020603050405020304" pitchFamily="18" charset="0"/>
              </a:rPr>
              <a:t>Activities</a:t>
            </a:r>
            <a:r>
              <a:rPr lang="de-DE" sz="2400" dirty="0">
                <a:latin typeface="Arial" panose="020B0604020202020204" pitchFamily="34" charset="0"/>
                <a:ea typeface="Times New Roman" panose="02020603050405020304" pitchFamily="18" charset="0"/>
                <a:cs typeface="Times New Roman" panose="02020603050405020304" pitchFamily="18" charset="0"/>
              </a:rPr>
              <a:t> </a:t>
            </a:r>
            <a:r>
              <a:rPr lang="de-DE" sz="2400" dirty="0" err="1">
                <a:latin typeface="Arial" panose="020B0604020202020204" pitchFamily="34" charset="0"/>
                <a:ea typeface="Times New Roman" panose="02020603050405020304" pitchFamily="18" charset="0"/>
                <a:cs typeface="Times New Roman" panose="02020603050405020304" pitchFamily="18" charset="0"/>
              </a:rPr>
              <a:t>that</a:t>
            </a:r>
            <a:r>
              <a:rPr lang="de-DE" sz="2400" dirty="0">
                <a:latin typeface="Arial" panose="020B0604020202020204" pitchFamily="34" charset="0"/>
                <a:ea typeface="Times New Roman" panose="02020603050405020304" pitchFamily="18" charset="0"/>
                <a:cs typeface="Times New Roman" panose="02020603050405020304" pitchFamily="18" charset="0"/>
              </a:rPr>
              <a:t> </a:t>
            </a:r>
            <a:r>
              <a:rPr lang="de-DE" sz="2400" dirty="0" err="1">
                <a:latin typeface="Arial" panose="020B0604020202020204" pitchFamily="34" charset="0"/>
                <a:ea typeface="Times New Roman" panose="02020603050405020304" pitchFamily="18" charset="0"/>
                <a:cs typeface="Times New Roman" panose="02020603050405020304" pitchFamily="18" charset="0"/>
              </a:rPr>
              <a:t>enable</a:t>
            </a:r>
            <a:r>
              <a:rPr lang="de-DE" sz="2400" dirty="0">
                <a:latin typeface="Arial" panose="020B0604020202020204" pitchFamily="34" charset="0"/>
                <a:ea typeface="Times New Roman" panose="02020603050405020304" pitchFamily="18" charset="0"/>
                <a:cs typeface="Times New Roman" panose="02020603050405020304" pitchFamily="18" charset="0"/>
              </a:rPr>
              <a:t> individual </a:t>
            </a:r>
            <a:r>
              <a:rPr lang="de-DE" sz="2400" dirty="0" err="1">
                <a:latin typeface="Arial" panose="020B0604020202020204" pitchFamily="34" charset="0"/>
                <a:ea typeface="Times New Roman" panose="02020603050405020304" pitchFamily="18" charset="0"/>
                <a:cs typeface="Times New Roman" panose="02020603050405020304" pitchFamily="18" charset="0"/>
              </a:rPr>
              <a:t>learning</a:t>
            </a:r>
            <a:r>
              <a:rPr lang="de-DE" sz="2400" dirty="0">
                <a:latin typeface="Arial" panose="020B0604020202020204" pitchFamily="34" charset="0"/>
                <a:ea typeface="Times New Roman" panose="02020603050405020304" pitchFamily="18" charset="0"/>
                <a:cs typeface="Times New Roman" panose="02020603050405020304" pitchFamily="18" charset="0"/>
              </a:rPr>
              <a:t> </a:t>
            </a:r>
            <a:r>
              <a:rPr lang="de-DE" sz="2400" dirty="0" err="1">
                <a:latin typeface="Arial" panose="020B0604020202020204" pitchFamily="34" charset="0"/>
                <a:ea typeface="Times New Roman" panose="02020603050405020304" pitchFamily="18" charset="0"/>
                <a:cs typeface="Times New Roman" panose="02020603050405020304" pitchFamily="18" charset="0"/>
              </a:rPr>
              <a:t>progress</a:t>
            </a: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12700" algn="ctr">
              <a:lnSpc>
                <a:spcPct val="100000"/>
              </a:lnSpc>
            </a:pPr>
            <a:r>
              <a:rPr lang="de-DE" dirty="0">
                <a:latin typeface="Arial" panose="020B0604020202020204" pitchFamily="34" charset="0"/>
                <a:ea typeface="Times New Roman" panose="02020603050405020304" pitchFamily="18" charset="0"/>
                <a:cs typeface="Times New Roman" panose="02020603050405020304" pitchFamily="18" charset="0"/>
              </a:rPr>
              <a:t>(e.g., individual </a:t>
            </a:r>
            <a:r>
              <a:rPr lang="de-DE" dirty="0" err="1">
                <a:latin typeface="Arial" panose="020B0604020202020204" pitchFamily="34" charset="0"/>
                <a:ea typeface="Times New Roman" panose="02020603050405020304" pitchFamily="18" charset="0"/>
                <a:cs typeface="Times New Roman" panose="02020603050405020304" pitchFamily="18" charset="0"/>
              </a:rPr>
              <a:t>practice</a:t>
            </a:r>
            <a:r>
              <a:rPr lang="de-DE" dirty="0">
                <a:latin typeface="Arial" panose="020B0604020202020204" pitchFamily="34" charset="0"/>
                <a:ea typeface="Times New Roman" panose="02020603050405020304" pitchFamily="18" charset="0"/>
                <a:cs typeface="Times New Roman" panose="02020603050405020304" pitchFamily="18" charset="0"/>
              </a:rPr>
              <a:t> at </a:t>
            </a:r>
            <a:r>
              <a:rPr lang="de-DE" dirty="0" err="1">
                <a:latin typeface="Arial" panose="020B0604020202020204" pitchFamily="34" charset="0"/>
                <a:ea typeface="Times New Roman" panose="02020603050405020304" pitchFamily="18" charset="0"/>
                <a:cs typeface="Times New Roman" panose="02020603050405020304" pitchFamily="18" charset="0"/>
              </a:rPr>
              <a:t>stations</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with</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differentiated</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tasks</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adapted</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to</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the</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level</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of</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learning</a:t>
            </a:r>
            <a:r>
              <a:rPr lang="de-DE" dirty="0">
                <a:latin typeface="Arial" panose="020B0604020202020204" pitchFamily="34" charset="0"/>
                <a:ea typeface="Times New Roman" panose="02020603050405020304" pitchFamily="18" charset="0"/>
                <a:cs typeface="Times New Roman" panose="02020603050405020304" pitchFamily="18" charset="0"/>
              </a:rPr>
              <a:t>)</a:t>
            </a:r>
          </a:p>
          <a:p>
            <a:pPr marL="12700">
              <a:lnSpc>
                <a:spcPct val="100000"/>
              </a:lnSpc>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12700">
              <a:lnSpc>
                <a:spcPct val="100000"/>
              </a:lnSpc>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12700">
              <a:lnSpc>
                <a:spcPct val="100000"/>
              </a:lnSpc>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12700">
              <a:lnSpc>
                <a:spcPct val="100000"/>
              </a:lnSpc>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12700" algn="ctr">
              <a:lnSpc>
                <a:spcPct val="100000"/>
              </a:lnSpc>
            </a:pPr>
            <a:r>
              <a:rPr lang="de-DE" sz="2400" b="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Equality</a:t>
            </a:r>
            <a:endParaRPr lang="de-D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12700" algn="ctr">
              <a:lnSpc>
                <a:spcPct val="100000"/>
              </a:lnSpc>
            </a:pPr>
            <a:r>
              <a:rPr lang="de-DE" sz="2400" dirty="0" err="1">
                <a:latin typeface="Arial" panose="020B0604020202020204" pitchFamily="34" charset="0"/>
                <a:ea typeface="Times New Roman" panose="02020603050405020304" pitchFamily="18" charset="0"/>
                <a:cs typeface="Times New Roman" panose="02020603050405020304" pitchFamily="18" charset="0"/>
              </a:rPr>
              <a:t>Activities</a:t>
            </a:r>
            <a:r>
              <a:rPr lang="de-DE" sz="2400" dirty="0">
                <a:latin typeface="Arial" panose="020B0604020202020204" pitchFamily="34" charset="0"/>
                <a:ea typeface="Times New Roman" panose="02020603050405020304" pitchFamily="18" charset="0"/>
                <a:cs typeface="Times New Roman" panose="02020603050405020304" pitchFamily="18" charset="0"/>
              </a:rPr>
              <a:t> </a:t>
            </a:r>
            <a:r>
              <a:rPr lang="de-DE" sz="2400" dirty="0" err="1">
                <a:latin typeface="Arial" panose="020B0604020202020204" pitchFamily="34" charset="0"/>
                <a:ea typeface="Times New Roman" panose="02020603050405020304" pitchFamily="18" charset="0"/>
                <a:cs typeface="Times New Roman" panose="02020603050405020304" pitchFamily="18" charset="0"/>
              </a:rPr>
              <a:t>aimed</a:t>
            </a:r>
            <a:r>
              <a:rPr lang="de-DE" sz="2400" dirty="0">
                <a:latin typeface="Arial" panose="020B0604020202020204" pitchFamily="34" charset="0"/>
                <a:ea typeface="Times New Roman" panose="02020603050405020304" pitchFamily="18" charset="0"/>
                <a:cs typeface="Times New Roman" panose="02020603050405020304" pitchFamily="18" charset="0"/>
              </a:rPr>
              <a:t> at </a:t>
            </a:r>
            <a:r>
              <a:rPr lang="de-DE" sz="2400" dirty="0" err="1">
                <a:latin typeface="Arial" panose="020B0604020202020204" pitchFamily="34" charset="0"/>
                <a:ea typeface="Times New Roman" panose="02020603050405020304" pitchFamily="18" charset="0"/>
                <a:cs typeface="Times New Roman" panose="02020603050405020304" pitchFamily="18" charset="0"/>
              </a:rPr>
              <a:t>equality</a:t>
            </a:r>
            <a:r>
              <a:rPr lang="de-DE" sz="2400" dirty="0">
                <a:latin typeface="Arial" panose="020B0604020202020204" pitchFamily="34" charset="0"/>
                <a:ea typeface="Times New Roman" panose="02020603050405020304" pitchFamily="18" charset="0"/>
                <a:cs typeface="Times New Roman" panose="02020603050405020304" pitchFamily="18" charset="0"/>
              </a:rPr>
              <a:t>, </a:t>
            </a:r>
            <a:r>
              <a:rPr lang="de-DE" sz="2400" dirty="0" err="1">
                <a:latin typeface="Arial" panose="020B0604020202020204" pitchFamily="34" charset="0"/>
                <a:ea typeface="Times New Roman" panose="02020603050405020304" pitchFamily="18" charset="0"/>
                <a:cs typeface="Times New Roman" panose="02020603050405020304" pitchFamily="18" charset="0"/>
              </a:rPr>
              <a:t>cooperation</a:t>
            </a:r>
            <a:r>
              <a:rPr lang="de-DE" sz="2400" dirty="0">
                <a:latin typeface="Arial" panose="020B0604020202020204" pitchFamily="34" charset="0"/>
                <a:ea typeface="Times New Roman" panose="02020603050405020304" pitchFamily="18" charset="0"/>
                <a:cs typeface="Times New Roman" panose="02020603050405020304" pitchFamily="18" charset="0"/>
              </a:rPr>
              <a:t>, and </a:t>
            </a:r>
            <a:r>
              <a:rPr lang="de-DE" sz="2400" dirty="0" err="1">
                <a:latin typeface="Arial" panose="020B0604020202020204" pitchFamily="34" charset="0"/>
                <a:ea typeface="Times New Roman" panose="02020603050405020304" pitchFamily="18" charset="0"/>
                <a:cs typeface="Times New Roman" panose="02020603050405020304" pitchFamily="18" charset="0"/>
              </a:rPr>
              <a:t>communication</a:t>
            </a: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12700" algn="ctr">
              <a:lnSpc>
                <a:spcPct val="100000"/>
              </a:lnSpc>
            </a:pPr>
            <a:r>
              <a:rPr lang="de-DE" dirty="0">
                <a:latin typeface="Arial" panose="020B0604020202020204" pitchFamily="34" charset="0"/>
                <a:ea typeface="Times New Roman" panose="02020603050405020304" pitchFamily="18" charset="0"/>
                <a:cs typeface="Times New Roman" panose="02020603050405020304" pitchFamily="18" charset="0"/>
              </a:rPr>
              <a:t>(e.g., </a:t>
            </a:r>
            <a:r>
              <a:rPr lang="de-DE" dirty="0" err="1">
                <a:latin typeface="Arial" panose="020B0604020202020204" pitchFamily="34" charset="0"/>
                <a:ea typeface="Times New Roman" panose="02020603050405020304" pitchFamily="18" charset="0"/>
                <a:cs typeface="Times New Roman" panose="02020603050405020304" pitchFamily="18" charset="0"/>
              </a:rPr>
              <a:t>student</a:t>
            </a:r>
            <a:r>
              <a:rPr lang="de-DE" dirty="0">
                <a:latin typeface="Arial" panose="020B0604020202020204" pitchFamily="34" charset="0"/>
                <a:ea typeface="Times New Roman" panose="02020603050405020304" pitchFamily="18" charset="0"/>
                <a:cs typeface="Times New Roman" panose="02020603050405020304" pitchFamily="18" charset="0"/>
              </a:rPr>
              <a:t> A and B </a:t>
            </a:r>
            <a:r>
              <a:rPr lang="de-DE" dirty="0" err="1">
                <a:latin typeface="Arial" panose="020B0604020202020204" pitchFamily="34" charset="0"/>
                <a:ea typeface="Times New Roman" panose="02020603050405020304" pitchFamily="18" charset="0"/>
                <a:cs typeface="Times New Roman" panose="02020603050405020304" pitchFamily="18" charset="0"/>
              </a:rPr>
              <a:t>have</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to</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complete</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tasks</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that</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can</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only</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mastered</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if</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both</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students</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work</a:t>
            </a:r>
            <a:r>
              <a:rPr lang="de-DE" dirty="0">
                <a:latin typeface="Arial" panose="020B0604020202020204" pitchFamily="34" charset="0"/>
                <a:ea typeface="Times New Roman" panose="02020603050405020304" pitchFamily="18" charset="0"/>
                <a:cs typeface="Times New Roman" panose="02020603050405020304" pitchFamily="18" charset="0"/>
              </a:rPr>
              <a:t> </a:t>
            </a:r>
            <a:r>
              <a:rPr lang="de-DE" dirty="0" err="1">
                <a:latin typeface="Arial" panose="020B0604020202020204" pitchFamily="34" charset="0"/>
                <a:ea typeface="Times New Roman" panose="02020603050405020304" pitchFamily="18" charset="0"/>
                <a:cs typeface="Times New Roman" panose="02020603050405020304" pitchFamily="18" charset="0"/>
              </a:rPr>
              <a:t>together</a:t>
            </a:r>
            <a:r>
              <a:rPr lang="de-DE" dirty="0">
                <a:latin typeface="Arial" panose="020B0604020202020204" pitchFamily="34" charset="0"/>
                <a:ea typeface="Times New Roman" panose="02020603050405020304" pitchFamily="18" charset="0"/>
                <a:cs typeface="Times New Roman" panose="02020603050405020304" pitchFamily="18" charset="0"/>
              </a:rPr>
              <a:t>) </a:t>
            </a:r>
          </a:p>
        </p:txBody>
      </p:sp>
      <p:sp>
        <p:nvSpPr>
          <p:cNvPr id="3" name="Arrow: Up-Down 2">
            <a:extLst>
              <a:ext uri="{FF2B5EF4-FFF2-40B4-BE49-F238E27FC236}">
                <a16:creationId xmlns:a16="http://schemas.microsoft.com/office/drawing/2014/main" id="{99ADFE5A-7098-07DC-937A-99665C3A73BC}"/>
              </a:ext>
            </a:extLst>
          </p:cNvPr>
          <p:cNvSpPr/>
          <p:nvPr/>
        </p:nvSpPr>
        <p:spPr>
          <a:xfrm>
            <a:off x="6122502" y="3945837"/>
            <a:ext cx="609600" cy="1295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97CB6EC-3B0B-8209-25AC-F377E96AA6F4}"/>
              </a:ext>
            </a:extLst>
          </p:cNvPr>
          <p:cNvSpPr txBox="1"/>
          <p:nvPr/>
        </p:nvSpPr>
        <p:spPr>
          <a:xfrm>
            <a:off x="5050406" y="4413217"/>
            <a:ext cx="2805576" cy="338554"/>
          </a:xfrm>
          <a:prstGeom prst="rect">
            <a:avLst/>
          </a:prstGeom>
          <a:solidFill>
            <a:schemeClr val="bg1"/>
          </a:solidFill>
          <a:ln>
            <a:noFill/>
          </a:ln>
        </p:spPr>
        <p:txBody>
          <a:bodyPr wrap="none" rtlCol="0">
            <a:spAutoFit/>
          </a:bodyPr>
          <a:lstStyle/>
          <a:p>
            <a:pPr algn="ctr"/>
            <a:r>
              <a:rPr lang="de-DE" sz="1600" dirty="0"/>
              <a:t>PE </a:t>
            </a:r>
            <a:r>
              <a:rPr lang="de-DE" sz="1600" dirty="0" err="1"/>
              <a:t>lesson</a:t>
            </a:r>
            <a:r>
              <a:rPr lang="de-DE" sz="1600" dirty="0"/>
              <a:t> / Teaching </a:t>
            </a:r>
            <a:r>
              <a:rPr lang="de-DE" sz="1600" dirty="0" err="1"/>
              <a:t>activity</a:t>
            </a:r>
            <a:endParaRPr lang="en-US" sz="1600" dirty="0"/>
          </a:p>
        </p:txBody>
      </p:sp>
    </p:spTree>
    <p:extLst>
      <p:ext uri="{BB962C8B-B14F-4D97-AF65-F5344CB8AC3E}">
        <p14:creationId xmlns:p14="http://schemas.microsoft.com/office/powerpoint/2010/main" val="284557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91595-9CDA-50E9-217C-1358FA20B575}"/>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57BAF80-BD6C-E057-1845-92D42D7C7AD5}"/>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D2A4C9B-83AC-0098-6110-DA7CF9F38FB6}"/>
              </a:ext>
            </a:extLst>
          </p:cNvPr>
          <p:cNvSpPr txBox="1"/>
          <p:nvPr/>
        </p:nvSpPr>
        <p:spPr>
          <a:xfrm>
            <a:off x="993918" y="308113"/>
            <a:ext cx="8169960" cy="830997"/>
          </a:xfrm>
          <a:prstGeom prst="rect">
            <a:avLst/>
          </a:prstGeom>
          <a:noFill/>
        </p:spPr>
        <p:txBody>
          <a:bodyPr wrap="square" rtlCol="0">
            <a:spAutoFit/>
          </a:bodyPr>
          <a:lstStyle/>
          <a:p>
            <a:r>
              <a:rPr lang="de-DE" sz="4800" b="1" dirty="0">
                <a:solidFill>
                  <a:srgbClr val="002060"/>
                </a:solidFill>
                <a:latin typeface="Arial" panose="020B0604020202020204" pitchFamily="34" charset="0"/>
                <a:cs typeface="Arial" panose="020B0604020202020204" pitchFamily="34" charset="0"/>
              </a:rPr>
              <a:t>2. </a:t>
            </a:r>
            <a:r>
              <a:rPr lang="de-DE" sz="4800" b="1" dirty="0" err="1">
                <a:solidFill>
                  <a:srgbClr val="002060"/>
                </a:solidFill>
                <a:latin typeface="Arial" panose="020B0604020202020204" pitchFamily="34" charset="0"/>
                <a:cs typeface="Arial" panose="020B0604020202020204" pitchFamily="34" charset="0"/>
              </a:rPr>
              <a:t>Theoretical</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foundations</a:t>
            </a:r>
            <a:endParaRPr lang="en-US" sz="4800" b="1" dirty="0">
              <a:solidFill>
                <a:srgbClr val="002060"/>
              </a:solidFill>
              <a:latin typeface="Arial" panose="020B0604020202020204" pitchFamily="34" charset="0"/>
              <a:cs typeface="Arial" panose="020B0604020202020204" pitchFamily="34" charset="0"/>
            </a:endParaRPr>
          </a:p>
        </p:txBody>
      </p:sp>
      <p:sp>
        <p:nvSpPr>
          <p:cNvPr id="2" name="object 8">
            <a:extLst>
              <a:ext uri="{FF2B5EF4-FFF2-40B4-BE49-F238E27FC236}">
                <a16:creationId xmlns:a16="http://schemas.microsoft.com/office/drawing/2014/main" id="{04C5B65B-1B32-8E1D-3C57-9E6C5AF4AF67}"/>
              </a:ext>
            </a:extLst>
          </p:cNvPr>
          <p:cNvSpPr txBox="1"/>
          <p:nvPr/>
        </p:nvSpPr>
        <p:spPr>
          <a:xfrm>
            <a:off x="774642" y="1281785"/>
            <a:ext cx="11205321" cy="382156"/>
          </a:xfrm>
          <a:prstGeom prst="rect">
            <a:avLst/>
          </a:prstGeom>
        </p:spPr>
        <p:txBody>
          <a:bodyPr vert="horz" wrap="square" lIns="0" tIns="12700" rIns="0" bIns="0" rtlCol="0">
            <a:spAutoFit/>
          </a:bodyPr>
          <a:lstStyle/>
          <a:p>
            <a:pPr marL="12700">
              <a:lnSpc>
                <a:spcPct val="100000"/>
              </a:lnSpc>
            </a:pPr>
            <a:r>
              <a:rPr lang="de-DE" sz="2400" b="1" dirty="0" err="1">
                <a:latin typeface="Arial"/>
                <a:cs typeface="Arial"/>
              </a:rPr>
              <a:t>Didactic</a:t>
            </a:r>
            <a:r>
              <a:rPr lang="de-DE" sz="2400" b="1" dirty="0">
                <a:latin typeface="Arial"/>
                <a:cs typeface="Arial"/>
              </a:rPr>
              <a:t> </a:t>
            </a:r>
            <a:r>
              <a:rPr lang="de-DE" sz="2400" b="1" dirty="0" err="1">
                <a:latin typeface="Arial"/>
                <a:cs typeface="Arial"/>
              </a:rPr>
              <a:t>approach</a:t>
            </a:r>
            <a:r>
              <a:rPr lang="de-DE" sz="2400" b="1" dirty="0">
                <a:latin typeface="Arial"/>
                <a:cs typeface="Arial"/>
              </a:rPr>
              <a:t> – Models for </a:t>
            </a:r>
            <a:r>
              <a:rPr lang="de-DE" sz="2400" b="1" dirty="0" err="1">
                <a:latin typeface="Arial"/>
                <a:cs typeface="Arial"/>
              </a:rPr>
              <a:t>adaptions</a:t>
            </a:r>
            <a:r>
              <a:rPr lang="de-DE" sz="2400" b="1" dirty="0">
                <a:latin typeface="Arial"/>
                <a:cs typeface="Arial"/>
              </a:rPr>
              <a:t> 1</a:t>
            </a:r>
            <a:endParaRPr sz="2400" dirty="0">
              <a:latin typeface="Arial"/>
              <a:cs typeface="Arial"/>
            </a:endParaRPr>
          </a:p>
        </p:txBody>
      </p:sp>
      <p:pic>
        <p:nvPicPr>
          <p:cNvPr id="3" name="Grafik 3">
            <a:extLst>
              <a:ext uri="{FF2B5EF4-FFF2-40B4-BE49-F238E27FC236}">
                <a16:creationId xmlns:a16="http://schemas.microsoft.com/office/drawing/2014/main" id="{3BFC14E8-68D6-C43F-2F73-C50EB74DD1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4937" y="1828800"/>
            <a:ext cx="6705598" cy="4521590"/>
          </a:xfrm>
          <a:prstGeom prst="rect">
            <a:avLst/>
          </a:prstGeom>
          <a:noFill/>
        </p:spPr>
      </p:pic>
      <p:sp>
        <p:nvSpPr>
          <p:cNvPr id="6" name="TextBox 5">
            <a:extLst>
              <a:ext uri="{FF2B5EF4-FFF2-40B4-BE49-F238E27FC236}">
                <a16:creationId xmlns:a16="http://schemas.microsoft.com/office/drawing/2014/main" id="{8FCC5E90-3AD1-28D8-CD6F-ACFDEFE813BF}"/>
              </a:ext>
            </a:extLst>
          </p:cNvPr>
          <p:cNvSpPr txBox="1"/>
          <p:nvPr/>
        </p:nvSpPr>
        <p:spPr>
          <a:xfrm>
            <a:off x="5960165" y="1669784"/>
            <a:ext cx="6436377" cy="369332"/>
          </a:xfrm>
          <a:prstGeom prst="rect">
            <a:avLst/>
          </a:prstGeom>
          <a:noFill/>
        </p:spPr>
        <p:txBody>
          <a:bodyPr wrap="none" rtlCol="0">
            <a:spAutoFit/>
          </a:bodyPr>
          <a:lstStyle/>
          <a:p>
            <a:r>
              <a:rPr lang="de-DE" dirty="0"/>
              <a:t>6+1-Model </a:t>
            </a:r>
            <a:r>
              <a:rPr lang="de-DE" dirty="0" err="1"/>
              <a:t>of</a:t>
            </a:r>
            <a:r>
              <a:rPr lang="de-DE" dirty="0"/>
              <a:t> </a:t>
            </a:r>
            <a:r>
              <a:rPr lang="de-DE" dirty="0" err="1"/>
              <a:t>Adaptative</a:t>
            </a:r>
            <a:r>
              <a:rPr lang="de-DE" dirty="0"/>
              <a:t> Physical Education (Tiemann, 2013)</a:t>
            </a:r>
            <a:endParaRPr lang="en-US" dirty="0"/>
          </a:p>
        </p:txBody>
      </p:sp>
      <p:sp>
        <p:nvSpPr>
          <p:cNvPr id="7" name="TextBox 6">
            <a:extLst>
              <a:ext uri="{FF2B5EF4-FFF2-40B4-BE49-F238E27FC236}">
                <a16:creationId xmlns:a16="http://schemas.microsoft.com/office/drawing/2014/main" id="{33AF891B-684B-83B2-E2AE-08DFFB6E8647}"/>
              </a:ext>
            </a:extLst>
          </p:cNvPr>
          <p:cNvSpPr txBox="1"/>
          <p:nvPr/>
        </p:nvSpPr>
        <p:spPr>
          <a:xfrm>
            <a:off x="9880535" y="3877270"/>
            <a:ext cx="1813317" cy="923330"/>
          </a:xfrm>
          <a:prstGeom prst="rect">
            <a:avLst/>
          </a:prstGeom>
          <a:solidFill>
            <a:schemeClr val="accent1">
              <a:lumMod val="40000"/>
              <a:lumOff val="60000"/>
            </a:schemeClr>
          </a:solidFill>
        </p:spPr>
        <p:txBody>
          <a:bodyPr wrap="none" rtlCol="0">
            <a:spAutoFit/>
          </a:bodyPr>
          <a:lstStyle/>
          <a:p>
            <a:r>
              <a:rPr lang="de-DE" dirty="0"/>
              <a:t>Easy </a:t>
            </a:r>
            <a:r>
              <a:rPr lang="de-DE" dirty="0" err="1"/>
              <a:t>language</a:t>
            </a:r>
            <a:endParaRPr lang="de-DE" dirty="0"/>
          </a:p>
          <a:p>
            <a:r>
              <a:rPr lang="de-DE" dirty="0" err="1"/>
              <a:t>Demonstrations</a:t>
            </a:r>
            <a:endParaRPr lang="de-DE" dirty="0"/>
          </a:p>
          <a:p>
            <a:r>
              <a:rPr lang="de-DE" dirty="0"/>
              <a:t>Digital </a:t>
            </a:r>
            <a:r>
              <a:rPr lang="de-DE" dirty="0" err="1"/>
              <a:t>media</a:t>
            </a:r>
            <a:endParaRPr lang="en-US" dirty="0"/>
          </a:p>
        </p:txBody>
      </p:sp>
      <p:sp>
        <p:nvSpPr>
          <p:cNvPr id="8" name="TextBox 7">
            <a:extLst>
              <a:ext uri="{FF2B5EF4-FFF2-40B4-BE49-F238E27FC236}">
                <a16:creationId xmlns:a16="http://schemas.microsoft.com/office/drawing/2014/main" id="{49D64604-9B27-6F9B-9394-556D0565DC47}"/>
              </a:ext>
            </a:extLst>
          </p:cNvPr>
          <p:cNvSpPr txBox="1"/>
          <p:nvPr/>
        </p:nvSpPr>
        <p:spPr>
          <a:xfrm>
            <a:off x="3153434" y="2048470"/>
            <a:ext cx="1441420" cy="923330"/>
          </a:xfrm>
          <a:prstGeom prst="rect">
            <a:avLst/>
          </a:prstGeom>
          <a:solidFill>
            <a:schemeClr val="accent1">
              <a:lumMod val="40000"/>
              <a:lumOff val="60000"/>
            </a:schemeClr>
          </a:solidFill>
        </p:spPr>
        <p:txBody>
          <a:bodyPr wrap="none" rtlCol="0">
            <a:spAutoFit/>
          </a:bodyPr>
          <a:lstStyle/>
          <a:p>
            <a:r>
              <a:rPr lang="de-DE" dirty="0" err="1"/>
              <a:t>Accessibility</a:t>
            </a:r>
            <a:endParaRPr lang="de-DE" dirty="0"/>
          </a:p>
          <a:p>
            <a:r>
              <a:rPr lang="de-DE" dirty="0" err="1"/>
              <a:t>Lighting</a:t>
            </a:r>
            <a:endParaRPr lang="de-DE" dirty="0"/>
          </a:p>
          <a:p>
            <a:r>
              <a:rPr lang="de-DE" dirty="0"/>
              <a:t>Acoustics</a:t>
            </a:r>
            <a:endParaRPr lang="en-US" dirty="0"/>
          </a:p>
        </p:txBody>
      </p:sp>
      <p:sp>
        <p:nvSpPr>
          <p:cNvPr id="9" name="TextBox 8">
            <a:extLst>
              <a:ext uri="{FF2B5EF4-FFF2-40B4-BE49-F238E27FC236}">
                <a16:creationId xmlns:a16="http://schemas.microsoft.com/office/drawing/2014/main" id="{7A25AA3B-11EA-6A63-CE38-17C29675E6B6}"/>
              </a:ext>
            </a:extLst>
          </p:cNvPr>
          <p:cNvSpPr txBox="1"/>
          <p:nvPr/>
        </p:nvSpPr>
        <p:spPr>
          <a:xfrm>
            <a:off x="8889935" y="5410200"/>
            <a:ext cx="1544012" cy="646331"/>
          </a:xfrm>
          <a:prstGeom prst="rect">
            <a:avLst/>
          </a:prstGeom>
          <a:solidFill>
            <a:schemeClr val="accent1">
              <a:lumMod val="40000"/>
              <a:lumOff val="60000"/>
            </a:schemeClr>
          </a:solidFill>
        </p:spPr>
        <p:txBody>
          <a:bodyPr wrap="none" rtlCol="0">
            <a:spAutoFit/>
          </a:bodyPr>
          <a:lstStyle/>
          <a:p>
            <a:r>
              <a:rPr lang="de-DE" dirty="0"/>
              <a:t>Small </a:t>
            </a:r>
            <a:r>
              <a:rPr lang="de-DE" dirty="0" err="1"/>
              <a:t>groups</a:t>
            </a:r>
            <a:endParaRPr lang="de-DE" dirty="0"/>
          </a:p>
          <a:p>
            <a:r>
              <a:rPr lang="de-DE" dirty="0"/>
              <a:t>Partner </a:t>
            </a:r>
            <a:r>
              <a:rPr lang="de-DE" dirty="0" err="1"/>
              <a:t>work</a:t>
            </a:r>
            <a:endParaRPr lang="de-DE" dirty="0"/>
          </a:p>
        </p:txBody>
      </p:sp>
      <p:sp>
        <p:nvSpPr>
          <p:cNvPr id="10" name="TextBox 9">
            <a:extLst>
              <a:ext uri="{FF2B5EF4-FFF2-40B4-BE49-F238E27FC236}">
                <a16:creationId xmlns:a16="http://schemas.microsoft.com/office/drawing/2014/main" id="{3B40A417-9960-5148-FD3C-3CE9BB911CFF}"/>
              </a:ext>
            </a:extLst>
          </p:cNvPr>
          <p:cNvSpPr txBox="1"/>
          <p:nvPr/>
        </p:nvSpPr>
        <p:spPr>
          <a:xfrm>
            <a:off x="2703676" y="3343870"/>
            <a:ext cx="825867" cy="923330"/>
          </a:xfrm>
          <a:prstGeom prst="rect">
            <a:avLst/>
          </a:prstGeom>
          <a:solidFill>
            <a:schemeClr val="accent1">
              <a:lumMod val="40000"/>
              <a:lumOff val="60000"/>
            </a:schemeClr>
          </a:solidFill>
        </p:spPr>
        <p:txBody>
          <a:bodyPr wrap="none" rtlCol="0">
            <a:spAutoFit/>
          </a:bodyPr>
          <a:lstStyle/>
          <a:p>
            <a:r>
              <a:rPr lang="de-DE" dirty="0"/>
              <a:t>Balls</a:t>
            </a:r>
          </a:p>
          <a:p>
            <a:r>
              <a:rPr lang="de-DE" dirty="0"/>
              <a:t>Boxes</a:t>
            </a:r>
          </a:p>
          <a:p>
            <a:r>
              <a:rPr lang="de-DE" dirty="0"/>
              <a:t>Mats</a:t>
            </a:r>
            <a:endParaRPr lang="en-US" dirty="0"/>
          </a:p>
        </p:txBody>
      </p:sp>
      <p:sp>
        <p:nvSpPr>
          <p:cNvPr id="11" name="TextBox 10">
            <a:extLst>
              <a:ext uri="{FF2B5EF4-FFF2-40B4-BE49-F238E27FC236}">
                <a16:creationId xmlns:a16="http://schemas.microsoft.com/office/drawing/2014/main" id="{9BCE1130-C8F2-6D95-5163-01BFAF11DB0D}"/>
              </a:ext>
            </a:extLst>
          </p:cNvPr>
          <p:cNvSpPr txBox="1"/>
          <p:nvPr/>
        </p:nvSpPr>
        <p:spPr>
          <a:xfrm>
            <a:off x="2166729" y="4944070"/>
            <a:ext cx="2044149" cy="923330"/>
          </a:xfrm>
          <a:prstGeom prst="rect">
            <a:avLst/>
          </a:prstGeom>
          <a:solidFill>
            <a:schemeClr val="accent1">
              <a:lumMod val="40000"/>
              <a:lumOff val="60000"/>
            </a:schemeClr>
          </a:solidFill>
        </p:spPr>
        <p:txBody>
          <a:bodyPr wrap="none" rtlCol="0">
            <a:spAutoFit/>
          </a:bodyPr>
          <a:lstStyle/>
          <a:p>
            <a:r>
              <a:rPr lang="de-DE" dirty="0"/>
              <a:t>Tasks </a:t>
            </a:r>
            <a:r>
              <a:rPr lang="de-DE" dirty="0" err="1"/>
              <a:t>variants</a:t>
            </a:r>
            <a:endParaRPr lang="de-DE" dirty="0"/>
          </a:p>
          <a:p>
            <a:r>
              <a:rPr lang="de-DE" dirty="0"/>
              <a:t>Open </a:t>
            </a:r>
            <a:r>
              <a:rPr lang="de-DE" dirty="0" err="1"/>
              <a:t>tasks</a:t>
            </a:r>
            <a:endParaRPr lang="de-DE" dirty="0"/>
          </a:p>
          <a:p>
            <a:r>
              <a:rPr lang="de-DE" dirty="0" err="1"/>
              <a:t>Cooperation</a:t>
            </a:r>
            <a:r>
              <a:rPr lang="de-DE" dirty="0"/>
              <a:t> </a:t>
            </a:r>
            <a:r>
              <a:rPr lang="de-DE" dirty="0" err="1"/>
              <a:t>tasks</a:t>
            </a:r>
            <a:endParaRPr lang="en-US" dirty="0"/>
          </a:p>
        </p:txBody>
      </p:sp>
      <p:sp>
        <p:nvSpPr>
          <p:cNvPr id="12" name="TextBox 11">
            <a:extLst>
              <a:ext uri="{FF2B5EF4-FFF2-40B4-BE49-F238E27FC236}">
                <a16:creationId xmlns:a16="http://schemas.microsoft.com/office/drawing/2014/main" id="{3033F23F-C3B7-5CBB-0149-99A38722E36E}"/>
              </a:ext>
            </a:extLst>
          </p:cNvPr>
          <p:cNvSpPr txBox="1"/>
          <p:nvPr/>
        </p:nvSpPr>
        <p:spPr>
          <a:xfrm>
            <a:off x="8952076" y="2362200"/>
            <a:ext cx="2852063" cy="923330"/>
          </a:xfrm>
          <a:prstGeom prst="rect">
            <a:avLst/>
          </a:prstGeom>
          <a:solidFill>
            <a:schemeClr val="accent1">
              <a:lumMod val="40000"/>
              <a:lumOff val="60000"/>
            </a:schemeClr>
          </a:solidFill>
        </p:spPr>
        <p:txBody>
          <a:bodyPr wrap="none" rtlCol="0">
            <a:spAutoFit/>
          </a:bodyPr>
          <a:lstStyle/>
          <a:p>
            <a:r>
              <a:rPr lang="de-DE" dirty="0"/>
              <a:t>Rule </a:t>
            </a:r>
            <a:r>
              <a:rPr lang="de-DE" dirty="0" err="1"/>
              <a:t>adjustments</a:t>
            </a:r>
            <a:r>
              <a:rPr lang="de-DE" dirty="0"/>
              <a:t> in </a:t>
            </a:r>
            <a:r>
              <a:rPr lang="de-DE" dirty="0" err="1"/>
              <a:t>terms</a:t>
            </a:r>
            <a:endParaRPr lang="de-DE" dirty="0"/>
          </a:p>
          <a:p>
            <a:r>
              <a:rPr lang="de-DE" dirty="0" err="1"/>
              <a:t>of</a:t>
            </a:r>
            <a:r>
              <a:rPr lang="de-DE" dirty="0"/>
              <a:t> </a:t>
            </a:r>
            <a:r>
              <a:rPr lang="de-DE" dirty="0" err="1"/>
              <a:t>scoring</a:t>
            </a:r>
            <a:r>
              <a:rPr lang="de-DE" dirty="0"/>
              <a:t>, </a:t>
            </a:r>
            <a:r>
              <a:rPr lang="de-DE" dirty="0" err="1"/>
              <a:t>playing</a:t>
            </a:r>
            <a:r>
              <a:rPr lang="de-DE" dirty="0"/>
              <a:t> </a:t>
            </a:r>
            <a:r>
              <a:rPr lang="de-DE" dirty="0" err="1"/>
              <a:t>area</a:t>
            </a:r>
            <a:r>
              <a:rPr lang="de-DE" dirty="0"/>
              <a:t>, </a:t>
            </a:r>
          </a:p>
          <a:p>
            <a:r>
              <a:rPr lang="de-DE" dirty="0" err="1"/>
              <a:t>number</a:t>
            </a:r>
            <a:r>
              <a:rPr lang="de-DE" dirty="0"/>
              <a:t> </a:t>
            </a:r>
            <a:r>
              <a:rPr lang="de-DE" dirty="0" err="1"/>
              <a:t>of</a:t>
            </a:r>
            <a:r>
              <a:rPr lang="de-DE" dirty="0"/>
              <a:t> </a:t>
            </a:r>
            <a:r>
              <a:rPr lang="de-DE" dirty="0" err="1"/>
              <a:t>players</a:t>
            </a:r>
            <a:r>
              <a:rPr lang="de-DE" dirty="0"/>
              <a:t> etc.</a:t>
            </a:r>
          </a:p>
        </p:txBody>
      </p:sp>
      <p:sp>
        <p:nvSpPr>
          <p:cNvPr id="13" name="TextBox 12">
            <a:extLst>
              <a:ext uri="{FF2B5EF4-FFF2-40B4-BE49-F238E27FC236}">
                <a16:creationId xmlns:a16="http://schemas.microsoft.com/office/drawing/2014/main" id="{71B86D13-7AE2-A018-5492-EDA7B13D0B9D}"/>
              </a:ext>
            </a:extLst>
          </p:cNvPr>
          <p:cNvSpPr txBox="1"/>
          <p:nvPr/>
        </p:nvSpPr>
        <p:spPr>
          <a:xfrm rot="19029048">
            <a:off x="162390" y="2959018"/>
            <a:ext cx="2893741" cy="1077218"/>
          </a:xfrm>
          <a:prstGeom prst="rect">
            <a:avLst/>
          </a:prstGeom>
          <a:solidFill>
            <a:schemeClr val="accent6"/>
          </a:solidFill>
        </p:spPr>
        <p:txBody>
          <a:bodyPr wrap="none" rtlCol="0">
            <a:spAutoFit/>
          </a:bodyPr>
          <a:lstStyle/>
          <a:p>
            <a:pPr algn="ctr"/>
            <a:r>
              <a:rPr lang="de-DE" sz="2400" b="1" dirty="0" err="1"/>
              <a:t>Process</a:t>
            </a:r>
            <a:endParaRPr lang="de-DE" sz="2400" b="1" dirty="0"/>
          </a:p>
          <a:p>
            <a:pPr algn="ctr"/>
            <a:r>
              <a:rPr lang="de-DE" sz="2000" dirty="0"/>
              <a:t>Check </a:t>
            </a:r>
            <a:r>
              <a:rPr lang="de-DE" sz="2000" dirty="0" err="1"/>
              <a:t>continoulsly</a:t>
            </a:r>
            <a:r>
              <a:rPr lang="de-DE" sz="2000" dirty="0"/>
              <a:t> and </a:t>
            </a:r>
          </a:p>
          <a:p>
            <a:pPr algn="ctr"/>
            <a:r>
              <a:rPr lang="de-DE" sz="2000" dirty="0" err="1"/>
              <a:t>adjust</a:t>
            </a:r>
            <a:r>
              <a:rPr lang="de-DE" sz="2000" dirty="0"/>
              <a:t> </a:t>
            </a:r>
            <a:r>
              <a:rPr lang="de-DE" sz="2000" dirty="0" err="1"/>
              <a:t>if</a:t>
            </a:r>
            <a:r>
              <a:rPr lang="de-DE" sz="2000" dirty="0"/>
              <a:t> </a:t>
            </a:r>
            <a:r>
              <a:rPr lang="de-DE" sz="2000" dirty="0" err="1"/>
              <a:t>necessary</a:t>
            </a:r>
            <a:r>
              <a:rPr lang="de-DE" sz="2000" dirty="0"/>
              <a:t>!</a:t>
            </a:r>
            <a:endParaRPr lang="en-US" sz="2000" dirty="0"/>
          </a:p>
        </p:txBody>
      </p:sp>
      <p:sp>
        <p:nvSpPr>
          <p:cNvPr id="14" name="TextBox 13">
            <a:extLst>
              <a:ext uri="{FF2B5EF4-FFF2-40B4-BE49-F238E27FC236}">
                <a16:creationId xmlns:a16="http://schemas.microsoft.com/office/drawing/2014/main" id="{7D031124-1532-25B1-3047-A5A791080A0B}"/>
              </a:ext>
            </a:extLst>
          </p:cNvPr>
          <p:cNvSpPr txBox="1"/>
          <p:nvPr/>
        </p:nvSpPr>
        <p:spPr>
          <a:xfrm>
            <a:off x="3843129" y="3733800"/>
            <a:ext cx="1109599" cy="307777"/>
          </a:xfrm>
          <a:prstGeom prst="rect">
            <a:avLst/>
          </a:prstGeom>
          <a:solidFill>
            <a:schemeClr val="bg1"/>
          </a:solidFill>
        </p:spPr>
        <p:txBody>
          <a:bodyPr wrap="none" rtlCol="0">
            <a:spAutoFit/>
          </a:bodyPr>
          <a:lstStyle/>
          <a:p>
            <a:r>
              <a:rPr lang="de-DE" sz="1400" b="1" dirty="0">
                <a:solidFill>
                  <a:schemeClr val="tx1"/>
                </a:solidFill>
                <a:latin typeface="Arial" panose="020B0604020202020204" pitchFamily="34" charset="0"/>
                <a:cs typeface="Arial" panose="020B0604020202020204" pitchFamily="34" charset="0"/>
              </a:rPr>
              <a:t>Equipment</a:t>
            </a:r>
            <a:endParaRPr lang="en-US" sz="1400" b="1" dirty="0">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F944D70-4A7F-882E-7FC1-19E7DDE27E83}"/>
              </a:ext>
            </a:extLst>
          </p:cNvPr>
          <p:cNvSpPr txBox="1"/>
          <p:nvPr/>
        </p:nvSpPr>
        <p:spPr>
          <a:xfrm>
            <a:off x="7514550" y="2743200"/>
            <a:ext cx="671979" cy="307777"/>
          </a:xfrm>
          <a:prstGeom prst="rect">
            <a:avLst/>
          </a:prstGeom>
          <a:solidFill>
            <a:schemeClr val="bg1"/>
          </a:solidFill>
        </p:spPr>
        <p:txBody>
          <a:bodyPr wrap="none" rtlCol="0">
            <a:spAutoFit/>
          </a:bodyPr>
          <a:lstStyle/>
          <a:p>
            <a:r>
              <a:rPr lang="de-DE" sz="1400" b="1" dirty="0">
                <a:solidFill>
                  <a:schemeClr val="tx1"/>
                </a:solidFill>
                <a:latin typeface="Arial" panose="020B0604020202020204" pitchFamily="34" charset="0"/>
                <a:cs typeface="Arial" panose="020B0604020202020204" pitchFamily="34" charset="0"/>
              </a:rPr>
              <a:t>Rules</a:t>
            </a:r>
            <a:endParaRPr lang="en-US" sz="1400" b="1"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E0767BF-5FA8-582D-D26C-17FCDDCB6452}"/>
              </a:ext>
            </a:extLst>
          </p:cNvPr>
          <p:cNvSpPr txBox="1"/>
          <p:nvPr/>
        </p:nvSpPr>
        <p:spPr>
          <a:xfrm>
            <a:off x="5138529" y="5334000"/>
            <a:ext cx="889987" cy="307777"/>
          </a:xfrm>
          <a:prstGeom prst="rect">
            <a:avLst/>
          </a:prstGeom>
          <a:solidFill>
            <a:schemeClr val="bg1"/>
          </a:solidFill>
        </p:spPr>
        <p:txBody>
          <a:bodyPr wrap="none" rtlCol="0">
            <a:spAutoFit/>
          </a:bodyPr>
          <a:lstStyle/>
          <a:p>
            <a:r>
              <a:rPr lang="de-DE" sz="1400" b="1" dirty="0">
                <a:solidFill>
                  <a:schemeClr val="tx1"/>
                </a:solidFill>
                <a:latin typeface="Arial" panose="020B0604020202020204" pitchFamily="34" charset="0"/>
                <a:cs typeface="Arial" panose="020B0604020202020204" pitchFamily="34" charset="0"/>
              </a:rPr>
              <a:t>  Tasks  </a:t>
            </a:r>
            <a:endParaRPr lang="en-US" sz="1400" b="1" dirty="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3EDDF5F-1F5C-2511-DC19-BD283AA122A5}"/>
              </a:ext>
            </a:extLst>
          </p:cNvPr>
          <p:cNvSpPr txBox="1"/>
          <p:nvPr/>
        </p:nvSpPr>
        <p:spPr>
          <a:xfrm>
            <a:off x="7500729" y="5410200"/>
            <a:ext cx="821059" cy="523220"/>
          </a:xfrm>
          <a:prstGeom prst="rect">
            <a:avLst/>
          </a:prstGeom>
          <a:solidFill>
            <a:schemeClr val="bg1"/>
          </a:solidFill>
        </p:spPr>
        <p:txBody>
          <a:bodyPr wrap="none" rtlCol="0">
            <a:spAutoFit/>
          </a:bodyPr>
          <a:lstStyle/>
          <a:p>
            <a:pPr algn="ctr"/>
            <a:r>
              <a:rPr lang="de-DE" sz="1400" b="1" dirty="0" err="1">
                <a:solidFill>
                  <a:schemeClr val="tx1"/>
                </a:solidFill>
                <a:latin typeface="Arial" panose="020B0604020202020204" pitchFamily="34" charset="0"/>
                <a:cs typeface="Arial" panose="020B0604020202020204" pitchFamily="34" charset="0"/>
              </a:rPr>
              <a:t>Organi</a:t>
            </a:r>
            <a:r>
              <a:rPr lang="de-DE" sz="1400" b="1" dirty="0">
                <a:solidFill>
                  <a:schemeClr val="tx1"/>
                </a:solidFill>
                <a:latin typeface="Arial" panose="020B0604020202020204" pitchFamily="34" charset="0"/>
                <a:cs typeface="Arial" panose="020B0604020202020204" pitchFamily="34" charset="0"/>
              </a:rPr>
              <a:t>-</a:t>
            </a:r>
          </a:p>
          <a:p>
            <a:pPr algn="ctr"/>
            <a:r>
              <a:rPr lang="de-DE" sz="1400" b="1" dirty="0" err="1">
                <a:solidFill>
                  <a:schemeClr val="tx1"/>
                </a:solidFill>
                <a:latin typeface="Arial" panose="020B0604020202020204" pitchFamily="34" charset="0"/>
                <a:cs typeface="Arial" panose="020B0604020202020204" pitchFamily="34" charset="0"/>
              </a:rPr>
              <a:t>zation</a:t>
            </a:r>
            <a:endParaRPr lang="en-US" sz="1400" b="1" dirty="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425BAC6-57A0-F100-9804-83312008537C}"/>
              </a:ext>
            </a:extLst>
          </p:cNvPr>
          <p:cNvSpPr txBox="1"/>
          <p:nvPr/>
        </p:nvSpPr>
        <p:spPr>
          <a:xfrm>
            <a:off x="8338929" y="4124980"/>
            <a:ext cx="1071127" cy="523220"/>
          </a:xfrm>
          <a:prstGeom prst="rect">
            <a:avLst/>
          </a:prstGeom>
          <a:solidFill>
            <a:schemeClr val="bg1"/>
          </a:solidFill>
        </p:spPr>
        <p:txBody>
          <a:bodyPr wrap="none" rtlCol="0">
            <a:spAutoFit/>
          </a:bodyPr>
          <a:lstStyle/>
          <a:p>
            <a:pPr algn="ctr"/>
            <a:r>
              <a:rPr lang="de-DE" sz="1400" b="1" dirty="0" err="1">
                <a:solidFill>
                  <a:schemeClr val="tx1"/>
                </a:solidFill>
                <a:latin typeface="Arial" panose="020B0604020202020204" pitchFamily="34" charset="0"/>
                <a:cs typeface="Arial" panose="020B0604020202020204" pitchFamily="34" charset="0"/>
              </a:rPr>
              <a:t>Communi</a:t>
            </a:r>
            <a:r>
              <a:rPr lang="de-DE" sz="1400" b="1" dirty="0">
                <a:solidFill>
                  <a:schemeClr val="tx1"/>
                </a:solidFill>
                <a:latin typeface="Arial" panose="020B0604020202020204" pitchFamily="34" charset="0"/>
                <a:cs typeface="Arial" panose="020B0604020202020204" pitchFamily="34" charset="0"/>
              </a:rPr>
              <a:t>-</a:t>
            </a:r>
          </a:p>
          <a:p>
            <a:pPr algn="ctr"/>
            <a:r>
              <a:rPr lang="de-DE" sz="1400" b="1" dirty="0" err="1">
                <a:solidFill>
                  <a:schemeClr val="tx1"/>
                </a:solidFill>
                <a:latin typeface="Arial" panose="020B0604020202020204" pitchFamily="34" charset="0"/>
                <a:cs typeface="Arial" panose="020B0604020202020204" pitchFamily="34" charset="0"/>
              </a:rPr>
              <a:t>cation</a:t>
            </a:r>
            <a:endParaRPr lang="en-US" sz="1400" b="1" dirty="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3A2B835-CD8E-073B-919D-D774F95B6715}"/>
              </a:ext>
            </a:extLst>
          </p:cNvPr>
          <p:cNvSpPr txBox="1"/>
          <p:nvPr/>
        </p:nvSpPr>
        <p:spPr>
          <a:xfrm>
            <a:off x="5062329" y="2362200"/>
            <a:ext cx="1279517" cy="523220"/>
          </a:xfrm>
          <a:prstGeom prst="rect">
            <a:avLst/>
          </a:prstGeom>
          <a:solidFill>
            <a:schemeClr val="bg1"/>
          </a:solidFill>
        </p:spPr>
        <p:txBody>
          <a:bodyPr wrap="none" rtlCol="0">
            <a:spAutoFit/>
          </a:bodyPr>
          <a:lstStyle/>
          <a:p>
            <a:pPr algn="ctr"/>
            <a:r>
              <a:rPr lang="de-DE" sz="1400" b="1" dirty="0">
                <a:solidFill>
                  <a:schemeClr val="tx1"/>
                </a:solidFill>
                <a:latin typeface="Arial" panose="020B0604020202020204" pitchFamily="34" charset="0"/>
                <a:cs typeface="Arial" panose="020B0604020202020204" pitchFamily="34" charset="0"/>
              </a:rPr>
              <a:t>Learning</a:t>
            </a:r>
          </a:p>
          <a:p>
            <a:pPr algn="ctr"/>
            <a:r>
              <a:rPr lang="de-DE" sz="1400" b="1" dirty="0">
                <a:solidFill>
                  <a:schemeClr val="tx1"/>
                </a:solidFill>
                <a:latin typeface="Arial" panose="020B0604020202020204" pitchFamily="34" charset="0"/>
                <a:cs typeface="Arial" panose="020B0604020202020204" pitchFamily="34" charset="0"/>
              </a:rPr>
              <a:t>Environment</a:t>
            </a:r>
            <a:endParaRPr lang="en-US" sz="1400" b="1"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4C6CDA3-B9F8-1A0D-8326-8EF181EDD674}"/>
              </a:ext>
            </a:extLst>
          </p:cNvPr>
          <p:cNvSpPr txBox="1"/>
          <p:nvPr/>
        </p:nvSpPr>
        <p:spPr>
          <a:xfrm>
            <a:off x="6141576" y="3896380"/>
            <a:ext cx="978153" cy="523220"/>
          </a:xfrm>
          <a:prstGeom prst="rect">
            <a:avLst/>
          </a:prstGeom>
          <a:solidFill>
            <a:schemeClr val="bg1"/>
          </a:solidFill>
        </p:spPr>
        <p:txBody>
          <a:bodyPr wrap="none" rtlCol="0">
            <a:spAutoFit/>
          </a:bodyPr>
          <a:lstStyle/>
          <a:p>
            <a:pPr algn="ctr"/>
            <a:r>
              <a:rPr lang="de-DE" sz="1400" b="1" dirty="0">
                <a:solidFill>
                  <a:schemeClr val="tx1"/>
                </a:solidFill>
                <a:latin typeface="Arial" panose="020B0604020202020204" pitchFamily="34" charset="0"/>
                <a:cs typeface="Arial" panose="020B0604020202020204" pitchFamily="34" charset="0"/>
              </a:rPr>
              <a:t>Teacher</a:t>
            </a:r>
          </a:p>
          <a:p>
            <a:pPr algn="ctr"/>
            <a:r>
              <a:rPr lang="de-DE" sz="1400" b="1" dirty="0">
                <a:solidFill>
                  <a:schemeClr val="tx1"/>
                </a:solidFill>
                <a:latin typeface="Arial" panose="020B0604020202020204" pitchFamily="34" charset="0"/>
                <a:cs typeface="Arial" panose="020B0604020202020204" pitchFamily="34" charset="0"/>
              </a:rPr>
              <a:t>(Attitude)</a:t>
            </a:r>
            <a:endParaRPr lang="en-US"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31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69F24-1EDF-6E34-F275-BA573820A920}"/>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FC1BE4B-D9B7-0C41-559F-F26468709915}"/>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6D27D4-0115-1D09-B6AD-897082F96667}"/>
              </a:ext>
            </a:extLst>
          </p:cNvPr>
          <p:cNvSpPr txBox="1"/>
          <p:nvPr/>
        </p:nvSpPr>
        <p:spPr>
          <a:xfrm>
            <a:off x="993918" y="308113"/>
            <a:ext cx="8169960" cy="830997"/>
          </a:xfrm>
          <a:prstGeom prst="rect">
            <a:avLst/>
          </a:prstGeom>
          <a:noFill/>
        </p:spPr>
        <p:txBody>
          <a:bodyPr wrap="square" rtlCol="0">
            <a:spAutoFit/>
          </a:bodyPr>
          <a:lstStyle/>
          <a:p>
            <a:r>
              <a:rPr lang="de-DE" sz="4800" b="1" dirty="0">
                <a:solidFill>
                  <a:srgbClr val="002060"/>
                </a:solidFill>
                <a:latin typeface="Arial" panose="020B0604020202020204" pitchFamily="34" charset="0"/>
                <a:cs typeface="Arial" panose="020B0604020202020204" pitchFamily="34" charset="0"/>
              </a:rPr>
              <a:t>2. </a:t>
            </a:r>
            <a:r>
              <a:rPr lang="de-DE" sz="4800" b="1" dirty="0" err="1">
                <a:solidFill>
                  <a:srgbClr val="002060"/>
                </a:solidFill>
                <a:latin typeface="Arial" panose="020B0604020202020204" pitchFamily="34" charset="0"/>
                <a:cs typeface="Arial" panose="020B0604020202020204" pitchFamily="34" charset="0"/>
              </a:rPr>
              <a:t>Theoretical</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foundations</a:t>
            </a:r>
            <a:endParaRPr lang="en-US" sz="4800" b="1" dirty="0">
              <a:solidFill>
                <a:srgbClr val="002060"/>
              </a:solidFill>
              <a:latin typeface="Arial" panose="020B0604020202020204" pitchFamily="34" charset="0"/>
              <a:cs typeface="Arial" panose="020B0604020202020204" pitchFamily="34" charset="0"/>
            </a:endParaRPr>
          </a:p>
        </p:txBody>
      </p:sp>
      <p:sp>
        <p:nvSpPr>
          <p:cNvPr id="2" name="object 7">
            <a:extLst>
              <a:ext uri="{FF2B5EF4-FFF2-40B4-BE49-F238E27FC236}">
                <a16:creationId xmlns:a16="http://schemas.microsoft.com/office/drawing/2014/main" id="{FDEADCC3-8F3C-79E9-9299-6FB6B788F9FA}"/>
              </a:ext>
            </a:extLst>
          </p:cNvPr>
          <p:cNvSpPr txBox="1"/>
          <p:nvPr/>
        </p:nvSpPr>
        <p:spPr>
          <a:xfrm>
            <a:off x="299359" y="2044146"/>
            <a:ext cx="10908665" cy="2923877"/>
          </a:xfrm>
          <a:prstGeom prst="rect">
            <a:avLst/>
          </a:prstGeom>
        </p:spPr>
        <p:txBody>
          <a:bodyPr vert="horz" wrap="square" lIns="0" tIns="12700" rIns="0" bIns="0" rtlCol="0">
            <a:spAutoFit/>
          </a:bodyPr>
          <a:lstStyle/>
          <a:p>
            <a:pPr marL="469265" lvl="1">
              <a:lnSpc>
                <a:spcPct val="100000"/>
              </a:lnSpc>
              <a:spcBef>
                <a:spcPts val="1440"/>
              </a:spcBef>
              <a:tabLst>
                <a:tab pos="926465" algn="l"/>
                <a:tab pos="927100" algn="l"/>
              </a:tabLst>
            </a:pPr>
            <a:r>
              <a:rPr sz="2400" b="1" spc="-25" dirty="0">
                <a:solidFill>
                  <a:srgbClr val="FF0000"/>
                </a:solidFill>
                <a:latin typeface="Arial"/>
                <a:cs typeface="Arial"/>
              </a:rPr>
              <a:t>TREE</a:t>
            </a:r>
            <a:r>
              <a:rPr sz="2400" spc="-25" dirty="0">
                <a:latin typeface="Arial"/>
                <a:cs typeface="Arial"/>
              </a:rPr>
              <a:t>-</a:t>
            </a:r>
            <a:r>
              <a:rPr sz="2400" spc="-10" dirty="0">
                <a:latin typeface="Arial"/>
                <a:cs typeface="Arial"/>
              </a:rPr>
              <a:t>Modell</a:t>
            </a:r>
            <a:r>
              <a:rPr lang="de-DE" sz="2400" spc="-10" dirty="0">
                <a:latin typeface="Arial"/>
                <a:cs typeface="Arial"/>
              </a:rPr>
              <a:t> </a:t>
            </a:r>
            <a:r>
              <a:rPr lang="de-DE" spc="-10" dirty="0">
                <a:latin typeface="Arial"/>
                <a:cs typeface="Arial"/>
              </a:rPr>
              <a:t>(</a:t>
            </a:r>
            <a:r>
              <a:rPr lang="de-DE" spc="-10" dirty="0" err="1">
                <a:latin typeface="Arial"/>
                <a:cs typeface="Arial"/>
              </a:rPr>
              <a:t>Australian</a:t>
            </a:r>
            <a:r>
              <a:rPr lang="de-DE" spc="-10" dirty="0">
                <a:latin typeface="Arial"/>
                <a:cs typeface="Arial"/>
              </a:rPr>
              <a:t> Sports </a:t>
            </a:r>
            <a:r>
              <a:rPr lang="de-DE" spc="-10" dirty="0" err="1">
                <a:latin typeface="Arial"/>
                <a:cs typeface="Arial"/>
              </a:rPr>
              <a:t>Commission</a:t>
            </a:r>
            <a:r>
              <a:rPr lang="de-DE" spc="-10" dirty="0">
                <a:latin typeface="Arial"/>
                <a:cs typeface="Arial"/>
              </a:rPr>
              <a:t>, 2006)</a:t>
            </a:r>
            <a:endParaRPr sz="2400" dirty="0">
              <a:latin typeface="Arial"/>
              <a:cs typeface="Arial"/>
            </a:endParaRPr>
          </a:p>
          <a:p>
            <a:pPr marL="927100" marR="925830" lvl="2">
              <a:lnSpc>
                <a:spcPct val="150000"/>
              </a:lnSpc>
              <a:tabLst>
                <a:tab pos="1383665" algn="l"/>
                <a:tab pos="1384300" algn="l"/>
              </a:tabLst>
            </a:pPr>
            <a:r>
              <a:rPr sz="2400" b="1" dirty="0">
                <a:solidFill>
                  <a:srgbClr val="FF0000"/>
                </a:solidFill>
                <a:latin typeface="Arial"/>
                <a:cs typeface="Arial"/>
              </a:rPr>
              <a:t>T</a:t>
            </a:r>
            <a:r>
              <a:rPr sz="2400" dirty="0">
                <a:latin typeface="Arial"/>
                <a:cs typeface="Arial"/>
              </a:rPr>
              <a:t>eaching</a:t>
            </a:r>
            <a:r>
              <a:rPr sz="2400" spc="-5" dirty="0">
                <a:latin typeface="Arial"/>
                <a:cs typeface="Arial"/>
              </a:rPr>
              <a:t> </a:t>
            </a:r>
            <a:r>
              <a:rPr sz="2400" dirty="0">
                <a:latin typeface="Arial"/>
                <a:cs typeface="Arial"/>
              </a:rPr>
              <a:t>Style</a:t>
            </a:r>
            <a:endParaRPr lang="de-DE" sz="2400" spc="-25" dirty="0">
              <a:latin typeface="Arial"/>
              <a:cs typeface="Arial"/>
            </a:endParaRPr>
          </a:p>
          <a:p>
            <a:pPr marL="927100" marR="925830" lvl="2">
              <a:lnSpc>
                <a:spcPct val="150000"/>
              </a:lnSpc>
              <a:tabLst>
                <a:tab pos="1383665" algn="l"/>
                <a:tab pos="1384300" algn="l"/>
              </a:tabLst>
            </a:pPr>
            <a:r>
              <a:rPr lang="de-DE" sz="2400" b="1" spc="-25" dirty="0">
                <a:solidFill>
                  <a:srgbClr val="FF0000"/>
                </a:solidFill>
                <a:latin typeface="Arial"/>
                <a:cs typeface="Arial"/>
              </a:rPr>
              <a:t>       </a:t>
            </a:r>
            <a:r>
              <a:rPr sz="2400" b="1" dirty="0">
                <a:solidFill>
                  <a:srgbClr val="FF0000"/>
                </a:solidFill>
                <a:latin typeface="Arial"/>
                <a:cs typeface="Arial"/>
              </a:rPr>
              <a:t>R</a:t>
            </a:r>
            <a:r>
              <a:rPr sz="2400" dirty="0">
                <a:latin typeface="Arial"/>
                <a:cs typeface="Arial"/>
              </a:rPr>
              <a:t>ules</a:t>
            </a:r>
          </a:p>
          <a:p>
            <a:pPr marL="927100" lvl="2">
              <a:lnSpc>
                <a:spcPct val="100000"/>
              </a:lnSpc>
              <a:spcBef>
                <a:spcPts val="1440"/>
              </a:spcBef>
              <a:tabLst>
                <a:tab pos="1383665" algn="l"/>
                <a:tab pos="1384300" algn="l"/>
              </a:tabLst>
            </a:pPr>
            <a:r>
              <a:rPr lang="de-DE" sz="2400" b="1" dirty="0">
                <a:solidFill>
                  <a:srgbClr val="FF0000"/>
                </a:solidFill>
                <a:latin typeface="Arial"/>
                <a:cs typeface="Arial"/>
              </a:rPr>
              <a:t>		        </a:t>
            </a:r>
            <a:r>
              <a:rPr sz="2400" b="1" dirty="0">
                <a:solidFill>
                  <a:srgbClr val="FF0000"/>
                </a:solidFill>
                <a:latin typeface="Arial"/>
                <a:cs typeface="Arial"/>
              </a:rPr>
              <a:t>E</a:t>
            </a:r>
            <a:r>
              <a:rPr sz="2400" dirty="0">
                <a:latin typeface="Arial"/>
                <a:cs typeface="Arial"/>
              </a:rPr>
              <a:t>nvironment</a:t>
            </a:r>
            <a:r>
              <a:rPr sz="2400" spc="-35" dirty="0">
                <a:latin typeface="Arial"/>
                <a:cs typeface="Arial"/>
              </a:rPr>
              <a:t> </a:t>
            </a:r>
            <a:endParaRPr sz="2400" dirty="0">
              <a:latin typeface="Arial"/>
              <a:cs typeface="Arial"/>
            </a:endParaRPr>
          </a:p>
          <a:p>
            <a:pPr marL="927100" lvl="2">
              <a:lnSpc>
                <a:spcPct val="100000"/>
              </a:lnSpc>
              <a:spcBef>
                <a:spcPts val="1440"/>
              </a:spcBef>
              <a:tabLst>
                <a:tab pos="1383665" algn="l"/>
                <a:tab pos="1384300" algn="l"/>
              </a:tabLst>
            </a:pPr>
            <a:r>
              <a:rPr lang="de-DE" sz="2400" b="1" dirty="0">
                <a:solidFill>
                  <a:srgbClr val="FF0000"/>
                </a:solidFill>
                <a:latin typeface="Arial"/>
                <a:cs typeface="Arial"/>
              </a:rPr>
              <a:t>			          </a:t>
            </a:r>
            <a:r>
              <a:rPr sz="2400" b="1" dirty="0">
                <a:solidFill>
                  <a:srgbClr val="FF0000"/>
                </a:solidFill>
                <a:latin typeface="Arial"/>
                <a:cs typeface="Arial"/>
              </a:rPr>
              <a:t>E</a:t>
            </a:r>
            <a:r>
              <a:rPr sz="2400" dirty="0">
                <a:latin typeface="Arial"/>
                <a:cs typeface="Arial"/>
              </a:rPr>
              <a:t>quipment</a:t>
            </a:r>
          </a:p>
          <a:p>
            <a:pPr marR="5080" algn="r">
              <a:lnSpc>
                <a:spcPct val="100000"/>
              </a:lnSpc>
              <a:spcBef>
                <a:spcPts val="455"/>
              </a:spcBef>
            </a:pPr>
            <a:endParaRPr sz="1800" dirty="0">
              <a:latin typeface="Arial"/>
              <a:cs typeface="Arial"/>
            </a:endParaRPr>
          </a:p>
        </p:txBody>
      </p:sp>
      <p:sp>
        <p:nvSpPr>
          <p:cNvPr id="3" name="object 8">
            <a:extLst>
              <a:ext uri="{FF2B5EF4-FFF2-40B4-BE49-F238E27FC236}">
                <a16:creationId xmlns:a16="http://schemas.microsoft.com/office/drawing/2014/main" id="{0E402EC0-9318-EF10-368E-AC187B89FE32}"/>
              </a:ext>
            </a:extLst>
          </p:cNvPr>
          <p:cNvSpPr txBox="1"/>
          <p:nvPr/>
        </p:nvSpPr>
        <p:spPr>
          <a:xfrm>
            <a:off x="764703" y="1361297"/>
            <a:ext cx="11205321" cy="382156"/>
          </a:xfrm>
          <a:prstGeom prst="rect">
            <a:avLst/>
          </a:prstGeom>
        </p:spPr>
        <p:txBody>
          <a:bodyPr vert="horz" wrap="square" lIns="0" tIns="12700" rIns="0" bIns="0" rtlCol="0">
            <a:spAutoFit/>
          </a:bodyPr>
          <a:lstStyle/>
          <a:p>
            <a:pPr marL="12700">
              <a:lnSpc>
                <a:spcPct val="100000"/>
              </a:lnSpc>
            </a:pPr>
            <a:r>
              <a:rPr lang="de-DE" sz="2400" b="1" dirty="0" err="1">
                <a:latin typeface="Arial"/>
                <a:cs typeface="Arial"/>
              </a:rPr>
              <a:t>Didactic</a:t>
            </a:r>
            <a:r>
              <a:rPr lang="de-DE" sz="2400" b="1" dirty="0">
                <a:latin typeface="Arial"/>
                <a:cs typeface="Arial"/>
              </a:rPr>
              <a:t> </a:t>
            </a:r>
            <a:r>
              <a:rPr lang="de-DE" sz="2400" b="1" dirty="0" err="1">
                <a:latin typeface="Arial"/>
                <a:cs typeface="Arial"/>
              </a:rPr>
              <a:t>approach</a:t>
            </a:r>
            <a:r>
              <a:rPr lang="de-DE" sz="2400" b="1" dirty="0">
                <a:latin typeface="Arial"/>
                <a:cs typeface="Arial"/>
              </a:rPr>
              <a:t> – Models for </a:t>
            </a:r>
            <a:r>
              <a:rPr lang="de-DE" sz="2400" b="1" dirty="0" err="1">
                <a:latin typeface="Arial"/>
                <a:cs typeface="Arial"/>
              </a:rPr>
              <a:t>adaptions</a:t>
            </a:r>
            <a:r>
              <a:rPr lang="de-DE" sz="2400" b="1" dirty="0">
                <a:latin typeface="Arial"/>
                <a:cs typeface="Arial"/>
              </a:rPr>
              <a:t> 2</a:t>
            </a:r>
            <a:endParaRPr sz="2400" dirty="0">
              <a:latin typeface="Arial"/>
              <a:cs typeface="Arial"/>
            </a:endParaRPr>
          </a:p>
        </p:txBody>
      </p:sp>
    </p:spTree>
    <p:extLst>
      <p:ext uri="{BB962C8B-B14F-4D97-AF65-F5344CB8AC3E}">
        <p14:creationId xmlns:p14="http://schemas.microsoft.com/office/powerpoint/2010/main" val="2866002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766D9-86AD-C49A-7C39-9C830C4D18E2}"/>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F9A19D6-EA58-7813-060B-CF4F5B6C426A}"/>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E6027AF-110B-068B-FE12-F215449A76F0}"/>
              </a:ext>
            </a:extLst>
          </p:cNvPr>
          <p:cNvSpPr txBox="1"/>
          <p:nvPr/>
        </p:nvSpPr>
        <p:spPr>
          <a:xfrm>
            <a:off x="993918" y="308113"/>
            <a:ext cx="8169960" cy="830997"/>
          </a:xfrm>
          <a:prstGeom prst="rect">
            <a:avLst/>
          </a:prstGeom>
          <a:noFill/>
        </p:spPr>
        <p:txBody>
          <a:bodyPr wrap="square" rtlCol="0">
            <a:spAutoFit/>
          </a:bodyPr>
          <a:lstStyle/>
          <a:p>
            <a:r>
              <a:rPr lang="de-DE" sz="4800" b="1" dirty="0">
                <a:solidFill>
                  <a:srgbClr val="002060"/>
                </a:solidFill>
                <a:latin typeface="Arial" panose="020B0604020202020204" pitchFamily="34" charset="0"/>
                <a:cs typeface="Arial" panose="020B0604020202020204" pitchFamily="34" charset="0"/>
              </a:rPr>
              <a:t>2. </a:t>
            </a:r>
            <a:r>
              <a:rPr lang="de-DE" sz="4800" b="1" dirty="0" err="1">
                <a:solidFill>
                  <a:srgbClr val="002060"/>
                </a:solidFill>
                <a:latin typeface="Arial" panose="020B0604020202020204" pitchFamily="34" charset="0"/>
                <a:cs typeface="Arial" panose="020B0604020202020204" pitchFamily="34" charset="0"/>
              </a:rPr>
              <a:t>Theoretical</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foundations</a:t>
            </a:r>
            <a:endParaRPr lang="en-US" sz="4800" b="1" dirty="0">
              <a:solidFill>
                <a:srgbClr val="002060"/>
              </a:solidFill>
              <a:latin typeface="Arial" panose="020B0604020202020204" pitchFamily="34" charset="0"/>
              <a:cs typeface="Arial" panose="020B0604020202020204" pitchFamily="34" charset="0"/>
            </a:endParaRPr>
          </a:p>
        </p:txBody>
      </p:sp>
      <p:sp>
        <p:nvSpPr>
          <p:cNvPr id="2" name="object 7">
            <a:extLst>
              <a:ext uri="{FF2B5EF4-FFF2-40B4-BE49-F238E27FC236}">
                <a16:creationId xmlns:a16="http://schemas.microsoft.com/office/drawing/2014/main" id="{B1C9D40C-B509-80F0-E796-0CD532539577}"/>
              </a:ext>
            </a:extLst>
          </p:cNvPr>
          <p:cNvSpPr txBox="1"/>
          <p:nvPr/>
        </p:nvSpPr>
        <p:spPr>
          <a:xfrm>
            <a:off x="299359" y="1716159"/>
            <a:ext cx="10908665" cy="5011628"/>
          </a:xfrm>
          <a:prstGeom prst="rect">
            <a:avLst/>
          </a:prstGeom>
        </p:spPr>
        <p:txBody>
          <a:bodyPr vert="horz" wrap="square" lIns="0" tIns="12700" rIns="0" bIns="0" rtlCol="0">
            <a:spAutoFit/>
          </a:bodyPr>
          <a:lstStyle/>
          <a:p>
            <a:pPr marL="469265" lvl="1">
              <a:spcBef>
                <a:spcPts val="1440"/>
              </a:spcBef>
              <a:spcAft>
                <a:spcPts val="600"/>
              </a:spcAft>
              <a:tabLst>
                <a:tab pos="926465" algn="l"/>
                <a:tab pos="927100" algn="l"/>
              </a:tabLst>
            </a:pPr>
            <a:r>
              <a:rPr lang="de-DE" sz="2400" b="1" spc="-25" dirty="0">
                <a:solidFill>
                  <a:srgbClr val="FF0000"/>
                </a:solidFill>
                <a:latin typeface="Arial"/>
                <a:cs typeface="Arial"/>
              </a:rPr>
              <a:t>CHANGE IT</a:t>
            </a:r>
            <a:r>
              <a:rPr sz="2400" spc="-25" dirty="0">
                <a:latin typeface="Arial"/>
                <a:cs typeface="Arial"/>
              </a:rPr>
              <a:t>-</a:t>
            </a:r>
            <a:r>
              <a:rPr sz="2400" spc="-10" dirty="0">
                <a:latin typeface="Arial"/>
                <a:cs typeface="Arial"/>
              </a:rPr>
              <a:t>Modell</a:t>
            </a:r>
            <a:r>
              <a:rPr lang="de-DE" sz="2400" spc="-10" dirty="0">
                <a:latin typeface="Arial"/>
                <a:cs typeface="Arial"/>
              </a:rPr>
              <a:t> </a:t>
            </a:r>
            <a:r>
              <a:rPr lang="de-DE" spc="-10" dirty="0">
                <a:latin typeface="Arial"/>
                <a:cs typeface="Arial"/>
              </a:rPr>
              <a:t>(</a:t>
            </a:r>
            <a:r>
              <a:rPr lang="de-DE" spc="-10" dirty="0" err="1">
                <a:latin typeface="Arial"/>
                <a:cs typeface="Arial"/>
              </a:rPr>
              <a:t>Australian</a:t>
            </a:r>
            <a:r>
              <a:rPr lang="de-DE" spc="-10" dirty="0">
                <a:latin typeface="Arial"/>
                <a:cs typeface="Arial"/>
              </a:rPr>
              <a:t> Sports </a:t>
            </a:r>
            <a:r>
              <a:rPr lang="de-DE" spc="-10" dirty="0" err="1">
                <a:latin typeface="Arial"/>
                <a:cs typeface="Arial"/>
              </a:rPr>
              <a:t>Commission</a:t>
            </a:r>
            <a:r>
              <a:rPr lang="de-DE" spc="-10" dirty="0">
                <a:latin typeface="Arial"/>
                <a:cs typeface="Arial"/>
              </a:rPr>
              <a:t>, o.J.)</a:t>
            </a:r>
            <a:endParaRPr sz="2400" dirty="0">
              <a:latin typeface="Arial"/>
              <a:cs typeface="Arial"/>
            </a:endParaRPr>
          </a:p>
          <a:p>
            <a:pPr marL="927100" marR="925830" lvl="2">
              <a:tabLst>
                <a:tab pos="1383665" algn="l"/>
                <a:tab pos="1384300" algn="l"/>
              </a:tabLst>
            </a:pPr>
            <a:r>
              <a:rPr lang="de-DE" sz="2400" b="1" dirty="0">
                <a:solidFill>
                  <a:srgbClr val="FF0000"/>
                </a:solidFill>
                <a:latin typeface="Arial"/>
                <a:cs typeface="Arial"/>
              </a:rPr>
              <a:t>C - </a:t>
            </a:r>
            <a:r>
              <a:rPr lang="de-DE" sz="2400" dirty="0">
                <a:solidFill>
                  <a:schemeClr val="tx1"/>
                </a:solidFill>
                <a:latin typeface="Arial"/>
                <a:cs typeface="Arial"/>
              </a:rPr>
              <a:t>Coaching Style</a:t>
            </a:r>
            <a:endParaRPr sz="2400" dirty="0">
              <a:solidFill>
                <a:schemeClr val="tx1"/>
              </a:solidFill>
              <a:latin typeface="Arial"/>
              <a:cs typeface="Arial"/>
            </a:endParaRPr>
          </a:p>
          <a:p>
            <a:pPr marL="927100" lvl="2">
              <a:spcBef>
                <a:spcPts val="1440"/>
              </a:spcBef>
              <a:tabLst>
                <a:tab pos="1383665" algn="l"/>
                <a:tab pos="1384300" algn="l"/>
              </a:tabLst>
            </a:pPr>
            <a:r>
              <a:rPr lang="de-DE" sz="2400" b="1" dirty="0">
                <a:solidFill>
                  <a:srgbClr val="FF0000"/>
                </a:solidFill>
                <a:latin typeface="Arial"/>
                <a:cs typeface="Arial"/>
              </a:rPr>
              <a:t>       H - </a:t>
            </a:r>
            <a:r>
              <a:rPr lang="de-DE" sz="2400" dirty="0" err="1">
                <a:solidFill>
                  <a:schemeClr val="tx1"/>
                </a:solidFill>
                <a:latin typeface="Arial"/>
                <a:cs typeface="Arial"/>
              </a:rPr>
              <a:t>How</a:t>
            </a:r>
            <a:r>
              <a:rPr lang="de-DE" sz="2400" dirty="0">
                <a:solidFill>
                  <a:schemeClr val="tx1"/>
                </a:solidFill>
                <a:latin typeface="Arial"/>
                <a:cs typeface="Arial"/>
              </a:rPr>
              <a:t> </a:t>
            </a:r>
            <a:r>
              <a:rPr lang="de-DE" sz="2400" dirty="0" err="1">
                <a:solidFill>
                  <a:schemeClr val="tx1"/>
                </a:solidFill>
                <a:latin typeface="Arial"/>
                <a:cs typeface="Arial"/>
              </a:rPr>
              <a:t>to</a:t>
            </a:r>
            <a:r>
              <a:rPr lang="de-DE" sz="2400" dirty="0">
                <a:solidFill>
                  <a:schemeClr val="tx1"/>
                </a:solidFill>
                <a:latin typeface="Arial"/>
                <a:cs typeface="Arial"/>
              </a:rPr>
              <a:t> score</a:t>
            </a:r>
            <a:endParaRPr sz="2400" dirty="0">
              <a:solidFill>
                <a:schemeClr val="tx1"/>
              </a:solidFill>
              <a:latin typeface="Arial"/>
              <a:cs typeface="Arial"/>
            </a:endParaRPr>
          </a:p>
          <a:p>
            <a:pPr marL="927100" lvl="2">
              <a:spcBef>
                <a:spcPts val="1440"/>
              </a:spcBef>
              <a:tabLst>
                <a:tab pos="1383665" algn="l"/>
                <a:tab pos="1384300" algn="l"/>
              </a:tabLst>
            </a:pPr>
            <a:r>
              <a:rPr lang="de-DE" sz="2400" b="1" dirty="0">
                <a:solidFill>
                  <a:srgbClr val="FF0000"/>
                </a:solidFill>
                <a:latin typeface="Arial"/>
                <a:cs typeface="Arial"/>
              </a:rPr>
              <a:t>              A - </a:t>
            </a:r>
            <a:r>
              <a:rPr lang="de-DE" sz="2400" dirty="0" err="1">
                <a:solidFill>
                  <a:schemeClr val="tx1"/>
                </a:solidFill>
                <a:latin typeface="Arial"/>
                <a:cs typeface="Arial"/>
              </a:rPr>
              <a:t>Playing</a:t>
            </a:r>
            <a:r>
              <a:rPr lang="de-DE" sz="2400" dirty="0">
                <a:solidFill>
                  <a:schemeClr val="tx1"/>
                </a:solidFill>
                <a:latin typeface="Arial"/>
                <a:cs typeface="Arial"/>
              </a:rPr>
              <a:t> Area</a:t>
            </a:r>
            <a:endParaRPr sz="2400" dirty="0">
              <a:solidFill>
                <a:schemeClr val="tx1"/>
              </a:solidFill>
              <a:latin typeface="Arial"/>
              <a:cs typeface="Arial"/>
            </a:endParaRPr>
          </a:p>
          <a:p>
            <a:pPr marL="927100" lvl="2">
              <a:spcBef>
                <a:spcPts val="1440"/>
              </a:spcBef>
              <a:tabLst>
                <a:tab pos="1383665" algn="l"/>
                <a:tab pos="1384300" algn="l"/>
              </a:tabLst>
            </a:pPr>
            <a:r>
              <a:rPr lang="de-DE" sz="2400" b="1" dirty="0">
                <a:solidFill>
                  <a:srgbClr val="FF0000"/>
                </a:solidFill>
                <a:latin typeface="Arial"/>
                <a:cs typeface="Arial"/>
              </a:rPr>
              <a:t>                     N - </a:t>
            </a:r>
            <a:r>
              <a:rPr lang="de-DE" sz="2400" dirty="0" err="1">
                <a:solidFill>
                  <a:schemeClr val="tx1"/>
                </a:solidFill>
                <a:latin typeface="Arial"/>
                <a:cs typeface="Arial"/>
              </a:rPr>
              <a:t>Number</a:t>
            </a:r>
            <a:r>
              <a:rPr lang="de-DE" sz="2400" dirty="0">
                <a:solidFill>
                  <a:schemeClr val="tx1"/>
                </a:solidFill>
                <a:latin typeface="Arial"/>
                <a:cs typeface="Arial"/>
              </a:rPr>
              <a:t> </a:t>
            </a:r>
            <a:r>
              <a:rPr lang="de-DE" sz="2400" dirty="0" err="1">
                <a:solidFill>
                  <a:schemeClr val="tx1"/>
                </a:solidFill>
                <a:latin typeface="Arial"/>
                <a:cs typeface="Arial"/>
              </a:rPr>
              <a:t>of</a:t>
            </a:r>
            <a:r>
              <a:rPr lang="de-DE" sz="2400" dirty="0">
                <a:solidFill>
                  <a:schemeClr val="tx1"/>
                </a:solidFill>
                <a:latin typeface="Arial"/>
                <a:cs typeface="Arial"/>
              </a:rPr>
              <a:t> Players</a:t>
            </a:r>
          </a:p>
          <a:p>
            <a:pPr marL="927100" lvl="2">
              <a:spcBef>
                <a:spcPts val="1440"/>
              </a:spcBef>
              <a:tabLst>
                <a:tab pos="1383665" algn="l"/>
                <a:tab pos="1384300" algn="l"/>
              </a:tabLst>
            </a:pPr>
            <a:r>
              <a:rPr lang="de-DE" sz="2400" b="1" dirty="0">
                <a:solidFill>
                  <a:srgbClr val="FF0000"/>
                </a:solidFill>
                <a:latin typeface="Arial"/>
                <a:cs typeface="Arial"/>
              </a:rPr>
              <a:t>                            G - </a:t>
            </a:r>
            <a:r>
              <a:rPr lang="de-DE" sz="2400" dirty="0">
                <a:solidFill>
                  <a:schemeClr val="tx1"/>
                </a:solidFill>
                <a:latin typeface="Arial"/>
                <a:cs typeface="Arial"/>
              </a:rPr>
              <a:t>Game Rules</a:t>
            </a:r>
          </a:p>
          <a:p>
            <a:pPr marL="927100" lvl="2">
              <a:spcBef>
                <a:spcPts val="1440"/>
              </a:spcBef>
              <a:tabLst>
                <a:tab pos="1383665" algn="l"/>
                <a:tab pos="1384300" algn="l"/>
              </a:tabLst>
            </a:pPr>
            <a:r>
              <a:rPr lang="de-DE" sz="2400" b="1" dirty="0">
                <a:solidFill>
                  <a:srgbClr val="FF0000"/>
                </a:solidFill>
                <a:latin typeface="Arial"/>
                <a:cs typeface="Arial"/>
              </a:rPr>
              <a:t>                                   E - </a:t>
            </a:r>
            <a:r>
              <a:rPr lang="de-DE" sz="2400" dirty="0">
                <a:solidFill>
                  <a:schemeClr val="tx1"/>
                </a:solidFill>
                <a:latin typeface="Arial"/>
                <a:cs typeface="Arial"/>
              </a:rPr>
              <a:t>Equipment</a:t>
            </a:r>
          </a:p>
          <a:p>
            <a:pPr marL="927100" lvl="2">
              <a:spcBef>
                <a:spcPts val="1440"/>
              </a:spcBef>
              <a:tabLst>
                <a:tab pos="1383665" algn="l"/>
                <a:tab pos="1384300" algn="l"/>
              </a:tabLst>
            </a:pPr>
            <a:r>
              <a:rPr lang="de-DE" sz="2400" b="1" dirty="0">
                <a:solidFill>
                  <a:srgbClr val="FF0000"/>
                </a:solidFill>
                <a:latin typeface="Arial"/>
                <a:cs typeface="Arial"/>
              </a:rPr>
              <a:t>                                          I - </a:t>
            </a:r>
            <a:r>
              <a:rPr lang="de-DE" sz="2400" dirty="0" err="1">
                <a:solidFill>
                  <a:schemeClr val="tx1"/>
                </a:solidFill>
                <a:latin typeface="Arial"/>
                <a:cs typeface="Arial"/>
              </a:rPr>
              <a:t>Inclusion</a:t>
            </a:r>
            <a:endParaRPr lang="de-DE" sz="2400" dirty="0">
              <a:solidFill>
                <a:schemeClr val="tx1"/>
              </a:solidFill>
              <a:latin typeface="Arial"/>
              <a:cs typeface="Arial"/>
            </a:endParaRPr>
          </a:p>
          <a:p>
            <a:pPr marL="927100" lvl="2">
              <a:spcBef>
                <a:spcPts val="1440"/>
              </a:spcBef>
              <a:tabLst>
                <a:tab pos="1383665" algn="l"/>
                <a:tab pos="1384300" algn="l"/>
              </a:tabLst>
            </a:pPr>
            <a:r>
              <a:rPr lang="de-DE" sz="2400" b="1" dirty="0">
                <a:solidFill>
                  <a:srgbClr val="FF0000"/>
                </a:solidFill>
                <a:latin typeface="Arial"/>
                <a:cs typeface="Arial"/>
              </a:rPr>
              <a:t>                                                T - </a:t>
            </a:r>
            <a:r>
              <a:rPr lang="de-DE" sz="2400" dirty="0">
                <a:solidFill>
                  <a:schemeClr val="tx1"/>
                </a:solidFill>
                <a:latin typeface="Arial"/>
                <a:cs typeface="Arial"/>
              </a:rPr>
              <a:t>Time</a:t>
            </a:r>
            <a:endParaRPr sz="2400" dirty="0">
              <a:solidFill>
                <a:schemeClr val="tx1"/>
              </a:solidFill>
              <a:latin typeface="Arial"/>
              <a:cs typeface="Arial"/>
            </a:endParaRPr>
          </a:p>
          <a:p>
            <a:pPr marR="5080" algn="r">
              <a:lnSpc>
                <a:spcPct val="100000"/>
              </a:lnSpc>
              <a:spcBef>
                <a:spcPts val="455"/>
              </a:spcBef>
            </a:pPr>
            <a:endParaRPr sz="1800" dirty="0">
              <a:latin typeface="Arial"/>
              <a:cs typeface="Arial"/>
            </a:endParaRPr>
          </a:p>
        </p:txBody>
      </p:sp>
      <p:sp>
        <p:nvSpPr>
          <p:cNvPr id="3" name="object 8">
            <a:extLst>
              <a:ext uri="{FF2B5EF4-FFF2-40B4-BE49-F238E27FC236}">
                <a16:creationId xmlns:a16="http://schemas.microsoft.com/office/drawing/2014/main" id="{D6962AA4-321C-B736-B59B-EB20F9DADA82}"/>
              </a:ext>
            </a:extLst>
          </p:cNvPr>
          <p:cNvSpPr txBox="1"/>
          <p:nvPr/>
        </p:nvSpPr>
        <p:spPr>
          <a:xfrm>
            <a:off x="774642" y="1222151"/>
            <a:ext cx="11205321" cy="382156"/>
          </a:xfrm>
          <a:prstGeom prst="rect">
            <a:avLst/>
          </a:prstGeom>
        </p:spPr>
        <p:txBody>
          <a:bodyPr vert="horz" wrap="square" lIns="0" tIns="12700" rIns="0" bIns="0" rtlCol="0">
            <a:spAutoFit/>
          </a:bodyPr>
          <a:lstStyle/>
          <a:p>
            <a:pPr marL="12700">
              <a:lnSpc>
                <a:spcPct val="100000"/>
              </a:lnSpc>
            </a:pPr>
            <a:r>
              <a:rPr lang="de-DE" sz="2400" b="1" dirty="0" err="1">
                <a:latin typeface="Arial"/>
                <a:cs typeface="Arial"/>
              </a:rPr>
              <a:t>Didactic</a:t>
            </a:r>
            <a:r>
              <a:rPr lang="de-DE" sz="2400" b="1" dirty="0">
                <a:latin typeface="Arial"/>
                <a:cs typeface="Arial"/>
              </a:rPr>
              <a:t> </a:t>
            </a:r>
            <a:r>
              <a:rPr lang="de-DE" sz="2400" b="1" dirty="0" err="1">
                <a:latin typeface="Arial"/>
                <a:cs typeface="Arial"/>
              </a:rPr>
              <a:t>approach</a:t>
            </a:r>
            <a:r>
              <a:rPr lang="de-DE" sz="2400" b="1" dirty="0">
                <a:latin typeface="Arial"/>
                <a:cs typeface="Arial"/>
              </a:rPr>
              <a:t> – Models for </a:t>
            </a:r>
            <a:r>
              <a:rPr lang="de-DE" sz="2400" b="1" dirty="0" err="1">
                <a:latin typeface="Arial"/>
                <a:cs typeface="Arial"/>
              </a:rPr>
              <a:t>adaptions</a:t>
            </a:r>
            <a:r>
              <a:rPr lang="de-DE" sz="2400" b="1" dirty="0">
                <a:latin typeface="Arial"/>
                <a:cs typeface="Arial"/>
              </a:rPr>
              <a:t> 3</a:t>
            </a:r>
            <a:endParaRPr sz="2400" dirty="0">
              <a:latin typeface="Arial"/>
              <a:cs typeface="Arial"/>
            </a:endParaRPr>
          </a:p>
        </p:txBody>
      </p:sp>
    </p:spTree>
    <p:extLst>
      <p:ext uri="{BB962C8B-B14F-4D97-AF65-F5344CB8AC3E}">
        <p14:creationId xmlns:p14="http://schemas.microsoft.com/office/powerpoint/2010/main" val="72322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2E45-E884-ADAE-CDF0-26C66E27BC6A}"/>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84B90CE-E217-5CED-B697-37C99EF7F604}"/>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59DB04-2936-CA6C-B163-AC8B501B6069}"/>
              </a:ext>
            </a:extLst>
          </p:cNvPr>
          <p:cNvSpPr txBox="1"/>
          <p:nvPr/>
        </p:nvSpPr>
        <p:spPr>
          <a:xfrm>
            <a:off x="993918" y="308113"/>
            <a:ext cx="8169960" cy="830997"/>
          </a:xfrm>
          <a:prstGeom prst="rect">
            <a:avLst/>
          </a:prstGeom>
          <a:noFill/>
        </p:spPr>
        <p:txBody>
          <a:bodyPr wrap="square" rtlCol="0">
            <a:spAutoFit/>
          </a:bodyPr>
          <a:lstStyle/>
          <a:p>
            <a:r>
              <a:rPr lang="de-DE" sz="4800" b="1" dirty="0">
                <a:solidFill>
                  <a:srgbClr val="002060"/>
                </a:solidFill>
                <a:latin typeface="Arial" panose="020B0604020202020204" pitchFamily="34" charset="0"/>
                <a:cs typeface="Arial" panose="020B0604020202020204" pitchFamily="34" charset="0"/>
              </a:rPr>
              <a:t>2. </a:t>
            </a:r>
            <a:r>
              <a:rPr lang="de-DE" sz="4800" b="1" dirty="0" err="1">
                <a:solidFill>
                  <a:srgbClr val="002060"/>
                </a:solidFill>
                <a:latin typeface="Arial" panose="020B0604020202020204" pitchFamily="34" charset="0"/>
                <a:cs typeface="Arial" panose="020B0604020202020204" pitchFamily="34" charset="0"/>
              </a:rPr>
              <a:t>Theoretical</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foundations</a:t>
            </a:r>
            <a:endParaRPr lang="en-US" sz="4800" b="1" dirty="0">
              <a:solidFill>
                <a:srgbClr val="002060"/>
              </a:solidFill>
              <a:latin typeface="Arial" panose="020B0604020202020204" pitchFamily="34" charset="0"/>
              <a:cs typeface="Arial" panose="020B0604020202020204" pitchFamily="34" charset="0"/>
            </a:endParaRPr>
          </a:p>
        </p:txBody>
      </p:sp>
      <p:sp>
        <p:nvSpPr>
          <p:cNvPr id="6" name="object 8">
            <a:extLst>
              <a:ext uri="{FF2B5EF4-FFF2-40B4-BE49-F238E27FC236}">
                <a16:creationId xmlns:a16="http://schemas.microsoft.com/office/drawing/2014/main" id="{B5F014AB-AD80-DD47-DE2A-EE1A4E3B17AB}"/>
              </a:ext>
            </a:extLst>
          </p:cNvPr>
          <p:cNvSpPr txBox="1"/>
          <p:nvPr/>
        </p:nvSpPr>
        <p:spPr>
          <a:xfrm>
            <a:off x="774642" y="1311602"/>
            <a:ext cx="11205321" cy="766877"/>
          </a:xfrm>
          <a:prstGeom prst="rect">
            <a:avLst/>
          </a:prstGeom>
        </p:spPr>
        <p:txBody>
          <a:bodyPr vert="horz" wrap="square" lIns="0" tIns="12700" rIns="0" bIns="0" rtlCol="0">
            <a:spAutoFit/>
          </a:bodyPr>
          <a:lstStyle/>
          <a:p>
            <a:pPr marL="12700">
              <a:lnSpc>
                <a:spcPct val="100000"/>
              </a:lnSpc>
            </a:pPr>
            <a:r>
              <a:rPr lang="de-DE" sz="2400" b="1" dirty="0" err="1">
                <a:latin typeface="Arial"/>
                <a:cs typeface="Arial"/>
              </a:rPr>
              <a:t>Didactic</a:t>
            </a:r>
            <a:r>
              <a:rPr lang="de-DE" sz="2400" b="1" dirty="0">
                <a:latin typeface="Arial"/>
                <a:cs typeface="Arial"/>
              </a:rPr>
              <a:t> </a:t>
            </a:r>
            <a:r>
              <a:rPr lang="de-DE" sz="2400" b="1" dirty="0" err="1">
                <a:latin typeface="Arial"/>
                <a:cs typeface="Arial"/>
              </a:rPr>
              <a:t>approach</a:t>
            </a:r>
            <a:r>
              <a:rPr lang="de-DE" sz="2400" b="1" dirty="0">
                <a:latin typeface="Arial"/>
                <a:cs typeface="Arial"/>
              </a:rPr>
              <a:t> – </a:t>
            </a:r>
            <a:r>
              <a:rPr lang="de-DE" sz="2400" b="1" dirty="0" err="1">
                <a:latin typeface="Arial"/>
                <a:cs typeface="Arial"/>
              </a:rPr>
              <a:t>Types</a:t>
            </a:r>
            <a:r>
              <a:rPr lang="de-DE" sz="2400" b="1" dirty="0">
                <a:latin typeface="Arial"/>
                <a:cs typeface="Arial"/>
              </a:rPr>
              <a:t> </a:t>
            </a:r>
            <a:r>
              <a:rPr lang="de-DE" sz="2400" b="1" dirty="0" err="1">
                <a:latin typeface="Arial"/>
                <a:cs typeface="Arial"/>
              </a:rPr>
              <a:t>of</a:t>
            </a:r>
            <a:r>
              <a:rPr lang="de-DE" sz="2400" b="1" dirty="0">
                <a:latin typeface="Arial"/>
                <a:cs typeface="Arial"/>
              </a:rPr>
              <a:t> </a:t>
            </a:r>
            <a:r>
              <a:rPr lang="de-DE" sz="2400" b="1" dirty="0" err="1">
                <a:latin typeface="Arial"/>
                <a:cs typeface="Arial"/>
              </a:rPr>
              <a:t>activities</a:t>
            </a:r>
            <a:r>
              <a:rPr lang="de-DE" sz="2400" b="1" dirty="0">
                <a:latin typeface="Arial"/>
                <a:cs typeface="Arial"/>
              </a:rPr>
              <a:t> / </a:t>
            </a:r>
            <a:r>
              <a:rPr lang="de-DE" sz="2400" b="1" dirty="0" err="1">
                <a:latin typeface="Arial"/>
                <a:cs typeface="Arial"/>
              </a:rPr>
              <a:t>tasks</a:t>
            </a:r>
            <a:r>
              <a:rPr lang="de-DE" sz="2400" b="1" dirty="0">
                <a:latin typeface="Arial"/>
                <a:cs typeface="Arial"/>
              </a:rPr>
              <a:t> / </a:t>
            </a:r>
            <a:r>
              <a:rPr lang="de-DE" sz="2400" b="1" dirty="0" err="1">
                <a:latin typeface="Arial"/>
                <a:cs typeface="Arial"/>
              </a:rPr>
              <a:t>games</a:t>
            </a:r>
            <a:endParaRPr sz="2400" dirty="0">
              <a:latin typeface="Arial"/>
              <a:cs typeface="Arial"/>
            </a:endParaRPr>
          </a:p>
          <a:p>
            <a:pPr marL="12700">
              <a:lnSpc>
                <a:spcPct val="100000"/>
              </a:lnSpc>
            </a:pPr>
            <a:endParaRPr lang="de-DE" sz="2500" dirty="0">
              <a:latin typeface="Arial"/>
              <a:cs typeface="Arial"/>
            </a:endParaRPr>
          </a:p>
        </p:txBody>
      </p:sp>
      <p:sp>
        <p:nvSpPr>
          <p:cNvPr id="7" name="object 3">
            <a:extLst>
              <a:ext uri="{FF2B5EF4-FFF2-40B4-BE49-F238E27FC236}">
                <a16:creationId xmlns:a16="http://schemas.microsoft.com/office/drawing/2014/main" id="{5AFAA4BD-384C-9266-F76F-9A4497E8F9A0}"/>
              </a:ext>
            </a:extLst>
          </p:cNvPr>
          <p:cNvSpPr txBox="1"/>
          <p:nvPr/>
        </p:nvSpPr>
        <p:spPr>
          <a:xfrm>
            <a:off x="321362" y="2083822"/>
            <a:ext cx="9448801" cy="3767698"/>
          </a:xfrm>
          <a:prstGeom prst="rect">
            <a:avLst/>
          </a:prstGeom>
        </p:spPr>
        <p:txBody>
          <a:bodyPr vert="horz" wrap="square" lIns="0" tIns="12700" rIns="0" bIns="0" rtlCol="0">
            <a:spAutoFit/>
          </a:bodyPr>
          <a:lstStyle/>
          <a:p>
            <a:pPr marL="469265" lvl="1">
              <a:lnSpc>
                <a:spcPct val="100000"/>
              </a:lnSpc>
              <a:tabLst>
                <a:tab pos="926465" algn="l"/>
                <a:tab pos="927100" algn="l"/>
              </a:tabLst>
            </a:pPr>
            <a:r>
              <a:rPr lang="en-US" sz="2400" u="sng" spc="-10" dirty="0">
                <a:latin typeface="Arial"/>
                <a:cs typeface="Arial"/>
              </a:rPr>
              <a:t>Open activities / tasks / games</a:t>
            </a:r>
            <a:endParaRPr lang="de-DE" sz="2400" u="sng" spc="-10" dirty="0">
              <a:latin typeface="Arial"/>
              <a:cs typeface="Arial"/>
            </a:endParaRPr>
          </a:p>
          <a:p>
            <a:pPr marL="469265" lvl="1">
              <a:lnSpc>
                <a:spcPct val="100000"/>
              </a:lnSpc>
              <a:tabLst>
                <a:tab pos="926465" algn="l"/>
                <a:tab pos="927100" algn="l"/>
              </a:tabLst>
            </a:pPr>
            <a:r>
              <a:rPr lang="de-DE" sz="2400" dirty="0">
                <a:latin typeface="Arial"/>
                <a:cs typeface="Arial"/>
              </a:rPr>
              <a:t>Open </a:t>
            </a:r>
            <a:r>
              <a:rPr lang="de-DE" sz="2400" dirty="0" err="1">
                <a:latin typeface="Arial"/>
                <a:cs typeface="Arial"/>
              </a:rPr>
              <a:t>activities</a:t>
            </a:r>
            <a:r>
              <a:rPr lang="de-DE" sz="2400" dirty="0">
                <a:latin typeface="Arial"/>
                <a:cs typeface="Arial"/>
              </a:rPr>
              <a:t> / </a:t>
            </a:r>
            <a:r>
              <a:rPr lang="de-DE" sz="2400" dirty="0" err="1">
                <a:latin typeface="Arial"/>
                <a:cs typeface="Arial"/>
              </a:rPr>
              <a:t>tasks</a:t>
            </a:r>
            <a:r>
              <a:rPr lang="de-DE" sz="2400" dirty="0">
                <a:latin typeface="Arial"/>
                <a:cs typeface="Arial"/>
              </a:rPr>
              <a:t> in </a:t>
            </a:r>
            <a:r>
              <a:rPr lang="de-DE" sz="2400" dirty="0" err="1">
                <a:latin typeface="Arial"/>
                <a:cs typeface="Arial"/>
              </a:rPr>
              <a:t>terms</a:t>
            </a:r>
            <a:r>
              <a:rPr lang="de-DE" sz="2400" dirty="0">
                <a:latin typeface="Arial"/>
                <a:cs typeface="Arial"/>
              </a:rPr>
              <a:t> </a:t>
            </a:r>
            <a:r>
              <a:rPr lang="de-DE" sz="2400" dirty="0" err="1">
                <a:latin typeface="Arial"/>
                <a:cs typeface="Arial"/>
              </a:rPr>
              <a:t>of</a:t>
            </a:r>
            <a:r>
              <a:rPr lang="de-DE" sz="2400" dirty="0">
                <a:latin typeface="Arial"/>
                <a:cs typeface="Arial"/>
              </a:rPr>
              <a:t> </a:t>
            </a:r>
            <a:r>
              <a:rPr lang="de-DE" sz="2400" dirty="0" err="1">
                <a:latin typeface="Arial"/>
                <a:cs typeface="Arial"/>
              </a:rPr>
              <a:t>execution</a:t>
            </a:r>
            <a:r>
              <a:rPr lang="de-DE" sz="2400" dirty="0">
                <a:latin typeface="Arial"/>
                <a:cs typeface="Arial"/>
              </a:rPr>
              <a:t>, </a:t>
            </a:r>
            <a:r>
              <a:rPr lang="de-DE" sz="2400" dirty="0" err="1">
                <a:latin typeface="Arial"/>
                <a:cs typeface="Arial"/>
              </a:rPr>
              <a:t>use</a:t>
            </a:r>
            <a:r>
              <a:rPr lang="de-DE" sz="2400" dirty="0">
                <a:latin typeface="Arial"/>
                <a:cs typeface="Arial"/>
              </a:rPr>
              <a:t> </a:t>
            </a:r>
            <a:r>
              <a:rPr lang="de-DE" sz="2400" dirty="0" err="1">
                <a:latin typeface="Arial"/>
                <a:cs typeface="Arial"/>
              </a:rPr>
              <a:t>of</a:t>
            </a:r>
            <a:r>
              <a:rPr lang="de-DE" sz="2400" dirty="0">
                <a:latin typeface="Arial"/>
                <a:cs typeface="Arial"/>
              </a:rPr>
              <a:t> </a:t>
            </a:r>
            <a:r>
              <a:rPr lang="de-DE" sz="2400" dirty="0" err="1">
                <a:latin typeface="Arial"/>
                <a:cs typeface="Arial"/>
              </a:rPr>
              <a:t>equipment</a:t>
            </a:r>
            <a:r>
              <a:rPr lang="de-DE" sz="2400" dirty="0">
                <a:latin typeface="Arial"/>
                <a:cs typeface="Arial"/>
              </a:rPr>
              <a:t>,</a:t>
            </a:r>
          </a:p>
          <a:p>
            <a:pPr marL="469265" lvl="1">
              <a:lnSpc>
                <a:spcPct val="100000"/>
              </a:lnSpc>
              <a:tabLst>
                <a:tab pos="926465" algn="l"/>
                <a:tab pos="927100" algn="l"/>
              </a:tabLst>
            </a:pPr>
            <a:r>
              <a:rPr lang="de-DE" sz="2400" dirty="0">
                <a:latin typeface="Arial"/>
                <a:cs typeface="Arial"/>
              </a:rPr>
              <a:t>and </a:t>
            </a:r>
            <a:r>
              <a:rPr lang="de-DE" sz="2400" dirty="0" err="1">
                <a:latin typeface="Arial"/>
                <a:cs typeface="Arial"/>
              </a:rPr>
              <a:t>organization</a:t>
            </a:r>
            <a:r>
              <a:rPr lang="de-DE" sz="2400" dirty="0">
                <a:latin typeface="Arial"/>
                <a:cs typeface="Arial"/>
              </a:rPr>
              <a:t>.</a:t>
            </a:r>
          </a:p>
          <a:p>
            <a:pPr marL="469265" lvl="1">
              <a:lnSpc>
                <a:spcPct val="100000"/>
              </a:lnSpc>
              <a:tabLst>
                <a:tab pos="926465" algn="l"/>
                <a:tab pos="927100" algn="l"/>
              </a:tabLst>
            </a:pPr>
            <a:endParaRPr lang="de-DE" sz="1600" dirty="0">
              <a:latin typeface="Arial"/>
              <a:cs typeface="Arial"/>
            </a:endParaRPr>
          </a:p>
          <a:p>
            <a:pPr marL="469265" lvl="1">
              <a:lnSpc>
                <a:spcPct val="100000"/>
              </a:lnSpc>
              <a:tabLst>
                <a:tab pos="926465" algn="l"/>
                <a:tab pos="927100" algn="l"/>
              </a:tabLst>
            </a:pPr>
            <a:r>
              <a:rPr lang="de-DE" sz="2400" u="sng" spc="-10" dirty="0" err="1">
                <a:latin typeface="Arial"/>
                <a:cs typeface="Arial"/>
              </a:rPr>
              <a:t>Adapted</a:t>
            </a:r>
            <a:r>
              <a:rPr lang="de-DE" sz="2400" u="sng" spc="-10" dirty="0">
                <a:latin typeface="Arial"/>
                <a:cs typeface="Arial"/>
              </a:rPr>
              <a:t> </a:t>
            </a:r>
            <a:r>
              <a:rPr lang="de-DE" sz="2400" u="sng" spc="-10" dirty="0" err="1">
                <a:latin typeface="Arial"/>
                <a:cs typeface="Arial"/>
              </a:rPr>
              <a:t>activities</a:t>
            </a:r>
            <a:r>
              <a:rPr lang="de-DE" sz="2400" u="sng" spc="-10" dirty="0">
                <a:latin typeface="Arial"/>
                <a:cs typeface="Arial"/>
              </a:rPr>
              <a:t> / </a:t>
            </a:r>
            <a:r>
              <a:rPr lang="de-DE" sz="2400" u="sng" spc="-10" dirty="0" err="1">
                <a:latin typeface="Arial"/>
                <a:cs typeface="Arial"/>
              </a:rPr>
              <a:t>tasks</a:t>
            </a:r>
            <a:r>
              <a:rPr lang="de-DE" sz="2400" u="sng" spc="-10" dirty="0">
                <a:latin typeface="Arial"/>
                <a:cs typeface="Arial"/>
              </a:rPr>
              <a:t> / </a:t>
            </a:r>
            <a:r>
              <a:rPr lang="de-DE" sz="2400" u="sng" spc="-10" dirty="0" err="1">
                <a:latin typeface="Arial"/>
                <a:cs typeface="Arial"/>
              </a:rPr>
              <a:t>games</a:t>
            </a:r>
            <a:endParaRPr lang="de-DE" sz="2400" u="sng" spc="-10" dirty="0">
              <a:latin typeface="Arial"/>
              <a:cs typeface="Arial"/>
            </a:endParaRPr>
          </a:p>
          <a:p>
            <a:pPr marL="469265" lvl="1">
              <a:lnSpc>
                <a:spcPct val="100000"/>
              </a:lnSpc>
              <a:tabLst>
                <a:tab pos="926465" algn="l"/>
                <a:tab pos="927100" algn="l"/>
              </a:tabLst>
            </a:pPr>
            <a:r>
              <a:rPr lang="de-DE" sz="2400" spc="-10" dirty="0" err="1">
                <a:latin typeface="Arial"/>
                <a:cs typeface="Arial"/>
              </a:rPr>
              <a:t>Activities</a:t>
            </a:r>
            <a:r>
              <a:rPr lang="de-DE" sz="2400" spc="-10" dirty="0">
                <a:latin typeface="Arial"/>
                <a:cs typeface="Arial"/>
              </a:rPr>
              <a:t>, </a:t>
            </a:r>
            <a:r>
              <a:rPr lang="de-DE" sz="2400" spc="-10" dirty="0" err="1">
                <a:latin typeface="Arial"/>
                <a:cs typeface="Arial"/>
              </a:rPr>
              <a:t>tasks</a:t>
            </a:r>
            <a:r>
              <a:rPr lang="de-DE" sz="2400" spc="-10" dirty="0">
                <a:latin typeface="Arial"/>
                <a:cs typeface="Arial"/>
              </a:rPr>
              <a:t> and </a:t>
            </a:r>
            <a:r>
              <a:rPr lang="de-DE" sz="2400" spc="-10" dirty="0" err="1">
                <a:latin typeface="Arial"/>
                <a:cs typeface="Arial"/>
              </a:rPr>
              <a:t>games</a:t>
            </a:r>
            <a:r>
              <a:rPr lang="de-DE" sz="2400" spc="-10" dirty="0">
                <a:latin typeface="Arial"/>
                <a:cs typeface="Arial"/>
              </a:rPr>
              <a:t> </a:t>
            </a:r>
            <a:r>
              <a:rPr lang="de-DE" sz="2400" spc="-10" dirty="0" err="1">
                <a:latin typeface="Arial"/>
                <a:cs typeface="Arial"/>
              </a:rPr>
              <a:t>with</a:t>
            </a:r>
            <a:r>
              <a:rPr lang="de-DE" sz="2400" spc="-10" dirty="0">
                <a:latin typeface="Arial"/>
                <a:cs typeface="Arial"/>
              </a:rPr>
              <a:t> </a:t>
            </a:r>
            <a:r>
              <a:rPr lang="de-DE" sz="2400" spc="-10" dirty="0" err="1">
                <a:latin typeface="Arial"/>
                <a:cs typeface="Arial"/>
              </a:rPr>
              <a:t>rule</a:t>
            </a:r>
            <a:r>
              <a:rPr lang="de-DE" sz="2400" spc="-10" dirty="0">
                <a:latin typeface="Arial"/>
                <a:cs typeface="Arial"/>
              </a:rPr>
              <a:t> </a:t>
            </a:r>
            <a:r>
              <a:rPr lang="de-DE" sz="2400" spc="-10" dirty="0" err="1">
                <a:latin typeface="Arial"/>
                <a:cs typeface="Arial"/>
              </a:rPr>
              <a:t>adjustments</a:t>
            </a:r>
            <a:r>
              <a:rPr lang="de-DE" sz="2400" spc="-10" dirty="0">
                <a:latin typeface="Arial"/>
                <a:cs typeface="Arial"/>
              </a:rPr>
              <a:t>.</a:t>
            </a:r>
          </a:p>
          <a:p>
            <a:pPr marL="469265" lvl="1">
              <a:lnSpc>
                <a:spcPct val="100000"/>
              </a:lnSpc>
              <a:tabLst>
                <a:tab pos="926465" algn="l"/>
                <a:tab pos="927100" algn="l"/>
              </a:tabLst>
            </a:pPr>
            <a:endParaRPr lang="en-US" spc="-10" dirty="0">
              <a:solidFill>
                <a:schemeClr val="tx2">
                  <a:lumMod val="60000"/>
                  <a:lumOff val="40000"/>
                </a:schemeClr>
              </a:solidFill>
              <a:latin typeface="Arial"/>
              <a:cs typeface="Arial"/>
            </a:endParaRPr>
          </a:p>
          <a:p>
            <a:pPr marL="469265" lvl="1">
              <a:lnSpc>
                <a:spcPct val="100000"/>
              </a:lnSpc>
              <a:tabLst>
                <a:tab pos="926465" algn="l"/>
                <a:tab pos="927100" algn="l"/>
              </a:tabLst>
            </a:pPr>
            <a:r>
              <a:rPr lang="en-US" sz="2400" u="sng" spc="-10" dirty="0">
                <a:latin typeface="Arial"/>
                <a:cs typeface="Arial"/>
              </a:rPr>
              <a:t>Adapted, parallel executed activities / tasks / games</a:t>
            </a:r>
          </a:p>
          <a:p>
            <a:pPr marL="469265" lvl="1">
              <a:lnSpc>
                <a:spcPct val="100000"/>
              </a:lnSpc>
              <a:tabLst>
                <a:tab pos="926465" algn="l"/>
                <a:tab pos="927100" algn="l"/>
              </a:tabLst>
            </a:pPr>
            <a:r>
              <a:rPr lang="en-US" sz="2400" dirty="0">
                <a:solidFill>
                  <a:schemeClr val="tx1"/>
                </a:solidFill>
                <a:latin typeface="Arial"/>
                <a:cs typeface="Arial"/>
              </a:rPr>
              <a:t>Parallel executed activities, tasks and games with individual or group-related rule adjustments or modifications.</a:t>
            </a:r>
          </a:p>
          <a:p>
            <a:pPr marL="469265" lvl="1">
              <a:lnSpc>
                <a:spcPct val="100000"/>
              </a:lnSpc>
              <a:tabLst>
                <a:tab pos="926465" algn="l"/>
                <a:tab pos="927100" algn="l"/>
              </a:tabLst>
            </a:pPr>
            <a:endParaRPr lang="en-US" dirty="0">
              <a:solidFill>
                <a:schemeClr val="tx2">
                  <a:lumMod val="60000"/>
                  <a:lumOff val="40000"/>
                </a:schemeClr>
              </a:solidFill>
              <a:latin typeface="Arial"/>
              <a:cs typeface="Arial"/>
            </a:endParaRPr>
          </a:p>
        </p:txBody>
      </p:sp>
      <p:sp>
        <p:nvSpPr>
          <p:cNvPr id="8" name="TextBox 7">
            <a:extLst>
              <a:ext uri="{FF2B5EF4-FFF2-40B4-BE49-F238E27FC236}">
                <a16:creationId xmlns:a16="http://schemas.microsoft.com/office/drawing/2014/main" id="{2C5B3B11-64FF-A4D4-D00D-4C1A6917C58C}"/>
              </a:ext>
            </a:extLst>
          </p:cNvPr>
          <p:cNvSpPr txBox="1"/>
          <p:nvPr/>
        </p:nvSpPr>
        <p:spPr>
          <a:xfrm rot="1908763">
            <a:off x="7083264" y="3939087"/>
            <a:ext cx="4840012" cy="830997"/>
          </a:xfrm>
          <a:prstGeom prst="rect">
            <a:avLst/>
          </a:prstGeom>
          <a:solidFill>
            <a:schemeClr val="accent6"/>
          </a:solidFill>
        </p:spPr>
        <p:txBody>
          <a:bodyPr wrap="square">
            <a:spAutoFit/>
          </a:bodyPr>
          <a:lstStyle/>
          <a:p>
            <a:pPr algn="ctr"/>
            <a:r>
              <a:rPr lang="de-DE" sz="24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Keep </a:t>
            </a:r>
            <a:r>
              <a:rPr lang="de-DE" sz="2400" b="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the</a:t>
            </a:r>
            <a:r>
              <a:rPr lang="de-DE" sz="24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de-DE" sz="2400" b="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poles</a:t>
            </a:r>
            <a:r>
              <a:rPr lang="de-DE" sz="24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de-DE" sz="2400" b="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of</a:t>
            </a:r>
            <a:r>
              <a:rPr lang="de-DE" sz="24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de-DE" sz="2400" b="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difference</a:t>
            </a:r>
            <a:r>
              <a:rPr lang="de-DE" sz="24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and „</a:t>
            </a:r>
            <a:r>
              <a:rPr lang="de-DE" sz="2400" b="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equality</a:t>
            </a:r>
            <a:r>
              <a:rPr lang="de-DE" sz="24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in </a:t>
            </a:r>
            <a:r>
              <a:rPr lang="de-DE" sz="2400" b="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balance</a:t>
            </a:r>
            <a:r>
              <a:rPr lang="de-DE" sz="24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9783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8E7AA-2F4A-F29F-235B-54F8F3271DF5}"/>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B7E4615-E98A-4983-D3B8-50D81367C749}"/>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29DEBB-88E6-3325-E1ED-29F48FD80342}"/>
              </a:ext>
            </a:extLst>
          </p:cNvPr>
          <p:cNvSpPr txBox="1"/>
          <p:nvPr/>
        </p:nvSpPr>
        <p:spPr>
          <a:xfrm>
            <a:off x="993918" y="308113"/>
            <a:ext cx="8169960" cy="830997"/>
          </a:xfrm>
          <a:prstGeom prst="rect">
            <a:avLst/>
          </a:prstGeom>
          <a:noFill/>
        </p:spPr>
        <p:txBody>
          <a:bodyPr wrap="square" rtlCol="0">
            <a:spAutoFit/>
          </a:bodyPr>
          <a:lstStyle/>
          <a:p>
            <a:r>
              <a:rPr lang="de-DE" sz="4800" b="1" dirty="0">
                <a:solidFill>
                  <a:srgbClr val="002060"/>
                </a:solidFill>
                <a:latin typeface="Arial" panose="020B0604020202020204" pitchFamily="34" charset="0"/>
                <a:cs typeface="Arial" panose="020B0604020202020204" pitchFamily="34" charset="0"/>
              </a:rPr>
              <a:t>2. </a:t>
            </a:r>
            <a:r>
              <a:rPr lang="de-DE" sz="4800" b="1" dirty="0" err="1">
                <a:solidFill>
                  <a:srgbClr val="002060"/>
                </a:solidFill>
                <a:latin typeface="Arial" panose="020B0604020202020204" pitchFamily="34" charset="0"/>
                <a:cs typeface="Arial" panose="020B0604020202020204" pitchFamily="34" charset="0"/>
              </a:rPr>
              <a:t>Theoretical</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foundations</a:t>
            </a:r>
            <a:endParaRPr lang="en-US" sz="4800" b="1" dirty="0">
              <a:solidFill>
                <a:srgbClr val="002060"/>
              </a:solidFill>
              <a:latin typeface="Arial" panose="020B0604020202020204" pitchFamily="34" charset="0"/>
              <a:cs typeface="Arial" panose="020B0604020202020204" pitchFamily="34" charset="0"/>
            </a:endParaRPr>
          </a:p>
        </p:txBody>
      </p:sp>
      <p:sp>
        <p:nvSpPr>
          <p:cNvPr id="2" name="object 8">
            <a:extLst>
              <a:ext uri="{FF2B5EF4-FFF2-40B4-BE49-F238E27FC236}">
                <a16:creationId xmlns:a16="http://schemas.microsoft.com/office/drawing/2014/main" id="{AAF9E8C0-6952-19EA-6569-460CB78D5070}"/>
              </a:ext>
            </a:extLst>
          </p:cNvPr>
          <p:cNvSpPr txBox="1"/>
          <p:nvPr/>
        </p:nvSpPr>
        <p:spPr>
          <a:xfrm>
            <a:off x="774642" y="1480565"/>
            <a:ext cx="11205321" cy="766877"/>
          </a:xfrm>
          <a:prstGeom prst="rect">
            <a:avLst/>
          </a:prstGeom>
        </p:spPr>
        <p:txBody>
          <a:bodyPr vert="horz" wrap="square" lIns="0" tIns="12700" rIns="0" bIns="0" rtlCol="0">
            <a:spAutoFit/>
          </a:bodyPr>
          <a:lstStyle/>
          <a:p>
            <a:pPr marL="12700">
              <a:lnSpc>
                <a:spcPct val="100000"/>
              </a:lnSpc>
            </a:pPr>
            <a:r>
              <a:rPr lang="de-DE" sz="2400" b="1" dirty="0" err="1">
                <a:latin typeface="Arial"/>
                <a:cs typeface="Arial"/>
              </a:rPr>
              <a:t>Didaktic</a:t>
            </a:r>
            <a:r>
              <a:rPr lang="de-DE" sz="2400" b="1" dirty="0">
                <a:latin typeface="Arial"/>
                <a:cs typeface="Arial"/>
              </a:rPr>
              <a:t> </a:t>
            </a:r>
            <a:r>
              <a:rPr lang="de-DE" sz="2400" b="1" dirty="0" err="1">
                <a:latin typeface="Arial"/>
                <a:cs typeface="Arial"/>
              </a:rPr>
              <a:t>approach</a:t>
            </a:r>
            <a:r>
              <a:rPr lang="de-DE" sz="2400" b="1" dirty="0">
                <a:latin typeface="Arial"/>
                <a:cs typeface="Arial"/>
              </a:rPr>
              <a:t> – Learning </a:t>
            </a:r>
            <a:r>
              <a:rPr lang="de-DE" sz="2400" b="1" dirty="0" err="1">
                <a:latin typeface="Arial"/>
                <a:cs typeface="Arial"/>
              </a:rPr>
              <a:t>situations</a:t>
            </a:r>
            <a:endParaRPr sz="2400" dirty="0">
              <a:latin typeface="Arial"/>
              <a:cs typeface="Arial"/>
            </a:endParaRPr>
          </a:p>
          <a:p>
            <a:pPr marL="12700">
              <a:lnSpc>
                <a:spcPct val="100000"/>
              </a:lnSpc>
            </a:pPr>
            <a:endParaRPr lang="de-DE" sz="2500" dirty="0">
              <a:latin typeface="Arial"/>
              <a:cs typeface="Arial"/>
            </a:endParaRPr>
          </a:p>
        </p:txBody>
      </p:sp>
      <p:sp>
        <p:nvSpPr>
          <p:cNvPr id="3" name="object 3">
            <a:extLst>
              <a:ext uri="{FF2B5EF4-FFF2-40B4-BE49-F238E27FC236}">
                <a16:creationId xmlns:a16="http://schemas.microsoft.com/office/drawing/2014/main" id="{3D590851-DFDB-970C-F2F3-D1B49601A294}"/>
              </a:ext>
            </a:extLst>
          </p:cNvPr>
          <p:cNvSpPr txBox="1"/>
          <p:nvPr/>
        </p:nvSpPr>
        <p:spPr>
          <a:xfrm>
            <a:off x="321362" y="2252785"/>
            <a:ext cx="8504447" cy="3644587"/>
          </a:xfrm>
          <a:prstGeom prst="rect">
            <a:avLst/>
          </a:prstGeom>
        </p:spPr>
        <p:txBody>
          <a:bodyPr vert="horz" wrap="square" lIns="0" tIns="12700" rIns="0" bIns="0" rtlCol="0">
            <a:spAutoFit/>
          </a:bodyPr>
          <a:lstStyle/>
          <a:p>
            <a:pPr marL="469265" lvl="1">
              <a:lnSpc>
                <a:spcPct val="100000"/>
              </a:lnSpc>
              <a:tabLst>
                <a:tab pos="926465" algn="l"/>
                <a:tab pos="927100" algn="l"/>
              </a:tabLst>
            </a:pPr>
            <a:r>
              <a:rPr lang="de-DE" sz="2400" u="sng" dirty="0">
                <a:latin typeface="Arial"/>
                <a:cs typeface="Arial"/>
              </a:rPr>
              <a:t>C</a:t>
            </a:r>
            <a:r>
              <a:rPr sz="2400" u="sng" dirty="0" err="1">
                <a:latin typeface="Arial"/>
                <a:cs typeface="Arial"/>
              </a:rPr>
              <a:t>oexist</a:t>
            </a:r>
            <a:r>
              <a:rPr lang="de-DE" sz="2400" u="sng" dirty="0" err="1">
                <a:latin typeface="Arial"/>
                <a:cs typeface="Arial"/>
              </a:rPr>
              <a:t>ing</a:t>
            </a:r>
            <a:r>
              <a:rPr lang="de-DE" sz="2400" u="sng" dirty="0">
                <a:latin typeface="Arial"/>
                <a:cs typeface="Arial"/>
              </a:rPr>
              <a:t> </a:t>
            </a:r>
            <a:r>
              <a:rPr lang="de-DE" sz="2400" u="sng" dirty="0" err="1">
                <a:latin typeface="Arial"/>
                <a:cs typeface="Arial"/>
              </a:rPr>
              <a:t>learning</a:t>
            </a:r>
            <a:r>
              <a:rPr lang="de-DE" sz="2400" u="sng" dirty="0">
                <a:latin typeface="Arial"/>
                <a:cs typeface="Arial"/>
              </a:rPr>
              <a:t> </a:t>
            </a:r>
            <a:r>
              <a:rPr lang="de-DE" sz="2400" u="sng" dirty="0" err="1">
                <a:latin typeface="Arial"/>
                <a:cs typeface="Arial"/>
              </a:rPr>
              <a:t>situations</a:t>
            </a:r>
            <a:endParaRPr lang="de-DE" sz="2400" u="sng" spc="-10" dirty="0">
              <a:latin typeface="Arial"/>
              <a:cs typeface="Arial"/>
            </a:endParaRPr>
          </a:p>
          <a:p>
            <a:pPr marL="469265" lvl="1">
              <a:lnSpc>
                <a:spcPct val="100000"/>
              </a:lnSpc>
              <a:tabLst>
                <a:tab pos="926465" algn="l"/>
                <a:tab pos="927100" algn="l"/>
              </a:tabLst>
            </a:pPr>
            <a:r>
              <a:rPr lang="de-DE" sz="2400" dirty="0">
                <a:latin typeface="Arial"/>
                <a:cs typeface="Arial"/>
              </a:rPr>
              <a:t>Individual </a:t>
            </a:r>
            <a:r>
              <a:rPr lang="de-DE" sz="2400" dirty="0" err="1">
                <a:latin typeface="Arial"/>
                <a:cs typeface="Arial"/>
              </a:rPr>
              <a:t>practice</a:t>
            </a:r>
            <a:r>
              <a:rPr lang="de-DE" sz="2400" dirty="0">
                <a:latin typeface="Arial"/>
                <a:cs typeface="Arial"/>
              </a:rPr>
              <a:t>, </a:t>
            </a:r>
            <a:r>
              <a:rPr lang="de-DE" sz="2400" dirty="0" err="1">
                <a:latin typeface="Arial"/>
                <a:cs typeface="Arial"/>
              </a:rPr>
              <a:t>little</a:t>
            </a:r>
            <a:r>
              <a:rPr lang="de-DE" sz="2400" dirty="0">
                <a:latin typeface="Arial"/>
                <a:cs typeface="Arial"/>
              </a:rPr>
              <a:t> social </a:t>
            </a:r>
            <a:r>
              <a:rPr lang="de-DE" sz="2400" dirty="0" err="1">
                <a:latin typeface="Arial"/>
                <a:cs typeface="Arial"/>
              </a:rPr>
              <a:t>interaction</a:t>
            </a:r>
            <a:endParaRPr lang="de-DE" sz="2400" dirty="0">
              <a:latin typeface="Arial"/>
              <a:cs typeface="Arial"/>
            </a:endParaRPr>
          </a:p>
          <a:p>
            <a:pPr marL="469265" lvl="1">
              <a:lnSpc>
                <a:spcPct val="100000"/>
              </a:lnSpc>
              <a:tabLst>
                <a:tab pos="926465" algn="l"/>
                <a:tab pos="927100" algn="l"/>
              </a:tabLst>
            </a:pPr>
            <a:r>
              <a:rPr lang="de-DE" sz="2000" dirty="0">
                <a:solidFill>
                  <a:schemeClr val="tx2">
                    <a:lumMod val="60000"/>
                    <a:lumOff val="40000"/>
                  </a:schemeClr>
                </a:solidFill>
                <a:latin typeface="Arial"/>
                <a:cs typeface="Arial"/>
              </a:rPr>
              <a:t>(e.g., individual </a:t>
            </a:r>
            <a:r>
              <a:rPr lang="de-DE" sz="2000" dirty="0" err="1">
                <a:solidFill>
                  <a:schemeClr val="tx2">
                    <a:lumMod val="60000"/>
                    <a:lumOff val="40000"/>
                  </a:schemeClr>
                </a:solidFill>
                <a:latin typeface="Arial"/>
                <a:cs typeface="Arial"/>
              </a:rPr>
              <a:t>practice</a:t>
            </a:r>
            <a:r>
              <a:rPr lang="de-DE" sz="2000" dirty="0">
                <a:solidFill>
                  <a:schemeClr val="tx2">
                    <a:lumMod val="60000"/>
                    <a:lumOff val="40000"/>
                  </a:schemeClr>
                </a:solidFill>
                <a:latin typeface="Arial"/>
                <a:cs typeface="Arial"/>
              </a:rPr>
              <a:t> at </a:t>
            </a:r>
            <a:r>
              <a:rPr lang="de-DE" sz="2000" dirty="0" err="1">
                <a:solidFill>
                  <a:schemeClr val="tx2">
                    <a:lumMod val="60000"/>
                    <a:lumOff val="40000"/>
                  </a:schemeClr>
                </a:solidFill>
                <a:latin typeface="Arial"/>
                <a:cs typeface="Arial"/>
              </a:rPr>
              <a:t>station</a:t>
            </a:r>
            <a:r>
              <a:rPr lang="de-DE" sz="2000" dirty="0">
                <a:solidFill>
                  <a:schemeClr val="tx2">
                    <a:lumMod val="60000"/>
                    <a:lumOff val="40000"/>
                  </a:schemeClr>
                </a:solidFill>
                <a:latin typeface="Arial"/>
                <a:cs typeface="Arial"/>
              </a:rPr>
              <a:t>)</a:t>
            </a:r>
            <a:endParaRPr lang="de-DE" sz="2400" dirty="0">
              <a:solidFill>
                <a:schemeClr val="tx2">
                  <a:lumMod val="60000"/>
                  <a:lumOff val="40000"/>
                </a:schemeClr>
              </a:solidFill>
              <a:latin typeface="Arial"/>
              <a:cs typeface="Arial"/>
            </a:endParaRPr>
          </a:p>
          <a:p>
            <a:pPr marL="469265" lvl="1">
              <a:lnSpc>
                <a:spcPct val="100000"/>
              </a:lnSpc>
              <a:tabLst>
                <a:tab pos="926465" algn="l"/>
                <a:tab pos="927100" algn="l"/>
              </a:tabLst>
            </a:pPr>
            <a:endParaRPr lang="de-DE" sz="1600" dirty="0">
              <a:latin typeface="Arial"/>
              <a:cs typeface="Arial"/>
            </a:endParaRPr>
          </a:p>
          <a:p>
            <a:pPr marL="469265" lvl="1">
              <a:lnSpc>
                <a:spcPct val="100000"/>
              </a:lnSpc>
              <a:tabLst>
                <a:tab pos="926465" algn="l"/>
                <a:tab pos="927100" algn="l"/>
              </a:tabLst>
            </a:pPr>
            <a:r>
              <a:rPr sz="2400" u="sng" dirty="0" err="1">
                <a:latin typeface="Arial"/>
                <a:cs typeface="Arial"/>
              </a:rPr>
              <a:t>Subsidi</a:t>
            </a:r>
            <a:r>
              <a:rPr lang="de-DE" sz="2400" u="sng" dirty="0" err="1">
                <a:latin typeface="Arial"/>
                <a:cs typeface="Arial"/>
              </a:rPr>
              <a:t>ary</a:t>
            </a:r>
            <a:r>
              <a:rPr lang="de-DE" sz="2400" u="sng" dirty="0">
                <a:latin typeface="Arial"/>
                <a:cs typeface="Arial"/>
              </a:rPr>
              <a:t> </a:t>
            </a:r>
            <a:r>
              <a:rPr lang="de-DE" sz="2400" u="sng" dirty="0" err="1">
                <a:latin typeface="Arial"/>
                <a:cs typeface="Arial"/>
              </a:rPr>
              <a:t>learning</a:t>
            </a:r>
            <a:r>
              <a:rPr lang="de-DE" sz="2400" u="sng" dirty="0">
                <a:latin typeface="Arial"/>
                <a:cs typeface="Arial"/>
              </a:rPr>
              <a:t> </a:t>
            </a:r>
            <a:r>
              <a:rPr lang="de-DE" sz="2400" u="sng" dirty="0" err="1">
                <a:latin typeface="Arial"/>
                <a:cs typeface="Arial"/>
              </a:rPr>
              <a:t>situations</a:t>
            </a:r>
            <a:endParaRPr lang="de-DE" sz="2400" u="sng" spc="-10" dirty="0">
              <a:latin typeface="Arial"/>
              <a:cs typeface="Arial"/>
            </a:endParaRPr>
          </a:p>
          <a:p>
            <a:pPr marL="469265" lvl="1">
              <a:lnSpc>
                <a:spcPct val="100000"/>
              </a:lnSpc>
              <a:tabLst>
                <a:tab pos="926465" algn="l"/>
                <a:tab pos="927100" algn="l"/>
              </a:tabLst>
            </a:pPr>
            <a:r>
              <a:rPr lang="de-DE" sz="2400" spc="-35" dirty="0" err="1">
                <a:latin typeface="Arial"/>
                <a:cs typeface="Arial"/>
              </a:rPr>
              <a:t>Supporting</a:t>
            </a:r>
            <a:r>
              <a:rPr lang="de-DE" sz="2400" spc="-35" dirty="0">
                <a:latin typeface="Arial"/>
                <a:cs typeface="Arial"/>
              </a:rPr>
              <a:t> </a:t>
            </a:r>
            <a:r>
              <a:rPr lang="de-DE" sz="2400" spc="-35" dirty="0" err="1">
                <a:latin typeface="Arial"/>
                <a:cs typeface="Arial"/>
              </a:rPr>
              <a:t>or</a:t>
            </a:r>
            <a:r>
              <a:rPr lang="de-DE" sz="2400" spc="-35" dirty="0">
                <a:latin typeface="Arial"/>
                <a:cs typeface="Arial"/>
              </a:rPr>
              <a:t> pro-social </a:t>
            </a:r>
            <a:r>
              <a:rPr lang="de-DE" sz="2400" spc="-35" dirty="0" err="1">
                <a:latin typeface="Arial"/>
                <a:cs typeface="Arial"/>
              </a:rPr>
              <a:t>learning</a:t>
            </a:r>
            <a:r>
              <a:rPr lang="de-DE" sz="2400" spc="-35" dirty="0">
                <a:latin typeface="Arial"/>
                <a:cs typeface="Arial"/>
              </a:rPr>
              <a:t> </a:t>
            </a:r>
            <a:r>
              <a:rPr lang="de-DE" sz="2400" spc="-35" dirty="0" err="1">
                <a:latin typeface="Arial"/>
                <a:cs typeface="Arial"/>
              </a:rPr>
              <a:t>situations</a:t>
            </a:r>
            <a:endParaRPr lang="de-DE" sz="2400" spc="-10" dirty="0">
              <a:latin typeface="Arial"/>
              <a:cs typeface="Arial"/>
            </a:endParaRPr>
          </a:p>
          <a:p>
            <a:pPr marL="469265" lvl="1">
              <a:lnSpc>
                <a:spcPct val="100000"/>
              </a:lnSpc>
              <a:tabLst>
                <a:tab pos="926465" algn="l"/>
                <a:tab pos="927100" algn="l"/>
              </a:tabLst>
            </a:pPr>
            <a:r>
              <a:rPr lang="de-DE" sz="2000" spc="-10" dirty="0">
                <a:solidFill>
                  <a:schemeClr val="tx2">
                    <a:lumMod val="60000"/>
                    <a:lumOff val="40000"/>
                  </a:schemeClr>
                </a:solidFill>
                <a:latin typeface="Arial"/>
                <a:cs typeface="Arial"/>
              </a:rPr>
              <a:t>(e.g., </a:t>
            </a:r>
            <a:r>
              <a:rPr lang="de-DE" sz="2000" spc="-10" dirty="0" err="1">
                <a:solidFill>
                  <a:schemeClr val="tx2">
                    <a:lumMod val="60000"/>
                    <a:lumOff val="40000"/>
                  </a:schemeClr>
                </a:solidFill>
                <a:latin typeface="Arial"/>
                <a:cs typeface="Arial"/>
              </a:rPr>
              <a:t>student</a:t>
            </a:r>
            <a:r>
              <a:rPr lang="de-DE" sz="2000" spc="-10" dirty="0">
                <a:solidFill>
                  <a:schemeClr val="tx2">
                    <a:lumMod val="60000"/>
                    <a:lumOff val="40000"/>
                  </a:schemeClr>
                </a:solidFill>
                <a:latin typeface="Arial"/>
                <a:cs typeface="Arial"/>
              </a:rPr>
              <a:t> A </a:t>
            </a:r>
            <a:r>
              <a:rPr lang="de-DE" sz="2000" spc="-10" dirty="0" err="1">
                <a:solidFill>
                  <a:schemeClr val="tx2">
                    <a:lumMod val="60000"/>
                    <a:lumOff val="40000"/>
                  </a:schemeClr>
                </a:solidFill>
                <a:latin typeface="Arial"/>
                <a:cs typeface="Arial"/>
              </a:rPr>
              <a:t>supports</a:t>
            </a:r>
            <a:r>
              <a:rPr lang="de-DE" sz="2000" spc="-10" dirty="0">
                <a:solidFill>
                  <a:schemeClr val="tx2">
                    <a:lumMod val="60000"/>
                    <a:lumOff val="40000"/>
                  </a:schemeClr>
                </a:solidFill>
                <a:latin typeface="Arial"/>
                <a:cs typeface="Arial"/>
              </a:rPr>
              <a:t> </a:t>
            </a:r>
            <a:r>
              <a:rPr lang="de-DE" sz="2000" spc="-10" dirty="0" err="1">
                <a:solidFill>
                  <a:schemeClr val="tx2">
                    <a:lumMod val="60000"/>
                    <a:lumOff val="40000"/>
                  </a:schemeClr>
                </a:solidFill>
                <a:latin typeface="Arial"/>
                <a:cs typeface="Arial"/>
              </a:rPr>
              <a:t>student</a:t>
            </a:r>
            <a:r>
              <a:rPr lang="de-DE" sz="2000" spc="-10" dirty="0">
                <a:solidFill>
                  <a:schemeClr val="tx2">
                    <a:lumMod val="60000"/>
                    <a:lumOff val="40000"/>
                  </a:schemeClr>
                </a:solidFill>
                <a:latin typeface="Arial"/>
                <a:cs typeface="Arial"/>
              </a:rPr>
              <a:t> B </a:t>
            </a:r>
            <a:r>
              <a:rPr lang="de-DE" sz="2000" spc="-10" dirty="0" err="1">
                <a:solidFill>
                  <a:schemeClr val="tx2">
                    <a:lumMod val="60000"/>
                    <a:lumOff val="40000"/>
                  </a:schemeClr>
                </a:solidFill>
                <a:latin typeface="Arial"/>
                <a:cs typeface="Arial"/>
              </a:rPr>
              <a:t>mastering</a:t>
            </a:r>
            <a:r>
              <a:rPr lang="de-DE" sz="2000" spc="-10" dirty="0">
                <a:solidFill>
                  <a:schemeClr val="tx2">
                    <a:lumMod val="60000"/>
                    <a:lumOff val="40000"/>
                  </a:schemeClr>
                </a:solidFill>
                <a:latin typeface="Arial"/>
                <a:cs typeface="Arial"/>
              </a:rPr>
              <a:t> </a:t>
            </a:r>
            <a:r>
              <a:rPr lang="de-DE" sz="2000" spc="-10" dirty="0" err="1">
                <a:solidFill>
                  <a:schemeClr val="tx2">
                    <a:lumMod val="60000"/>
                    <a:lumOff val="40000"/>
                  </a:schemeClr>
                </a:solidFill>
                <a:latin typeface="Arial"/>
                <a:cs typeface="Arial"/>
              </a:rPr>
              <a:t>activities</a:t>
            </a:r>
            <a:r>
              <a:rPr lang="de-DE" sz="2000" spc="-10" dirty="0">
                <a:solidFill>
                  <a:schemeClr val="tx2">
                    <a:lumMod val="60000"/>
                    <a:lumOff val="40000"/>
                  </a:schemeClr>
                </a:solidFill>
                <a:latin typeface="Arial"/>
                <a:cs typeface="Arial"/>
              </a:rPr>
              <a:t> </a:t>
            </a:r>
            <a:r>
              <a:rPr lang="de-DE" sz="2000" spc="-10" dirty="0" err="1">
                <a:solidFill>
                  <a:schemeClr val="tx2">
                    <a:lumMod val="60000"/>
                    <a:lumOff val="40000"/>
                  </a:schemeClr>
                </a:solidFill>
                <a:latin typeface="Arial"/>
                <a:cs typeface="Arial"/>
              </a:rPr>
              <a:t>or</a:t>
            </a:r>
            <a:r>
              <a:rPr lang="de-DE" sz="2000" spc="-10" dirty="0">
                <a:solidFill>
                  <a:schemeClr val="tx2">
                    <a:lumMod val="60000"/>
                    <a:lumOff val="40000"/>
                  </a:schemeClr>
                </a:solidFill>
                <a:latin typeface="Arial"/>
                <a:cs typeface="Arial"/>
              </a:rPr>
              <a:t> </a:t>
            </a:r>
            <a:r>
              <a:rPr lang="de-DE" sz="2000" spc="-10" dirty="0" err="1">
                <a:solidFill>
                  <a:schemeClr val="tx2">
                    <a:lumMod val="60000"/>
                    <a:lumOff val="40000"/>
                  </a:schemeClr>
                </a:solidFill>
                <a:latin typeface="Arial"/>
                <a:cs typeface="Arial"/>
              </a:rPr>
              <a:t>tasks</a:t>
            </a:r>
            <a:r>
              <a:rPr lang="de-DE" sz="2000" spc="-10" dirty="0">
                <a:solidFill>
                  <a:schemeClr val="tx2">
                    <a:lumMod val="60000"/>
                    <a:lumOff val="40000"/>
                  </a:schemeClr>
                </a:solidFill>
                <a:latin typeface="Arial"/>
                <a:cs typeface="Arial"/>
              </a:rPr>
              <a:t>)</a:t>
            </a:r>
            <a:endParaRPr lang="en-US" sz="2400" spc="-10" dirty="0">
              <a:solidFill>
                <a:schemeClr val="tx2">
                  <a:lumMod val="60000"/>
                  <a:lumOff val="40000"/>
                </a:schemeClr>
              </a:solidFill>
              <a:latin typeface="Arial"/>
              <a:cs typeface="Arial"/>
            </a:endParaRPr>
          </a:p>
          <a:p>
            <a:pPr marL="469265" lvl="1">
              <a:lnSpc>
                <a:spcPct val="100000"/>
              </a:lnSpc>
              <a:tabLst>
                <a:tab pos="926465" algn="l"/>
                <a:tab pos="927100" algn="l"/>
              </a:tabLst>
            </a:pPr>
            <a:endParaRPr lang="en-US" spc="-10" dirty="0">
              <a:solidFill>
                <a:schemeClr val="tx2">
                  <a:lumMod val="60000"/>
                  <a:lumOff val="40000"/>
                </a:schemeClr>
              </a:solidFill>
              <a:latin typeface="Arial"/>
              <a:cs typeface="Arial"/>
            </a:endParaRPr>
          </a:p>
          <a:p>
            <a:pPr marL="469265" lvl="1">
              <a:lnSpc>
                <a:spcPct val="100000"/>
              </a:lnSpc>
              <a:tabLst>
                <a:tab pos="926465" algn="l"/>
                <a:tab pos="927100" algn="l"/>
              </a:tabLst>
            </a:pPr>
            <a:r>
              <a:rPr lang="en-US" sz="2400" u="sng" dirty="0">
                <a:latin typeface="Arial"/>
                <a:cs typeface="Arial"/>
              </a:rPr>
              <a:t>Cooperative learning situations</a:t>
            </a:r>
            <a:endParaRPr lang="en-US" sz="2400" u="sng" spc="-10" dirty="0">
              <a:latin typeface="Arial"/>
              <a:cs typeface="Arial"/>
            </a:endParaRPr>
          </a:p>
          <a:p>
            <a:pPr marL="469265" lvl="1">
              <a:lnSpc>
                <a:spcPct val="100000"/>
              </a:lnSpc>
              <a:tabLst>
                <a:tab pos="926465" algn="l"/>
                <a:tab pos="927100" algn="l"/>
              </a:tabLst>
            </a:pPr>
            <a:r>
              <a:rPr lang="en-US" sz="2400" dirty="0">
                <a:solidFill>
                  <a:schemeClr val="tx1"/>
                </a:solidFill>
                <a:latin typeface="Arial"/>
                <a:cs typeface="Arial"/>
              </a:rPr>
              <a:t>Complementary and solidarity learning situations</a:t>
            </a:r>
          </a:p>
          <a:p>
            <a:pPr marL="469265" lvl="1">
              <a:lnSpc>
                <a:spcPct val="100000"/>
              </a:lnSpc>
              <a:tabLst>
                <a:tab pos="926465" algn="l"/>
                <a:tab pos="927100" algn="l"/>
              </a:tabLst>
            </a:pPr>
            <a:r>
              <a:rPr lang="en-US" dirty="0">
                <a:solidFill>
                  <a:schemeClr val="tx2">
                    <a:lumMod val="60000"/>
                    <a:lumOff val="40000"/>
                  </a:schemeClr>
                </a:solidFill>
                <a:latin typeface="Arial"/>
                <a:cs typeface="Arial"/>
              </a:rPr>
              <a:t>(individual or joint goals, e.g., crossing obstacles)</a:t>
            </a:r>
          </a:p>
        </p:txBody>
      </p:sp>
      <p:sp>
        <p:nvSpPr>
          <p:cNvPr id="6" name="TextBox 5">
            <a:extLst>
              <a:ext uri="{FF2B5EF4-FFF2-40B4-BE49-F238E27FC236}">
                <a16:creationId xmlns:a16="http://schemas.microsoft.com/office/drawing/2014/main" id="{33F92C24-5F88-71A1-72A1-BF162AE73005}"/>
              </a:ext>
            </a:extLst>
          </p:cNvPr>
          <p:cNvSpPr txBox="1"/>
          <p:nvPr/>
        </p:nvSpPr>
        <p:spPr>
          <a:xfrm rot="1908763">
            <a:off x="6869851" y="3426622"/>
            <a:ext cx="4898820" cy="830997"/>
          </a:xfrm>
          <a:prstGeom prst="rect">
            <a:avLst/>
          </a:prstGeom>
          <a:solidFill>
            <a:schemeClr val="accent6"/>
          </a:solidFill>
        </p:spPr>
        <p:txBody>
          <a:bodyPr wrap="square">
            <a:spAutoFit/>
          </a:bodyPr>
          <a:lstStyle/>
          <a:p>
            <a:pPr algn="ctr"/>
            <a:r>
              <a:rPr lang="de-DE" sz="24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Keep </a:t>
            </a:r>
            <a:r>
              <a:rPr lang="de-DE" sz="2400" b="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the</a:t>
            </a:r>
            <a:r>
              <a:rPr lang="de-DE" sz="24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de-DE" sz="2400" b="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poles</a:t>
            </a:r>
            <a:r>
              <a:rPr lang="de-DE" sz="24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de-DE" sz="2400" b="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of</a:t>
            </a:r>
            <a:r>
              <a:rPr lang="de-DE" sz="24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de-DE" sz="2400" b="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difference</a:t>
            </a:r>
            <a:r>
              <a:rPr lang="de-DE" sz="24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and „</a:t>
            </a:r>
            <a:r>
              <a:rPr lang="de-DE" sz="2400" b="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equality</a:t>
            </a:r>
            <a:r>
              <a:rPr lang="de-DE" sz="24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in </a:t>
            </a:r>
            <a:r>
              <a:rPr lang="de-DE" sz="2400" b="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balance</a:t>
            </a:r>
            <a:r>
              <a:rPr lang="de-DE" sz="24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443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DB849-683D-E9DB-3581-BA473FC62819}"/>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7F653F-5146-F5DB-65D2-5338CF617563}"/>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a:extLst>
              <a:ext uri="{FF2B5EF4-FFF2-40B4-BE49-F238E27FC236}">
                <a16:creationId xmlns:a16="http://schemas.microsoft.com/office/drawing/2014/main" id="{3F457A64-8620-93C0-5EE4-6584EEDE655F}"/>
              </a:ext>
            </a:extLst>
          </p:cNvPr>
          <p:cNvSpPr txBox="1"/>
          <p:nvPr/>
        </p:nvSpPr>
        <p:spPr>
          <a:xfrm>
            <a:off x="945506" y="1724066"/>
            <a:ext cx="9798694" cy="2442976"/>
          </a:xfrm>
          <a:prstGeom prst="rect">
            <a:avLst/>
          </a:prstGeom>
        </p:spPr>
        <p:txBody>
          <a:bodyPr vert="horz" wrap="square" lIns="0" tIns="265430" rIns="0" bIns="0" rtlCol="0">
            <a:spAutoFit/>
          </a:bodyPr>
          <a:lstStyle/>
          <a:p>
            <a:pPr marL="527685" indent="-515620">
              <a:lnSpc>
                <a:spcPct val="100000"/>
              </a:lnSpc>
              <a:spcBef>
                <a:spcPts val="2090"/>
              </a:spcBef>
              <a:buClr>
                <a:srgbClr val="E03739"/>
              </a:buClr>
              <a:buSzPct val="75000"/>
              <a:buAutoNum type="arabicPeriod"/>
              <a:tabLst>
                <a:tab pos="527685" algn="l"/>
                <a:tab pos="528320" algn="l"/>
              </a:tabLst>
            </a:pPr>
            <a:r>
              <a:rPr sz="3600" dirty="0">
                <a:solidFill>
                  <a:srgbClr val="595958"/>
                </a:solidFill>
                <a:latin typeface="Arial"/>
                <a:cs typeface="Arial"/>
              </a:rPr>
              <a:t>W</a:t>
            </a:r>
            <a:r>
              <a:rPr lang="de-DE" sz="3600" dirty="0">
                <a:solidFill>
                  <a:srgbClr val="595958"/>
                </a:solidFill>
                <a:latin typeface="Arial"/>
                <a:cs typeface="Arial"/>
              </a:rPr>
              <a:t>hat </a:t>
            </a:r>
            <a:r>
              <a:rPr lang="de-DE" sz="3600" dirty="0" err="1">
                <a:solidFill>
                  <a:srgbClr val="595958"/>
                </a:solidFill>
                <a:latin typeface="Arial"/>
                <a:cs typeface="Arial"/>
              </a:rPr>
              <a:t>is</a:t>
            </a:r>
            <a:r>
              <a:rPr lang="de-DE" sz="3600" dirty="0">
                <a:solidFill>
                  <a:srgbClr val="595958"/>
                </a:solidFill>
                <a:latin typeface="Arial"/>
                <a:cs typeface="Arial"/>
              </a:rPr>
              <a:t> </a:t>
            </a:r>
            <a:r>
              <a:rPr lang="de-DE" sz="3600" dirty="0" err="1">
                <a:solidFill>
                  <a:srgbClr val="595958"/>
                </a:solidFill>
                <a:latin typeface="Arial"/>
                <a:cs typeface="Arial"/>
              </a:rPr>
              <a:t>inclusion</a:t>
            </a:r>
            <a:r>
              <a:rPr sz="3600" spc="-10" dirty="0">
                <a:solidFill>
                  <a:srgbClr val="595958"/>
                </a:solidFill>
                <a:latin typeface="Arial"/>
                <a:cs typeface="Arial"/>
              </a:rPr>
              <a:t>?</a:t>
            </a:r>
            <a:endParaRPr sz="3600" dirty="0">
              <a:latin typeface="Arial"/>
              <a:cs typeface="Arial"/>
            </a:endParaRPr>
          </a:p>
          <a:p>
            <a:pPr marL="527685" indent="-515620">
              <a:lnSpc>
                <a:spcPct val="100000"/>
              </a:lnSpc>
              <a:spcBef>
                <a:spcPts val="1989"/>
              </a:spcBef>
              <a:buClr>
                <a:srgbClr val="E03739"/>
              </a:buClr>
              <a:buSzPct val="75000"/>
              <a:buAutoNum type="arabicPeriod"/>
              <a:tabLst>
                <a:tab pos="527685" algn="l"/>
                <a:tab pos="528320" algn="l"/>
              </a:tabLst>
            </a:pPr>
            <a:r>
              <a:rPr lang="de-DE" sz="3600" dirty="0" err="1">
                <a:solidFill>
                  <a:srgbClr val="595958"/>
                </a:solidFill>
                <a:latin typeface="Arial"/>
                <a:cs typeface="Arial"/>
              </a:rPr>
              <a:t>Theoretical</a:t>
            </a:r>
            <a:r>
              <a:rPr lang="de-DE" sz="3600" dirty="0">
                <a:solidFill>
                  <a:srgbClr val="595958"/>
                </a:solidFill>
                <a:latin typeface="Arial"/>
                <a:cs typeface="Arial"/>
              </a:rPr>
              <a:t> </a:t>
            </a:r>
            <a:r>
              <a:rPr lang="de-DE" sz="3600" dirty="0" err="1">
                <a:solidFill>
                  <a:srgbClr val="595958"/>
                </a:solidFill>
                <a:latin typeface="Arial"/>
                <a:cs typeface="Arial"/>
              </a:rPr>
              <a:t>foundations</a:t>
            </a:r>
            <a:r>
              <a:rPr lang="de-DE" sz="3600" dirty="0">
                <a:solidFill>
                  <a:srgbClr val="595958"/>
                </a:solidFill>
                <a:latin typeface="Arial"/>
                <a:cs typeface="Arial"/>
              </a:rPr>
              <a:t> </a:t>
            </a:r>
            <a:r>
              <a:rPr lang="de-DE" sz="3600" dirty="0" err="1">
                <a:solidFill>
                  <a:srgbClr val="595958"/>
                </a:solidFill>
                <a:latin typeface="Arial"/>
                <a:cs typeface="Arial"/>
              </a:rPr>
              <a:t>of</a:t>
            </a:r>
            <a:r>
              <a:rPr lang="de-DE" sz="3600" dirty="0">
                <a:solidFill>
                  <a:srgbClr val="595958"/>
                </a:solidFill>
                <a:latin typeface="Arial"/>
                <a:cs typeface="Arial"/>
              </a:rPr>
              <a:t> inclusive </a:t>
            </a:r>
            <a:r>
              <a:rPr lang="de-DE" sz="3600" dirty="0" err="1">
                <a:solidFill>
                  <a:srgbClr val="595958"/>
                </a:solidFill>
                <a:latin typeface="Arial"/>
                <a:cs typeface="Arial"/>
              </a:rPr>
              <a:t>teaching</a:t>
            </a:r>
            <a:endParaRPr lang="de-DE" sz="3600" dirty="0">
              <a:solidFill>
                <a:srgbClr val="595958"/>
              </a:solidFill>
              <a:latin typeface="Arial"/>
              <a:cs typeface="Arial"/>
            </a:endParaRPr>
          </a:p>
          <a:p>
            <a:pPr marL="527685" indent="-515620">
              <a:lnSpc>
                <a:spcPct val="100000"/>
              </a:lnSpc>
              <a:spcBef>
                <a:spcPts val="1989"/>
              </a:spcBef>
              <a:buClr>
                <a:srgbClr val="E03739"/>
              </a:buClr>
              <a:buSzPct val="75000"/>
              <a:buAutoNum type="arabicPeriod"/>
              <a:tabLst>
                <a:tab pos="527685" algn="l"/>
                <a:tab pos="528320" algn="l"/>
              </a:tabLst>
            </a:pPr>
            <a:r>
              <a:rPr lang="de-DE" sz="3600" dirty="0">
                <a:solidFill>
                  <a:srgbClr val="595958"/>
                </a:solidFill>
                <a:latin typeface="Arial"/>
                <a:cs typeface="Arial"/>
              </a:rPr>
              <a:t>The DIPPE </a:t>
            </a:r>
            <a:r>
              <a:rPr lang="de-DE" sz="3600" dirty="0" err="1">
                <a:solidFill>
                  <a:srgbClr val="595958"/>
                </a:solidFill>
                <a:latin typeface="Arial"/>
                <a:cs typeface="Arial"/>
              </a:rPr>
              <a:t>project</a:t>
            </a:r>
            <a:endParaRPr lang="de-DE" sz="3600" dirty="0">
              <a:solidFill>
                <a:schemeClr val="tx1"/>
              </a:solidFill>
              <a:latin typeface="Arial"/>
              <a:cs typeface="Arial"/>
            </a:endParaRPr>
          </a:p>
        </p:txBody>
      </p:sp>
      <p:sp>
        <p:nvSpPr>
          <p:cNvPr id="3" name="Rectangle: Rounded Corners 2">
            <a:extLst>
              <a:ext uri="{FF2B5EF4-FFF2-40B4-BE49-F238E27FC236}">
                <a16:creationId xmlns:a16="http://schemas.microsoft.com/office/drawing/2014/main" id="{C7F564B4-0FE5-A227-52D3-55A078D0FD0D}"/>
              </a:ext>
            </a:extLst>
          </p:cNvPr>
          <p:cNvSpPr/>
          <p:nvPr/>
        </p:nvSpPr>
        <p:spPr>
          <a:xfrm>
            <a:off x="787787" y="3541642"/>
            <a:ext cx="9956413" cy="762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1F03CA3-4FE7-E877-9C57-22AED92779C8}"/>
              </a:ext>
            </a:extLst>
          </p:cNvPr>
          <p:cNvSpPr txBox="1"/>
          <p:nvPr/>
        </p:nvSpPr>
        <p:spPr>
          <a:xfrm>
            <a:off x="993914" y="308113"/>
            <a:ext cx="5466521" cy="830997"/>
          </a:xfrm>
          <a:prstGeom prst="rect">
            <a:avLst/>
          </a:prstGeom>
          <a:noFill/>
        </p:spPr>
        <p:txBody>
          <a:bodyPr wrap="square" rtlCol="0">
            <a:spAutoFit/>
          </a:bodyPr>
          <a:lstStyle/>
          <a:p>
            <a:r>
              <a:rPr lang="de-DE" sz="4800" b="1" dirty="0" err="1">
                <a:solidFill>
                  <a:srgbClr val="002060"/>
                </a:solidFill>
                <a:latin typeface="Arial" panose="020B0604020202020204" pitchFamily="34" charset="0"/>
                <a:cs typeface="Arial" panose="020B0604020202020204" pitchFamily="34" charset="0"/>
              </a:rPr>
              <a:t>Overview</a:t>
            </a:r>
            <a:endParaRPr lang="en-US" sz="4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603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CB126-BC5C-0DA7-8658-EFAA87311A8C}"/>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C96420D-6694-A76F-FB18-DB5771B99670}"/>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EFDFB5-3959-05DC-69E7-521FB9938C20}"/>
              </a:ext>
            </a:extLst>
          </p:cNvPr>
          <p:cNvSpPr txBox="1"/>
          <p:nvPr/>
        </p:nvSpPr>
        <p:spPr>
          <a:xfrm>
            <a:off x="993918" y="308113"/>
            <a:ext cx="8169960" cy="830997"/>
          </a:xfrm>
          <a:prstGeom prst="rect">
            <a:avLst/>
          </a:prstGeom>
          <a:noFill/>
        </p:spPr>
        <p:txBody>
          <a:bodyPr wrap="square" rtlCol="0">
            <a:spAutoFit/>
          </a:bodyPr>
          <a:lstStyle/>
          <a:p>
            <a:r>
              <a:rPr lang="de-DE" sz="4800" b="1" dirty="0">
                <a:solidFill>
                  <a:srgbClr val="002060"/>
                </a:solidFill>
                <a:latin typeface="Arial" panose="020B0604020202020204" pitchFamily="34" charset="0"/>
                <a:cs typeface="Arial" panose="020B0604020202020204" pitchFamily="34" charset="0"/>
              </a:rPr>
              <a:t>3. The DIPPE </a:t>
            </a:r>
            <a:r>
              <a:rPr lang="de-DE" sz="4800" b="1" dirty="0" err="1">
                <a:solidFill>
                  <a:srgbClr val="002060"/>
                </a:solidFill>
                <a:latin typeface="Arial" panose="020B0604020202020204" pitchFamily="34" charset="0"/>
                <a:cs typeface="Arial" panose="020B0604020202020204" pitchFamily="34" charset="0"/>
              </a:rPr>
              <a:t>project</a:t>
            </a:r>
            <a:endParaRPr lang="en-US" sz="4800" b="1" dirty="0">
              <a:solidFill>
                <a:srgbClr val="002060"/>
              </a:solidFill>
              <a:latin typeface="Arial" panose="020B0604020202020204" pitchFamily="34" charset="0"/>
              <a:cs typeface="Arial" panose="020B0604020202020204" pitchFamily="34" charset="0"/>
            </a:endParaRPr>
          </a:p>
        </p:txBody>
      </p:sp>
      <p:sp>
        <p:nvSpPr>
          <p:cNvPr id="2" name="object 8">
            <a:extLst>
              <a:ext uri="{FF2B5EF4-FFF2-40B4-BE49-F238E27FC236}">
                <a16:creationId xmlns:a16="http://schemas.microsoft.com/office/drawing/2014/main" id="{05966B24-6263-FD3D-AB5C-6D4E448F904E}"/>
              </a:ext>
            </a:extLst>
          </p:cNvPr>
          <p:cNvSpPr txBox="1"/>
          <p:nvPr/>
        </p:nvSpPr>
        <p:spPr>
          <a:xfrm>
            <a:off x="784581" y="1222151"/>
            <a:ext cx="11205321" cy="382156"/>
          </a:xfrm>
          <a:prstGeom prst="rect">
            <a:avLst/>
          </a:prstGeom>
        </p:spPr>
        <p:txBody>
          <a:bodyPr vert="horz" wrap="square" lIns="0" tIns="12700" rIns="0" bIns="0" rtlCol="0">
            <a:spAutoFit/>
          </a:bodyPr>
          <a:lstStyle/>
          <a:p>
            <a:pPr marL="12700">
              <a:lnSpc>
                <a:spcPct val="100000"/>
              </a:lnSpc>
            </a:pPr>
            <a:r>
              <a:rPr lang="de-DE" sz="2400" b="1" dirty="0">
                <a:latin typeface="Arial"/>
                <a:cs typeface="Arial"/>
              </a:rPr>
              <a:t>Das DIPPE-Projekt – </a:t>
            </a:r>
            <a:r>
              <a:rPr lang="de-DE" sz="2400" b="1" dirty="0" err="1">
                <a:latin typeface="Arial"/>
                <a:cs typeface="Arial"/>
              </a:rPr>
              <a:t>Disentangling</a:t>
            </a:r>
            <a:r>
              <a:rPr lang="de-DE" sz="2400" b="1" dirty="0">
                <a:latin typeface="Arial"/>
                <a:cs typeface="Arial"/>
              </a:rPr>
              <a:t> </a:t>
            </a:r>
            <a:r>
              <a:rPr lang="de-DE" sz="2400" b="1" dirty="0" err="1">
                <a:latin typeface="Arial"/>
                <a:cs typeface="Arial"/>
              </a:rPr>
              <a:t>Inclusion</a:t>
            </a:r>
            <a:r>
              <a:rPr lang="de-DE" sz="2400" b="1" dirty="0">
                <a:latin typeface="Arial"/>
                <a:cs typeface="Arial"/>
              </a:rPr>
              <a:t> in Primary Physical Education</a:t>
            </a:r>
            <a:endParaRPr lang="de-DE" sz="2500" dirty="0">
              <a:latin typeface="Arial"/>
              <a:cs typeface="Arial"/>
            </a:endParaRPr>
          </a:p>
        </p:txBody>
      </p:sp>
      <p:pic>
        <p:nvPicPr>
          <p:cNvPr id="3" name="object 39">
            <a:extLst>
              <a:ext uri="{FF2B5EF4-FFF2-40B4-BE49-F238E27FC236}">
                <a16:creationId xmlns:a16="http://schemas.microsoft.com/office/drawing/2014/main" id="{587D829E-10F2-F53A-8EDD-9B9076A302EB}"/>
              </a:ext>
            </a:extLst>
          </p:cNvPr>
          <p:cNvPicPr/>
          <p:nvPr/>
        </p:nvPicPr>
        <p:blipFill>
          <a:blip r:embed="rId2" cstate="print"/>
          <a:stretch>
            <a:fillRect/>
          </a:stretch>
        </p:blipFill>
        <p:spPr>
          <a:xfrm>
            <a:off x="477279" y="2292281"/>
            <a:ext cx="1076656" cy="924353"/>
          </a:xfrm>
          <a:prstGeom prst="rect">
            <a:avLst/>
          </a:prstGeom>
        </p:spPr>
      </p:pic>
      <p:pic>
        <p:nvPicPr>
          <p:cNvPr id="6" name="object 40">
            <a:extLst>
              <a:ext uri="{FF2B5EF4-FFF2-40B4-BE49-F238E27FC236}">
                <a16:creationId xmlns:a16="http://schemas.microsoft.com/office/drawing/2014/main" id="{6B81C4BD-C4A9-3AE3-3B5D-DAA8347ADF0D}"/>
              </a:ext>
            </a:extLst>
          </p:cNvPr>
          <p:cNvPicPr/>
          <p:nvPr/>
        </p:nvPicPr>
        <p:blipFill>
          <a:blip r:embed="rId3" cstate="print"/>
          <a:stretch>
            <a:fillRect/>
          </a:stretch>
        </p:blipFill>
        <p:spPr>
          <a:xfrm>
            <a:off x="5049076" y="4113734"/>
            <a:ext cx="3012392" cy="933762"/>
          </a:xfrm>
          <a:prstGeom prst="rect">
            <a:avLst/>
          </a:prstGeom>
        </p:spPr>
      </p:pic>
      <p:pic>
        <p:nvPicPr>
          <p:cNvPr id="8" name="object 42">
            <a:extLst>
              <a:ext uri="{FF2B5EF4-FFF2-40B4-BE49-F238E27FC236}">
                <a16:creationId xmlns:a16="http://schemas.microsoft.com/office/drawing/2014/main" id="{73CF46AE-0135-82C1-7290-3E96537A8B9A}"/>
              </a:ext>
            </a:extLst>
          </p:cNvPr>
          <p:cNvPicPr/>
          <p:nvPr/>
        </p:nvPicPr>
        <p:blipFill>
          <a:blip r:embed="rId4" cstate="print"/>
          <a:stretch>
            <a:fillRect/>
          </a:stretch>
        </p:blipFill>
        <p:spPr>
          <a:xfrm>
            <a:off x="5323423" y="5138202"/>
            <a:ext cx="1037850" cy="1037842"/>
          </a:xfrm>
          <a:prstGeom prst="rect">
            <a:avLst/>
          </a:prstGeom>
        </p:spPr>
      </p:pic>
      <p:pic>
        <p:nvPicPr>
          <p:cNvPr id="9" name="object 43">
            <a:extLst>
              <a:ext uri="{FF2B5EF4-FFF2-40B4-BE49-F238E27FC236}">
                <a16:creationId xmlns:a16="http://schemas.microsoft.com/office/drawing/2014/main" id="{D5570C50-799F-C61C-DA1B-C0788AF48AE9}"/>
              </a:ext>
            </a:extLst>
          </p:cNvPr>
          <p:cNvPicPr/>
          <p:nvPr/>
        </p:nvPicPr>
        <p:blipFill>
          <a:blip r:embed="rId5" cstate="print"/>
          <a:stretch>
            <a:fillRect/>
          </a:stretch>
        </p:blipFill>
        <p:spPr>
          <a:xfrm>
            <a:off x="5044014" y="2276671"/>
            <a:ext cx="3055619" cy="731519"/>
          </a:xfrm>
          <a:prstGeom prst="rect">
            <a:avLst/>
          </a:prstGeom>
        </p:spPr>
      </p:pic>
      <p:pic>
        <p:nvPicPr>
          <p:cNvPr id="10" name="object 44">
            <a:extLst>
              <a:ext uri="{FF2B5EF4-FFF2-40B4-BE49-F238E27FC236}">
                <a16:creationId xmlns:a16="http://schemas.microsoft.com/office/drawing/2014/main" id="{4DCDA077-F930-24AF-16B6-25D30034B510}"/>
              </a:ext>
            </a:extLst>
          </p:cNvPr>
          <p:cNvPicPr/>
          <p:nvPr/>
        </p:nvPicPr>
        <p:blipFill>
          <a:blip r:embed="rId6" cstate="print"/>
          <a:stretch>
            <a:fillRect/>
          </a:stretch>
        </p:blipFill>
        <p:spPr>
          <a:xfrm>
            <a:off x="3450229" y="5138202"/>
            <a:ext cx="1554479" cy="1037843"/>
          </a:xfrm>
          <a:prstGeom prst="rect">
            <a:avLst/>
          </a:prstGeom>
        </p:spPr>
      </p:pic>
      <p:pic>
        <p:nvPicPr>
          <p:cNvPr id="11" name="object 45">
            <a:extLst>
              <a:ext uri="{FF2B5EF4-FFF2-40B4-BE49-F238E27FC236}">
                <a16:creationId xmlns:a16="http://schemas.microsoft.com/office/drawing/2014/main" id="{807DE1B4-0839-D396-F325-0EAA4B2832D7}"/>
              </a:ext>
            </a:extLst>
          </p:cNvPr>
          <p:cNvPicPr/>
          <p:nvPr/>
        </p:nvPicPr>
        <p:blipFill>
          <a:blip r:embed="rId7" cstate="print"/>
          <a:stretch>
            <a:fillRect/>
          </a:stretch>
        </p:blipFill>
        <p:spPr>
          <a:xfrm>
            <a:off x="5014490" y="3089385"/>
            <a:ext cx="2994611" cy="830801"/>
          </a:xfrm>
          <a:prstGeom prst="rect">
            <a:avLst/>
          </a:prstGeom>
        </p:spPr>
      </p:pic>
      <p:pic>
        <p:nvPicPr>
          <p:cNvPr id="12" name="object 46">
            <a:extLst>
              <a:ext uri="{FF2B5EF4-FFF2-40B4-BE49-F238E27FC236}">
                <a16:creationId xmlns:a16="http://schemas.microsoft.com/office/drawing/2014/main" id="{6E06A206-2BB1-B762-5D0A-956B62BE2B9B}"/>
              </a:ext>
            </a:extLst>
          </p:cNvPr>
          <p:cNvPicPr/>
          <p:nvPr/>
        </p:nvPicPr>
        <p:blipFill>
          <a:blip r:embed="rId8" cstate="print"/>
          <a:stretch>
            <a:fillRect/>
          </a:stretch>
        </p:blipFill>
        <p:spPr>
          <a:xfrm>
            <a:off x="3538986" y="3738752"/>
            <a:ext cx="1266443" cy="1228343"/>
          </a:xfrm>
          <a:prstGeom prst="rect">
            <a:avLst/>
          </a:prstGeom>
        </p:spPr>
      </p:pic>
      <p:pic>
        <p:nvPicPr>
          <p:cNvPr id="13" name="object 47">
            <a:extLst>
              <a:ext uri="{FF2B5EF4-FFF2-40B4-BE49-F238E27FC236}">
                <a16:creationId xmlns:a16="http://schemas.microsoft.com/office/drawing/2014/main" id="{76FE24E9-D963-102C-3AC1-90721241A238}"/>
              </a:ext>
            </a:extLst>
          </p:cNvPr>
          <p:cNvPicPr/>
          <p:nvPr/>
        </p:nvPicPr>
        <p:blipFill>
          <a:blip r:embed="rId9" cstate="print"/>
          <a:stretch>
            <a:fillRect/>
          </a:stretch>
        </p:blipFill>
        <p:spPr>
          <a:xfrm>
            <a:off x="8631500" y="3247513"/>
            <a:ext cx="3020557" cy="664463"/>
          </a:xfrm>
          <a:prstGeom prst="rect">
            <a:avLst/>
          </a:prstGeom>
        </p:spPr>
      </p:pic>
      <p:pic>
        <p:nvPicPr>
          <p:cNvPr id="14" name="object 48">
            <a:extLst>
              <a:ext uri="{FF2B5EF4-FFF2-40B4-BE49-F238E27FC236}">
                <a16:creationId xmlns:a16="http://schemas.microsoft.com/office/drawing/2014/main" id="{29957101-DF5B-8C69-8DE2-34F813E0ED7C}"/>
              </a:ext>
            </a:extLst>
          </p:cNvPr>
          <p:cNvPicPr/>
          <p:nvPr/>
        </p:nvPicPr>
        <p:blipFill>
          <a:blip r:embed="rId10" cstate="print"/>
          <a:stretch>
            <a:fillRect/>
          </a:stretch>
        </p:blipFill>
        <p:spPr>
          <a:xfrm>
            <a:off x="8631501" y="2340693"/>
            <a:ext cx="3020566" cy="687375"/>
          </a:xfrm>
          <a:prstGeom prst="rect">
            <a:avLst/>
          </a:prstGeom>
        </p:spPr>
      </p:pic>
      <p:pic>
        <p:nvPicPr>
          <p:cNvPr id="15" name="object 49">
            <a:extLst>
              <a:ext uri="{FF2B5EF4-FFF2-40B4-BE49-F238E27FC236}">
                <a16:creationId xmlns:a16="http://schemas.microsoft.com/office/drawing/2014/main" id="{F3880387-880F-829D-A82F-AC8B1E9C7213}"/>
              </a:ext>
            </a:extLst>
          </p:cNvPr>
          <p:cNvPicPr/>
          <p:nvPr/>
        </p:nvPicPr>
        <p:blipFill>
          <a:blip r:embed="rId11" cstate="print"/>
          <a:stretch>
            <a:fillRect/>
          </a:stretch>
        </p:blipFill>
        <p:spPr>
          <a:xfrm>
            <a:off x="3564133" y="2305152"/>
            <a:ext cx="1216151" cy="1325879"/>
          </a:xfrm>
          <a:prstGeom prst="rect">
            <a:avLst/>
          </a:prstGeom>
        </p:spPr>
      </p:pic>
      <p:sp>
        <p:nvSpPr>
          <p:cNvPr id="16" name="object 50">
            <a:extLst>
              <a:ext uri="{FF2B5EF4-FFF2-40B4-BE49-F238E27FC236}">
                <a16:creationId xmlns:a16="http://schemas.microsoft.com/office/drawing/2014/main" id="{6E63D00D-A40F-0EC2-4E3C-B05F01F46258}"/>
              </a:ext>
            </a:extLst>
          </p:cNvPr>
          <p:cNvSpPr txBox="1"/>
          <p:nvPr/>
        </p:nvSpPr>
        <p:spPr>
          <a:xfrm>
            <a:off x="8609932" y="1824983"/>
            <a:ext cx="252666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Associated</a:t>
            </a:r>
            <a:r>
              <a:rPr sz="2400" b="1" spc="-80" dirty="0">
                <a:latin typeface="Calibri"/>
                <a:cs typeface="Calibri"/>
              </a:rPr>
              <a:t> </a:t>
            </a:r>
            <a:r>
              <a:rPr sz="2400" b="1" spc="-10" dirty="0">
                <a:latin typeface="Calibri"/>
                <a:cs typeface="Calibri"/>
              </a:rPr>
              <a:t>partners</a:t>
            </a:r>
            <a:endParaRPr sz="2400" dirty="0">
              <a:latin typeface="Calibri"/>
              <a:cs typeface="Calibri"/>
            </a:endParaRPr>
          </a:p>
        </p:txBody>
      </p:sp>
      <p:sp>
        <p:nvSpPr>
          <p:cNvPr id="17" name="object 51">
            <a:extLst>
              <a:ext uri="{FF2B5EF4-FFF2-40B4-BE49-F238E27FC236}">
                <a16:creationId xmlns:a16="http://schemas.microsoft.com/office/drawing/2014/main" id="{68878373-883A-531D-FFB8-93D4B9367B29}"/>
              </a:ext>
            </a:extLst>
          </p:cNvPr>
          <p:cNvSpPr txBox="1"/>
          <p:nvPr/>
        </p:nvSpPr>
        <p:spPr>
          <a:xfrm>
            <a:off x="483702" y="1796332"/>
            <a:ext cx="5455285" cy="391160"/>
          </a:xfrm>
          <a:prstGeom prst="rect">
            <a:avLst/>
          </a:prstGeom>
        </p:spPr>
        <p:txBody>
          <a:bodyPr vert="horz" wrap="square" lIns="0" tIns="12700" rIns="0" bIns="0" rtlCol="0">
            <a:spAutoFit/>
          </a:bodyPr>
          <a:lstStyle/>
          <a:p>
            <a:pPr marL="12700">
              <a:lnSpc>
                <a:spcPct val="100000"/>
              </a:lnSpc>
              <a:spcBef>
                <a:spcPts val="100"/>
              </a:spcBef>
              <a:tabLst>
                <a:tab pos="3408045" algn="l"/>
              </a:tabLst>
            </a:pPr>
            <a:r>
              <a:rPr sz="2400" b="1" dirty="0">
                <a:latin typeface="Calibri"/>
                <a:cs typeface="Calibri"/>
              </a:rPr>
              <a:t>Project</a:t>
            </a:r>
            <a:r>
              <a:rPr sz="2400" b="1" spc="-55" dirty="0">
                <a:latin typeface="Calibri"/>
                <a:cs typeface="Calibri"/>
              </a:rPr>
              <a:t> </a:t>
            </a:r>
            <a:r>
              <a:rPr sz="2400" b="1" spc="-10" dirty="0">
                <a:latin typeface="Calibri"/>
                <a:cs typeface="Calibri"/>
              </a:rPr>
              <a:t>coordinator</a:t>
            </a:r>
            <a:r>
              <a:rPr lang="de-DE" sz="2400" b="1" spc="-10" dirty="0">
                <a:latin typeface="Calibri"/>
                <a:cs typeface="Calibri"/>
              </a:rPr>
              <a:t>          </a:t>
            </a:r>
            <a:r>
              <a:rPr sz="3600" b="1" baseline="1157" dirty="0">
                <a:latin typeface="Calibri"/>
                <a:cs typeface="Calibri"/>
              </a:rPr>
              <a:t>Project</a:t>
            </a:r>
            <a:r>
              <a:rPr sz="3600" b="1" spc="-104" baseline="1157" dirty="0">
                <a:latin typeface="Calibri"/>
                <a:cs typeface="Calibri"/>
              </a:rPr>
              <a:t> </a:t>
            </a:r>
            <a:r>
              <a:rPr sz="3600" b="1" spc="-15" baseline="1157" dirty="0">
                <a:latin typeface="Calibri"/>
                <a:cs typeface="Calibri"/>
              </a:rPr>
              <a:t>partners</a:t>
            </a:r>
            <a:endParaRPr sz="3600" baseline="1157" dirty="0">
              <a:latin typeface="Calibri"/>
              <a:cs typeface="Calibri"/>
            </a:endParaRPr>
          </a:p>
        </p:txBody>
      </p:sp>
      <p:sp>
        <p:nvSpPr>
          <p:cNvPr id="18" name="object 52">
            <a:extLst>
              <a:ext uri="{FF2B5EF4-FFF2-40B4-BE49-F238E27FC236}">
                <a16:creationId xmlns:a16="http://schemas.microsoft.com/office/drawing/2014/main" id="{3928ADB5-0624-AA98-1A32-6F64DB496BA7}"/>
              </a:ext>
            </a:extLst>
          </p:cNvPr>
          <p:cNvSpPr txBox="1"/>
          <p:nvPr/>
        </p:nvSpPr>
        <p:spPr>
          <a:xfrm>
            <a:off x="8632263" y="4106286"/>
            <a:ext cx="3020695" cy="923925"/>
          </a:xfrm>
          <a:prstGeom prst="rect">
            <a:avLst/>
          </a:prstGeom>
          <a:ln w="25907">
            <a:solidFill>
              <a:srgbClr val="4F81BD"/>
            </a:solidFill>
          </a:ln>
        </p:spPr>
        <p:txBody>
          <a:bodyPr vert="horz" wrap="square" lIns="0" tIns="30480" rIns="0" bIns="0" rtlCol="0">
            <a:spAutoFit/>
          </a:bodyPr>
          <a:lstStyle/>
          <a:p>
            <a:pPr marL="90170">
              <a:lnSpc>
                <a:spcPct val="100000"/>
              </a:lnSpc>
              <a:spcBef>
                <a:spcPts val="240"/>
              </a:spcBef>
            </a:pPr>
            <a:r>
              <a:rPr sz="1800" b="1" spc="-10" dirty="0">
                <a:latin typeface="Calibri"/>
                <a:cs typeface="Calibri"/>
              </a:rPr>
              <a:t>EPPEN</a:t>
            </a:r>
            <a:endParaRPr sz="1800">
              <a:latin typeface="Calibri"/>
              <a:cs typeface="Calibri"/>
            </a:endParaRPr>
          </a:p>
          <a:p>
            <a:pPr marL="90170" marR="464820">
              <a:lnSpc>
                <a:spcPct val="100000"/>
              </a:lnSpc>
            </a:pPr>
            <a:r>
              <a:rPr sz="1800" dirty="0">
                <a:latin typeface="Calibri"/>
                <a:cs typeface="Calibri"/>
              </a:rPr>
              <a:t>European</a:t>
            </a:r>
            <a:r>
              <a:rPr sz="1800" spc="-30" dirty="0">
                <a:latin typeface="Calibri"/>
                <a:cs typeface="Calibri"/>
              </a:rPr>
              <a:t> </a:t>
            </a:r>
            <a:r>
              <a:rPr sz="1800" dirty="0">
                <a:latin typeface="Calibri"/>
                <a:cs typeface="Calibri"/>
              </a:rPr>
              <a:t>Primary</a:t>
            </a:r>
            <a:r>
              <a:rPr sz="1800" spc="-20" dirty="0">
                <a:latin typeface="Calibri"/>
                <a:cs typeface="Calibri"/>
              </a:rPr>
              <a:t> </a:t>
            </a:r>
            <a:r>
              <a:rPr sz="1800" spc="-10" dirty="0">
                <a:latin typeface="Calibri"/>
                <a:cs typeface="Calibri"/>
              </a:rPr>
              <a:t>Physical </a:t>
            </a:r>
            <a:r>
              <a:rPr sz="1800" dirty="0">
                <a:latin typeface="Calibri"/>
                <a:cs typeface="Calibri"/>
              </a:rPr>
              <a:t>Education</a:t>
            </a:r>
            <a:r>
              <a:rPr sz="1800" spc="-70" dirty="0">
                <a:latin typeface="Calibri"/>
                <a:cs typeface="Calibri"/>
              </a:rPr>
              <a:t> </a:t>
            </a:r>
            <a:r>
              <a:rPr sz="1800" spc="-10" dirty="0">
                <a:latin typeface="Calibri"/>
                <a:cs typeface="Calibri"/>
              </a:rPr>
              <a:t>Network</a:t>
            </a:r>
            <a:endParaRPr sz="1800">
              <a:latin typeface="Calibri"/>
              <a:cs typeface="Calibri"/>
            </a:endParaRPr>
          </a:p>
        </p:txBody>
      </p:sp>
    </p:spTree>
    <p:extLst>
      <p:ext uri="{BB962C8B-B14F-4D97-AF65-F5344CB8AC3E}">
        <p14:creationId xmlns:p14="http://schemas.microsoft.com/office/powerpoint/2010/main" val="3045770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BEF2E-24C6-B655-780C-A4C86BD006E7}"/>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FF66C71-2C18-3569-63D6-35E417A7CB79}"/>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8C6E3B-8112-7B75-62D0-20FF746D15C8}"/>
              </a:ext>
            </a:extLst>
          </p:cNvPr>
          <p:cNvSpPr txBox="1"/>
          <p:nvPr/>
        </p:nvSpPr>
        <p:spPr>
          <a:xfrm>
            <a:off x="993918" y="308113"/>
            <a:ext cx="8169960" cy="830997"/>
          </a:xfrm>
          <a:prstGeom prst="rect">
            <a:avLst/>
          </a:prstGeom>
          <a:noFill/>
        </p:spPr>
        <p:txBody>
          <a:bodyPr wrap="square" rtlCol="0">
            <a:spAutoFit/>
          </a:bodyPr>
          <a:lstStyle/>
          <a:p>
            <a:r>
              <a:rPr lang="de-DE" sz="4800" b="1" dirty="0">
                <a:solidFill>
                  <a:srgbClr val="002060"/>
                </a:solidFill>
                <a:latin typeface="Arial" panose="020B0604020202020204" pitchFamily="34" charset="0"/>
                <a:cs typeface="Arial" panose="020B0604020202020204" pitchFamily="34" charset="0"/>
              </a:rPr>
              <a:t>3. The DIPPE </a:t>
            </a:r>
            <a:r>
              <a:rPr lang="de-DE" sz="4800" b="1" dirty="0" err="1">
                <a:solidFill>
                  <a:srgbClr val="002060"/>
                </a:solidFill>
                <a:latin typeface="Arial" panose="020B0604020202020204" pitchFamily="34" charset="0"/>
                <a:cs typeface="Arial" panose="020B0604020202020204" pitchFamily="34" charset="0"/>
              </a:rPr>
              <a:t>project</a:t>
            </a:r>
            <a:endParaRPr lang="en-US" sz="4800" b="1" dirty="0">
              <a:solidFill>
                <a:srgbClr val="002060"/>
              </a:solidFill>
              <a:latin typeface="Arial" panose="020B0604020202020204" pitchFamily="34" charset="0"/>
              <a:cs typeface="Arial" panose="020B0604020202020204" pitchFamily="34" charset="0"/>
            </a:endParaRPr>
          </a:p>
        </p:txBody>
      </p:sp>
      <p:sp>
        <p:nvSpPr>
          <p:cNvPr id="7" name="object 8">
            <a:extLst>
              <a:ext uri="{FF2B5EF4-FFF2-40B4-BE49-F238E27FC236}">
                <a16:creationId xmlns:a16="http://schemas.microsoft.com/office/drawing/2014/main" id="{92C8A3C5-1AAF-BDFE-FEF9-89272D29B27F}"/>
              </a:ext>
            </a:extLst>
          </p:cNvPr>
          <p:cNvSpPr txBox="1"/>
          <p:nvPr/>
        </p:nvSpPr>
        <p:spPr>
          <a:xfrm>
            <a:off x="764706" y="1542722"/>
            <a:ext cx="11205321" cy="382156"/>
          </a:xfrm>
          <a:prstGeom prst="rect">
            <a:avLst/>
          </a:prstGeom>
        </p:spPr>
        <p:txBody>
          <a:bodyPr vert="horz" wrap="square" lIns="0" tIns="12700" rIns="0" bIns="0" rtlCol="0">
            <a:spAutoFit/>
          </a:bodyPr>
          <a:lstStyle/>
          <a:p>
            <a:pPr marL="12700">
              <a:lnSpc>
                <a:spcPct val="100000"/>
              </a:lnSpc>
            </a:pPr>
            <a:r>
              <a:rPr lang="de-DE" sz="2400" b="1" dirty="0">
                <a:latin typeface="Arial"/>
                <a:cs typeface="Arial"/>
              </a:rPr>
              <a:t>The DIPPE-Project – </a:t>
            </a:r>
            <a:r>
              <a:rPr lang="de-DE" sz="2400" b="1" dirty="0" err="1">
                <a:latin typeface="Arial"/>
                <a:cs typeface="Arial"/>
              </a:rPr>
              <a:t>Disentangling</a:t>
            </a:r>
            <a:r>
              <a:rPr lang="de-DE" sz="2400" b="1" dirty="0">
                <a:latin typeface="Arial"/>
                <a:cs typeface="Arial"/>
              </a:rPr>
              <a:t> </a:t>
            </a:r>
            <a:r>
              <a:rPr lang="de-DE" sz="2400" b="1" dirty="0" err="1">
                <a:latin typeface="Arial"/>
                <a:cs typeface="Arial"/>
              </a:rPr>
              <a:t>Inclusion</a:t>
            </a:r>
            <a:r>
              <a:rPr lang="de-DE" sz="2400" b="1" dirty="0">
                <a:latin typeface="Arial"/>
                <a:cs typeface="Arial"/>
              </a:rPr>
              <a:t> in Primary Physical Education</a:t>
            </a:r>
            <a:endParaRPr lang="de-DE" sz="2500" dirty="0">
              <a:latin typeface="Arial"/>
              <a:cs typeface="Arial"/>
            </a:endParaRPr>
          </a:p>
        </p:txBody>
      </p:sp>
      <p:sp>
        <p:nvSpPr>
          <p:cNvPr id="9" name="Rectangle 1">
            <a:extLst>
              <a:ext uri="{FF2B5EF4-FFF2-40B4-BE49-F238E27FC236}">
                <a16:creationId xmlns:a16="http://schemas.microsoft.com/office/drawing/2014/main" id="{4352611E-BA3B-2637-8A51-E8C1B2DEC4DB}"/>
              </a:ext>
            </a:extLst>
          </p:cNvPr>
          <p:cNvSpPr>
            <a:spLocks noChangeArrowheads="1"/>
          </p:cNvSpPr>
          <p:nvPr/>
        </p:nvSpPr>
        <p:spPr bwMode="auto">
          <a:xfrm>
            <a:off x="768627" y="2240771"/>
            <a:ext cx="10363200" cy="182101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Development of a free open educational resource (web platform) consisting of inclusive strategies for physical education.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1F1F1F"/>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Easy access to information, resources and tools to help teachers to include all children in physical education and/or physical activity .</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8144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37DCAE71-DC95-A89E-3C76-15BE564141A9}"/>
              </a:ext>
            </a:extLst>
          </p:cNvPr>
          <p:cNvSpPr txBox="1"/>
          <p:nvPr/>
        </p:nvSpPr>
        <p:spPr>
          <a:xfrm>
            <a:off x="541335" y="4698558"/>
            <a:ext cx="10982183" cy="1200329"/>
          </a:xfrm>
          <a:prstGeom prst="rect">
            <a:avLst/>
          </a:prstGeom>
          <a:noFill/>
        </p:spPr>
        <p:txBody>
          <a:bodyPr wrap="square" numCol="2">
            <a:spAutoFit/>
          </a:bodyPr>
          <a:lstStyle/>
          <a:p>
            <a:r>
              <a:rPr lang="en-GB" sz="1800" dirty="0">
                <a:effectLst/>
                <a:latin typeface="Calibri" panose="020F0502020204030204" pitchFamily="34" charset="0"/>
                <a:ea typeface="Times New Roman" panose="02020603050405020304" pitchFamily="18" charset="0"/>
              </a:rPr>
              <a:t>For further information on the </a:t>
            </a:r>
            <a:r>
              <a:rPr lang="en-GB" sz="1800" dirty="0" err="1">
                <a:effectLst/>
                <a:latin typeface="Calibri" panose="020F0502020204030204" pitchFamily="34" charset="0"/>
                <a:ea typeface="Times New Roman" panose="02020603050405020304" pitchFamily="18" charset="0"/>
              </a:rPr>
              <a:t>EduPASS</a:t>
            </a:r>
            <a:r>
              <a:rPr lang="en-GB" sz="1800" dirty="0">
                <a:effectLst/>
                <a:latin typeface="Calibri" panose="020F0502020204030204" pitchFamily="34" charset="0"/>
                <a:ea typeface="Times New Roman" panose="02020603050405020304" pitchFamily="18" charset="0"/>
              </a:rPr>
              <a:t> Project  </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please follow the link:</a:t>
            </a:r>
            <a:r>
              <a:rPr lang="de-DE" dirty="0">
                <a:latin typeface="Times New Roman" panose="02020603050405020304" pitchFamily="18" charset="0"/>
                <a:ea typeface="Times New Roman" panose="02020603050405020304" pitchFamily="18" charset="0"/>
              </a:rPr>
              <a:t> </a:t>
            </a:r>
          </a:p>
          <a:p>
            <a:r>
              <a:rPr lang="en-GB" sz="1800" b="1" dirty="0">
                <a:effectLst/>
                <a:latin typeface="Calibri" panose="020F0502020204030204" pitchFamily="34" charset="0"/>
                <a:ea typeface="Times New Roman" panose="02020603050405020304" pitchFamily="18" charset="0"/>
              </a:rPr>
              <a:t>Website </a:t>
            </a:r>
            <a:r>
              <a:rPr lang="en-GB"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https://edupass-project.eu/</a:t>
            </a:r>
            <a:r>
              <a:rPr lang="de-DE" dirty="0">
                <a:effectLst/>
                <a:latin typeface="Calibri" panose="020F0502020204030204" pitchFamily="34" charset="0"/>
                <a:cs typeface="Calibri" panose="020F0502020204030204" pitchFamily="34" charset="0"/>
              </a:rPr>
              <a:t> </a:t>
            </a:r>
          </a:p>
          <a:p>
            <a:endParaRPr lang="en-GB" dirty="0">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This work is licensed under the Creative    </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                          Commons Attribution 4.0 International</a:t>
            </a:r>
            <a:endParaRPr lang="de-DE"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License</a:t>
            </a:r>
            <a:r>
              <a:rPr lang="en-GB" sz="1800" dirty="0">
                <a:effectLst/>
                <a:latin typeface="Calibri" panose="020F0502020204030204" pitchFamily="34" charset="0"/>
                <a:ea typeface="Times New Roman" panose="02020603050405020304" pitchFamily="18" charset="0"/>
              </a:rPr>
              <a:t> </a:t>
            </a:r>
            <a:r>
              <a:rPr lang="en-GB" sz="1800" u="sng" dirty="0">
                <a:solidFill>
                  <a:srgbClr val="0563C1"/>
                </a:solidFill>
                <a:effectLst/>
                <a:latin typeface="Calibri" panose="020F0502020204030204" pitchFamily="34" charset="0"/>
                <a:ea typeface="Times New Roman" panose="02020603050405020304" pitchFamily="18" charset="0"/>
                <a:hlinkClick r:id="rId3"/>
              </a:rPr>
              <a:t>http://creativecommons.org/licenses/by/4.0/</a:t>
            </a:r>
            <a:endParaRPr lang="de-DE" sz="1800" dirty="0">
              <a:effectLst/>
              <a:latin typeface="Times New Roman" panose="02020603050405020304" pitchFamily="18" charset="0"/>
              <a:ea typeface="Times New Roman" panose="02020603050405020304" pitchFamily="18" charset="0"/>
            </a:endParaRPr>
          </a:p>
        </p:txBody>
      </p:sp>
      <p:sp>
        <p:nvSpPr>
          <p:cNvPr id="7" name="Textfeld 6">
            <a:extLst>
              <a:ext uri="{FF2B5EF4-FFF2-40B4-BE49-F238E27FC236}">
                <a16:creationId xmlns:a16="http://schemas.microsoft.com/office/drawing/2014/main" id="{08776968-3EB6-1AFE-9CBC-E6F703E7B498}"/>
              </a:ext>
            </a:extLst>
          </p:cNvPr>
          <p:cNvSpPr txBox="1"/>
          <p:nvPr/>
        </p:nvSpPr>
        <p:spPr>
          <a:xfrm>
            <a:off x="541335" y="1120676"/>
            <a:ext cx="10493110" cy="3231654"/>
          </a:xfrm>
          <a:prstGeom prst="rect">
            <a:avLst/>
          </a:prstGeom>
          <a:noFill/>
        </p:spPr>
        <p:txBody>
          <a:bodyPr wrap="square" numCol="1">
            <a:spAutoFit/>
          </a:bodyPr>
          <a:lstStyle/>
          <a:p>
            <a:pPr>
              <a:spcBef>
                <a:spcPts val="1200"/>
              </a:spcBef>
            </a:pPr>
            <a:r>
              <a:rPr lang="en-GB" sz="2400" b="1" kern="0" dirty="0">
                <a:effectLst/>
                <a:latin typeface="Calibri" panose="020F0502020204030204" pitchFamily="34" charset="0"/>
                <a:ea typeface="Yu Gothic Light" panose="020B0300000000000000" pitchFamily="34" charset="-128"/>
                <a:cs typeface="Calibri" panose="020F0502020204030204" pitchFamily="34" charset="0"/>
              </a:rPr>
              <a:t>Technical sheet</a:t>
            </a:r>
            <a:endParaRPr lang="de-DE" sz="2400" b="1" kern="0" dirty="0">
              <a:solidFill>
                <a:srgbClr val="2C3D68"/>
              </a:solidFill>
              <a:effectLst/>
              <a:latin typeface="Calibri" panose="020F0502020204030204" pitchFamily="34" charset="0"/>
              <a:ea typeface="Yu Gothic Light" panose="020B0300000000000000" pitchFamily="34" charset="-128"/>
              <a:cs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Project:</a:t>
            </a:r>
            <a:r>
              <a:rPr lang="en-GB" sz="1800" dirty="0">
                <a:effectLst/>
                <a:latin typeface="Calibri" panose="020F0502020204030204" pitchFamily="34" charset="0"/>
                <a:ea typeface="Times New Roman" panose="02020603050405020304" pitchFamily="18" charset="0"/>
              </a:rPr>
              <a:t> Education for Physical Activity and Sport: </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                Informal and Non-formal Settings</a:t>
            </a:r>
          </a:p>
          <a:p>
            <a:endParaRPr lang="de-DE"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Authors: </a:t>
            </a:r>
            <a:r>
              <a:rPr lang="en-GB" sz="1800" dirty="0" err="1">
                <a:effectLst/>
                <a:latin typeface="Calibri" panose="020F0502020204030204" pitchFamily="34" charset="0"/>
                <a:ea typeface="Times New Roman" panose="02020603050405020304" pitchFamily="18" charset="0"/>
              </a:rPr>
              <a:t>EduPASS</a:t>
            </a:r>
            <a:r>
              <a:rPr lang="en-GB" sz="1800" dirty="0">
                <a:effectLst/>
                <a:latin typeface="Calibri" panose="020F0502020204030204" pitchFamily="34" charset="0"/>
                <a:ea typeface="Times New Roman" panose="02020603050405020304" pitchFamily="18" charset="0"/>
              </a:rPr>
              <a:t> Project Partners</a:t>
            </a:r>
          </a:p>
          <a:p>
            <a:endParaRPr lang="de-DE" sz="1800" dirty="0">
              <a:effectLst/>
              <a:latin typeface="Times New Roman" panose="02020603050405020304" pitchFamily="18" charset="0"/>
              <a:ea typeface="Times New Roman" panose="02020603050405020304" pitchFamily="18" charset="0"/>
            </a:endParaRPr>
          </a:p>
          <a:p>
            <a:r>
              <a:rPr lang="en-GB" b="1" dirty="0">
                <a:latin typeface="Calibri" panose="020F0502020204030204" pitchFamily="34" charset="0"/>
                <a:ea typeface="Times New Roman" panose="02020603050405020304" pitchFamily="18" charset="0"/>
              </a:rPr>
              <a:t>Intellectual Property Statement:</a:t>
            </a:r>
            <a:br>
              <a:rPr lang="en-GB" dirty="0">
                <a:latin typeface="Calibri" panose="020F0502020204030204" pitchFamily="34" charset="0"/>
                <a:ea typeface="Times New Roman" panose="02020603050405020304" pitchFamily="18" charset="0"/>
              </a:rPr>
            </a:br>
            <a:r>
              <a:rPr lang="en-GB" dirty="0">
                <a:latin typeface="Calibri" panose="020F0502020204030204" pitchFamily="34" charset="0"/>
                <a:ea typeface="Times New Roman" panose="02020603050405020304" pitchFamily="18" charset="0"/>
              </a:rPr>
              <a:t>The following slides were presented by Prof. Andreas Bund (University of Luxembourg) during the EduPASS LTT events. They are shared here as a resource to be adapted in respective contexts, where Prof. Andreas Bund’s/ the University of Luxembourg’s intellectual property should be acknowledged, if the slides are used.</a:t>
            </a:r>
            <a:endParaRPr lang="en-GB" b="1" dirty="0">
              <a:highlight>
                <a:srgbClr val="FFFF00"/>
              </a:highlight>
              <a:latin typeface="Calibri" panose="020F0502020204030204" pitchFamily="34" charset="0"/>
              <a:ea typeface="Times New Roman" panose="02020603050405020304" pitchFamily="18" charset="0"/>
            </a:endParaRPr>
          </a:p>
        </p:txBody>
      </p:sp>
      <p:pic>
        <p:nvPicPr>
          <p:cNvPr id="8" name="Picture 4" descr="Dibujo en blanco y negro&#10;&#10;Descripción generada automáticamente con confianza media">
            <a:extLst>
              <a:ext uri="{FF2B5EF4-FFF2-40B4-BE49-F238E27FC236}">
                <a16:creationId xmlns:a16="http://schemas.microsoft.com/office/drawing/2014/main" id="{C184EC39-ED71-C1DD-BC49-882960C336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2426" y="4811998"/>
            <a:ext cx="1054735" cy="365760"/>
          </a:xfrm>
          <a:prstGeom prst="rect">
            <a:avLst/>
          </a:prstGeom>
          <a:noFill/>
        </p:spPr>
      </p:pic>
    </p:spTree>
    <p:extLst>
      <p:ext uri="{BB962C8B-B14F-4D97-AF65-F5344CB8AC3E}">
        <p14:creationId xmlns:p14="http://schemas.microsoft.com/office/powerpoint/2010/main" val="243101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B381B-17FA-864F-AD24-69F2D16E75FC}"/>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08A9184-B830-1603-9DF5-A938A6AC53B1}"/>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01BF889-2752-73F0-0FD1-107D9F677F06}"/>
              </a:ext>
            </a:extLst>
          </p:cNvPr>
          <p:cNvSpPr txBox="1"/>
          <p:nvPr/>
        </p:nvSpPr>
        <p:spPr>
          <a:xfrm>
            <a:off x="993918" y="308113"/>
            <a:ext cx="8169960" cy="830997"/>
          </a:xfrm>
          <a:prstGeom prst="rect">
            <a:avLst/>
          </a:prstGeom>
          <a:noFill/>
        </p:spPr>
        <p:txBody>
          <a:bodyPr wrap="square" rtlCol="0">
            <a:spAutoFit/>
          </a:bodyPr>
          <a:lstStyle/>
          <a:p>
            <a:r>
              <a:rPr lang="de-DE" sz="4800" b="1" dirty="0">
                <a:solidFill>
                  <a:srgbClr val="002060"/>
                </a:solidFill>
                <a:latin typeface="Arial" panose="020B0604020202020204" pitchFamily="34" charset="0"/>
                <a:cs typeface="Arial" panose="020B0604020202020204" pitchFamily="34" charset="0"/>
              </a:rPr>
              <a:t>3. The DIPPE </a:t>
            </a:r>
            <a:r>
              <a:rPr lang="de-DE" sz="4800" b="1" dirty="0" err="1">
                <a:solidFill>
                  <a:srgbClr val="002060"/>
                </a:solidFill>
                <a:latin typeface="Arial" panose="020B0604020202020204" pitchFamily="34" charset="0"/>
                <a:cs typeface="Arial" panose="020B0604020202020204" pitchFamily="34" charset="0"/>
              </a:rPr>
              <a:t>project</a:t>
            </a:r>
            <a:endParaRPr lang="en-US" sz="4800" b="1"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1CA8A5B-33D5-C58D-C9A3-DDAE50C83EB3}"/>
              </a:ext>
            </a:extLst>
          </p:cNvPr>
          <p:cNvPicPr>
            <a:picLocks noChangeAspect="1"/>
          </p:cNvPicPr>
          <p:nvPr/>
        </p:nvPicPr>
        <p:blipFill rotWithShape="1">
          <a:blip r:embed="rId2"/>
          <a:srcRect l="1250" t="32222" b="5556"/>
          <a:stretch/>
        </p:blipFill>
        <p:spPr>
          <a:xfrm>
            <a:off x="152400" y="1828801"/>
            <a:ext cx="12039600" cy="4267200"/>
          </a:xfrm>
          <a:prstGeom prst="rect">
            <a:avLst/>
          </a:prstGeom>
        </p:spPr>
      </p:pic>
      <p:sp>
        <p:nvSpPr>
          <p:cNvPr id="8" name="object 39">
            <a:extLst>
              <a:ext uri="{FF2B5EF4-FFF2-40B4-BE49-F238E27FC236}">
                <a16:creationId xmlns:a16="http://schemas.microsoft.com/office/drawing/2014/main" id="{50360D66-3CF6-E4BA-A89F-D221715C4F78}"/>
              </a:ext>
            </a:extLst>
          </p:cNvPr>
          <p:cNvSpPr txBox="1"/>
          <p:nvPr/>
        </p:nvSpPr>
        <p:spPr>
          <a:xfrm>
            <a:off x="722244" y="1246581"/>
            <a:ext cx="11022965" cy="443070"/>
          </a:xfrm>
          <a:prstGeom prst="rect">
            <a:avLst/>
          </a:prstGeom>
        </p:spPr>
        <p:txBody>
          <a:bodyPr vert="horz" wrap="square" lIns="0" tIns="12065" rIns="0" bIns="0" rtlCol="0">
            <a:spAutoFit/>
          </a:bodyPr>
          <a:lstStyle/>
          <a:p>
            <a:pPr marL="103505">
              <a:lnSpc>
                <a:spcPct val="100000"/>
              </a:lnSpc>
              <a:spcBef>
                <a:spcPts val="25"/>
              </a:spcBef>
              <a:buClr>
                <a:srgbClr val="000000"/>
              </a:buClr>
              <a:tabLst>
                <a:tab pos="447040" algn="l"/>
                <a:tab pos="3372485" algn="l"/>
              </a:tabLst>
            </a:pPr>
            <a:r>
              <a:rPr sz="2800" u="sng" spc="-10" dirty="0">
                <a:solidFill>
                  <a:srgbClr val="0000FF"/>
                </a:solidFill>
                <a:uFill>
                  <a:solidFill>
                    <a:srgbClr val="0000FF"/>
                  </a:solidFill>
                </a:uFill>
                <a:latin typeface="Arial" panose="020B0604020202020204" pitchFamily="34" charset="0"/>
                <a:cs typeface="Arial" panose="020B0604020202020204" pitchFamily="34" charset="0"/>
                <a:hlinkClick r:id="rId3"/>
              </a:rPr>
              <a:t>https://www.dippe.lu/</a:t>
            </a:r>
            <a:r>
              <a:rPr sz="2800" dirty="0">
                <a:solidFill>
                  <a:srgbClr val="0000FF"/>
                </a:solidFill>
                <a:latin typeface="Arial" panose="020B0604020202020204" pitchFamily="34" charset="0"/>
                <a:cs typeface="Arial" panose="020B0604020202020204" pitchFamily="34" charset="0"/>
              </a:rPr>
              <a:t>	</a:t>
            </a:r>
            <a:endParaRP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75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47BD4-1C79-0C08-8FB4-3B0FDE5F67E6}"/>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1FD779D-389A-6105-CD4E-9ECF0118D51E}"/>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a:extLst>
              <a:ext uri="{FF2B5EF4-FFF2-40B4-BE49-F238E27FC236}">
                <a16:creationId xmlns:a16="http://schemas.microsoft.com/office/drawing/2014/main" id="{AAB78A83-E7E2-E08D-2929-4D96D23495F3}"/>
              </a:ext>
            </a:extLst>
          </p:cNvPr>
          <p:cNvSpPr txBox="1"/>
          <p:nvPr/>
        </p:nvSpPr>
        <p:spPr>
          <a:xfrm>
            <a:off x="945506" y="1724066"/>
            <a:ext cx="9798694" cy="2442976"/>
          </a:xfrm>
          <a:prstGeom prst="rect">
            <a:avLst/>
          </a:prstGeom>
        </p:spPr>
        <p:txBody>
          <a:bodyPr vert="horz" wrap="square" lIns="0" tIns="265430" rIns="0" bIns="0" rtlCol="0">
            <a:spAutoFit/>
          </a:bodyPr>
          <a:lstStyle/>
          <a:p>
            <a:pPr marL="527685" indent="-515620">
              <a:lnSpc>
                <a:spcPct val="100000"/>
              </a:lnSpc>
              <a:spcBef>
                <a:spcPts val="2090"/>
              </a:spcBef>
              <a:buClr>
                <a:srgbClr val="E03739"/>
              </a:buClr>
              <a:buSzPct val="75000"/>
              <a:buAutoNum type="arabicPeriod"/>
              <a:tabLst>
                <a:tab pos="527685" algn="l"/>
                <a:tab pos="528320" algn="l"/>
              </a:tabLst>
            </a:pPr>
            <a:r>
              <a:rPr sz="3600" dirty="0">
                <a:solidFill>
                  <a:srgbClr val="595958"/>
                </a:solidFill>
                <a:latin typeface="Arial"/>
                <a:cs typeface="Arial"/>
              </a:rPr>
              <a:t>W</a:t>
            </a:r>
            <a:r>
              <a:rPr lang="de-DE" sz="3600" dirty="0">
                <a:solidFill>
                  <a:srgbClr val="595958"/>
                </a:solidFill>
                <a:latin typeface="Arial"/>
                <a:cs typeface="Arial"/>
              </a:rPr>
              <a:t>hat </a:t>
            </a:r>
            <a:r>
              <a:rPr lang="de-DE" sz="3600" dirty="0" err="1">
                <a:solidFill>
                  <a:srgbClr val="595958"/>
                </a:solidFill>
                <a:latin typeface="Arial"/>
                <a:cs typeface="Arial"/>
              </a:rPr>
              <a:t>is</a:t>
            </a:r>
            <a:r>
              <a:rPr lang="de-DE" sz="3600" dirty="0">
                <a:solidFill>
                  <a:srgbClr val="595958"/>
                </a:solidFill>
                <a:latin typeface="Arial"/>
                <a:cs typeface="Arial"/>
              </a:rPr>
              <a:t> </a:t>
            </a:r>
            <a:r>
              <a:rPr lang="de-DE" sz="3600" dirty="0" err="1">
                <a:solidFill>
                  <a:srgbClr val="595958"/>
                </a:solidFill>
                <a:latin typeface="Arial"/>
                <a:cs typeface="Arial"/>
              </a:rPr>
              <a:t>inclusion</a:t>
            </a:r>
            <a:r>
              <a:rPr sz="3600" spc="-10" dirty="0">
                <a:solidFill>
                  <a:srgbClr val="595958"/>
                </a:solidFill>
                <a:latin typeface="Arial"/>
                <a:cs typeface="Arial"/>
              </a:rPr>
              <a:t>?</a:t>
            </a:r>
            <a:endParaRPr sz="3600" dirty="0">
              <a:latin typeface="Arial"/>
              <a:cs typeface="Arial"/>
            </a:endParaRPr>
          </a:p>
          <a:p>
            <a:pPr marL="527685" indent="-515620">
              <a:lnSpc>
                <a:spcPct val="100000"/>
              </a:lnSpc>
              <a:spcBef>
                <a:spcPts val="1989"/>
              </a:spcBef>
              <a:buClr>
                <a:srgbClr val="E03739"/>
              </a:buClr>
              <a:buSzPct val="75000"/>
              <a:buAutoNum type="arabicPeriod"/>
              <a:tabLst>
                <a:tab pos="527685" algn="l"/>
                <a:tab pos="528320" algn="l"/>
              </a:tabLst>
            </a:pPr>
            <a:r>
              <a:rPr lang="de-DE" sz="3600" dirty="0" err="1">
                <a:solidFill>
                  <a:srgbClr val="595958"/>
                </a:solidFill>
                <a:latin typeface="Arial"/>
                <a:cs typeface="Arial"/>
              </a:rPr>
              <a:t>Theoretical</a:t>
            </a:r>
            <a:r>
              <a:rPr lang="de-DE" sz="3600" dirty="0">
                <a:solidFill>
                  <a:srgbClr val="595958"/>
                </a:solidFill>
                <a:latin typeface="Arial"/>
                <a:cs typeface="Arial"/>
              </a:rPr>
              <a:t> </a:t>
            </a:r>
            <a:r>
              <a:rPr lang="de-DE" sz="3600" dirty="0" err="1">
                <a:solidFill>
                  <a:srgbClr val="595958"/>
                </a:solidFill>
                <a:latin typeface="Arial"/>
                <a:cs typeface="Arial"/>
              </a:rPr>
              <a:t>foundations</a:t>
            </a:r>
            <a:r>
              <a:rPr lang="de-DE" sz="3600" dirty="0">
                <a:solidFill>
                  <a:srgbClr val="595958"/>
                </a:solidFill>
                <a:latin typeface="Arial"/>
                <a:cs typeface="Arial"/>
              </a:rPr>
              <a:t> </a:t>
            </a:r>
            <a:r>
              <a:rPr lang="de-DE" sz="3600" dirty="0" err="1">
                <a:solidFill>
                  <a:srgbClr val="595958"/>
                </a:solidFill>
                <a:latin typeface="Arial"/>
                <a:cs typeface="Arial"/>
              </a:rPr>
              <a:t>of</a:t>
            </a:r>
            <a:r>
              <a:rPr lang="de-DE" sz="3600" dirty="0">
                <a:solidFill>
                  <a:srgbClr val="595958"/>
                </a:solidFill>
                <a:latin typeface="Arial"/>
                <a:cs typeface="Arial"/>
              </a:rPr>
              <a:t> inclusive </a:t>
            </a:r>
            <a:r>
              <a:rPr lang="de-DE" sz="3600" dirty="0" err="1">
                <a:solidFill>
                  <a:srgbClr val="595958"/>
                </a:solidFill>
                <a:latin typeface="Arial"/>
                <a:cs typeface="Arial"/>
              </a:rPr>
              <a:t>teaching</a:t>
            </a:r>
            <a:endParaRPr lang="de-DE" sz="3600" dirty="0">
              <a:solidFill>
                <a:srgbClr val="595958"/>
              </a:solidFill>
              <a:latin typeface="Arial"/>
              <a:cs typeface="Arial"/>
            </a:endParaRPr>
          </a:p>
          <a:p>
            <a:pPr marL="527685" indent="-515620">
              <a:lnSpc>
                <a:spcPct val="100000"/>
              </a:lnSpc>
              <a:spcBef>
                <a:spcPts val="1989"/>
              </a:spcBef>
              <a:buClr>
                <a:srgbClr val="E03739"/>
              </a:buClr>
              <a:buSzPct val="75000"/>
              <a:buAutoNum type="arabicPeriod"/>
              <a:tabLst>
                <a:tab pos="527685" algn="l"/>
                <a:tab pos="528320" algn="l"/>
              </a:tabLst>
            </a:pPr>
            <a:r>
              <a:rPr lang="de-DE" sz="3600" dirty="0">
                <a:solidFill>
                  <a:srgbClr val="595958"/>
                </a:solidFill>
                <a:latin typeface="Arial"/>
                <a:cs typeface="Arial"/>
              </a:rPr>
              <a:t>The DIPPE </a:t>
            </a:r>
            <a:r>
              <a:rPr lang="de-DE" sz="3600" dirty="0" err="1">
                <a:solidFill>
                  <a:srgbClr val="595958"/>
                </a:solidFill>
                <a:latin typeface="Arial"/>
                <a:cs typeface="Arial"/>
              </a:rPr>
              <a:t>project</a:t>
            </a:r>
            <a:endParaRPr lang="de-DE" sz="3600" dirty="0">
              <a:solidFill>
                <a:schemeClr val="tx1"/>
              </a:solidFill>
              <a:latin typeface="Arial"/>
              <a:cs typeface="Arial"/>
            </a:endParaRPr>
          </a:p>
        </p:txBody>
      </p:sp>
      <p:sp>
        <p:nvSpPr>
          <p:cNvPr id="3" name="Rectangle: Rounded Corners 2">
            <a:extLst>
              <a:ext uri="{FF2B5EF4-FFF2-40B4-BE49-F238E27FC236}">
                <a16:creationId xmlns:a16="http://schemas.microsoft.com/office/drawing/2014/main" id="{AD9F309F-503A-FF93-38BA-C46A33802E33}"/>
              </a:ext>
            </a:extLst>
          </p:cNvPr>
          <p:cNvSpPr/>
          <p:nvPr/>
        </p:nvSpPr>
        <p:spPr>
          <a:xfrm>
            <a:off x="787787" y="1931504"/>
            <a:ext cx="9956413" cy="762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BF6B40-224C-7E8A-383D-4AB2A67460D7}"/>
              </a:ext>
            </a:extLst>
          </p:cNvPr>
          <p:cNvSpPr txBox="1"/>
          <p:nvPr/>
        </p:nvSpPr>
        <p:spPr>
          <a:xfrm>
            <a:off x="993914" y="308113"/>
            <a:ext cx="5466521" cy="830997"/>
          </a:xfrm>
          <a:prstGeom prst="rect">
            <a:avLst/>
          </a:prstGeom>
          <a:noFill/>
        </p:spPr>
        <p:txBody>
          <a:bodyPr wrap="square" rtlCol="0">
            <a:spAutoFit/>
          </a:bodyPr>
          <a:lstStyle/>
          <a:p>
            <a:r>
              <a:rPr lang="de-DE" sz="4800" b="1" dirty="0" err="1">
                <a:solidFill>
                  <a:srgbClr val="002060"/>
                </a:solidFill>
                <a:latin typeface="Arial" panose="020B0604020202020204" pitchFamily="34" charset="0"/>
                <a:cs typeface="Arial" panose="020B0604020202020204" pitchFamily="34" charset="0"/>
              </a:rPr>
              <a:t>Overview</a:t>
            </a:r>
            <a:endParaRPr lang="en-US" sz="4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156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C6A0C-5BFF-FA76-DAC0-3BA87F04319D}"/>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82621F0-3C17-D145-24A2-D9DE09293DFF}"/>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521EF8C-C777-B3EE-2BA9-4E456B128647}"/>
              </a:ext>
            </a:extLst>
          </p:cNvPr>
          <p:cNvSpPr txBox="1"/>
          <p:nvPr/>
        </p:nvSpPr>
        <p:spPr>
          <a:xfrm>
            <a:off x="993918" y="308113"/>
            <a:ext cx="7325139" cy="830997"/>
          </a:xfrm>
          <a:prstGeom prst="rect">
            <a:avLst/>
          </a:prstGeom>
          <a:noFill/>
        </p:spPr>
        <p:txBody>
          <a:bodyPr wrap="square" rtlCol="0">
            <a:spAutoFit/>
          </a:bodyPr>
          <a:lstStyle/>
          <a:p>
            <a:r>
              <a:rPr lang="de-DE" sz="4800" b="1" dirty="0">
                <a:solidFill>
                  <a:srgbClr val="002060"/>
                </a:solidFill>
                <a:latin typeface="Arial" panose="020B0604020202020204" pitchFamily="34" charset="0"/>
                <a:cs typeface="Arial" panose="020B0604020202020204" pitchFamily="34" charset="0"/>
              </a:rPr>
              <a:t>1. </a:t>
            </a:r>
            <a:r>
              <a:rPr lang="de-DE" sz="4800" b="1" dirty="0" err="1">
                <a:solidFill>
                  <a:srgbClr val="002060"/>
                </a:solidFill>
                <a:latin typeface="Arial" panose="020B0604020202020204" pitchFamily="34" charset="0"/>
                <a:cs typeface="Arial" panose="020B0604020202020204" pitchFamily="34" charset="0"/>
              </a:rPr>
              <a:t>What</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is</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inclusion</a:t>
            </a:r>
            <a:r>
              <a:rPr lang="de-DE" sz="4800" b="1" dirty="0">
                <a:solidFill>
                  <a:srgbClr val="002060"/>
                </a:solidFill>
                <a:latin typeface="Arial" panose="020B0604020202020204" pitchFamily="34" charset="0"/>
                <a:cs typeface="Arial" panose="020B0604020202020204" pitchFamily="34" charset="0"/>
              </a:rPr>
              <a:t>?</a:t>
            </a:r>
            <a:endParaRPr lang="en-US" sz="4800" b="1" dirty="0">
              <a:solidFill>
                <a:srgbClr val="002060"/>
              </a:solidFill>
              <a:latin typeface="Arial" panose="020B0604020202020204" pitchFamily="34" charset="0"/>
              <a:cs typeface="Arial" panose="020B0604020202020204" pitchFamily="34" charset="0"/>
            </a:endParaRPr>
          </a:p>
        </p:txBody>
      </p:sp>
      <p:pic>
        <p:nvPicPr>
          <p:cNvPr id="6" name="object 12">
            <a:extLst>
              <a:ext uri="{FF2B5EF4-FFF2-40B4-BE49-F238E27FC236}">
                <a16:creationId xmlns:a16="http://schemas.microsoft.com/office/drawing/2014/main" id="{2C879770-F8AC-C79E-C6F4-38BDAF9ABEA3}"/>
              </a:ext>
            </a:extLst>
          </p:cNvPr>
          <p:cNvPicPr/>
          <p:nvPr/>
        </p:nvPicPr>
        <p:blipFill>
          <a:blip r:embed="rId2" cstate="print"/>
          <a:stretch>
            <a:fillRect/>
          </a:stretch>
        </p:blipFill>
        <p:spPr>
          <a:xfrm>
            <a:off x="272808" y="1731276"/>
            <a:ext cx="7213078" cy="3898378"/>
          </a:xfrm>
          <a:prstGeom prst="rect">
            <a:avLst/>
          </a:prstGeom>
        </p:spPr>
      </p:pic>
      <p:sp>
        <p:nvSpPr>
          <p:cNvPr id="7" name="Rectangle 2">
            <a:extLst>
              <a:ext uri="{FF2B5EF4-FFF2-40B4-BE49-F238E27FC236}">
                <a16:creationId xmlns:a16="http://schemas.microsoft.com/office/drawing/2014/main" id="{497854C7-E273-7B7C-9E9F-257B70A32142}"/>
              </a:ext>
            </a:extLst>
          </p:cNvPr>
          <p:cNvSpPr>
            <a:spLocks noChangeArrowheads="1"/>
          </p:cNvSpPr>
          <p:nvPr/>
        </p:nvSpPr>
        <p:spPr bwMode="auto">
          <a:xfrm>
            <a:off x="7696200" y="1752600"/>
            <a:ext cx="4343400" cy="135935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Arial" panose="020B0604020202020204" pitchFamily="34" charset="0"/>
                <a:cs typeface="Arial" panose="020B0604020202020204" pitchFamily="34" charset="0"/>
              </a:rPr>
              <a:t>Integration: </a:t>
            </a:r>
            <a:r>
              <a:rPr kumimoji="0" lang="en-US" altLang="en-US" b="0" i="0" u="none" strike="noStrike" cap="none" normalizeH="0" baseline="0" dirty="0">
                <a:ln>
                  <a:noFill/>
                </a:ln>
                <a:solidFill>
                  <a:srgbClr val="1F1F1F"/>
                </a:solidFill>
                <a:effectLst/>
                <a:latin typeface="Arial" panose="020B0604020202020204" pitchFamily="34" charset="0"/>
                <a:cs typeface="Arial" panose="020B0604020202020204" pitchFamily="34" charset="0"/>
              </a:rPr>
              <a:t>Incorporating a person (e.g. student with a disability) into an already existing system (e.g. school); the school does not change substantially, but the integrated student must adapt. </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3">
            <a:extLst>
              <a:ext uri="{FF2B5EF4-FFF2-40B4-BE49-F238E27FC236}">
                <a16:creationId xmlns:a16="http://schemas.microsoft.com/office/drawing/2014/main" id="{A7A9DC37-2B02-B8FA-16BE-C918839E248B}"/>
              </a:ext>
            </a:extLst>
          </p:cNvPr>
          <p:cNvSpPr>
            <a:spLocks noChangeArrowheads="1"/>
          </p:cNvSpPr>
          <p:nvPr/>
        </p:nvSpPr>
        <p:spPr bwMode="auto">
          <a:xfrm>
            <a:off x="7696200" y="3385643"/>
            <a:ext cx="4151618" cy="805357"/>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1F1F1F"/>
                </a:solidFill>
                <a:effectLst/>
                <a:latin typeface="Arial" panose="020B0604020202020204" pitchFamily="34" charset="0"/>
                <a:cs typeface="Arial" panose="020B0604020202020204" pitchFamily="34" charset="0"/>
              </a:rPr>
              <a:t>Inclusion</a:t>
            </a:r>
            <a:r>
              <a:rPr kumimoji="0" lang="en-US" altLang="en-US" b="0" i="0" u="none" strike="noStrike" cap="none" normalizeH="0" baseline="0" dirty="0">
                <a:ln>
                  <a:noFill/>
                </a:ln>
                <a:solidFill>
                  <a:srgbClr val="1F1F1F"/>
                </a:solidFill>
                <a:effectLst/>
                <a:latin typeface="Arial" panose="020B0604020202020204" pitchFamily="34" charset="0"/>
                <a:cs typeface="Arial" panose="020B0604020202020204" pitchFamily="34" charset="0"/>
              </a:rPr>
              <a:t>: Wants a common system for all people from the start, without anyone being excluded or stigmatized</a:t>
            </a:r>
            <a:r>
              <a:rPr lang="en-US" altLang="en-US" dirty="0">
                <a:solidFill>
                  <a:schemeClr val="tx1"/>
                </a:solidFill>
                <a:latin typeface="Arial" panose="020B0604020202020204" pitchFamily="34" charset="0"/>
                <a:cs typeface="Arial" panose="020B0604020202020204" pitchFamily="34" charset="0"/>
              </a:rPr>
              <a:t>.</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637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060E9-50A0-A985-5DB4-6D89737017D5}"/>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EB9052C-1FF3-8CC5-73CE-203A5AAF42E6}"/>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32A88C6-B245-8D97-46AC-06A300F035A3}"/>
              </a:ext>
            </a:extLst>
          </p:cNvPr>
          <p:cNvSpPr txBox="1"/>
          <p:nvPr/>
        </p:nvSpPr>
        <p:spPr>
          <a:xfrm>
            <a:off x="993918" y="308113"/>
            <a:ext cx="7325139" cy="830997"/>
          </a:xfrm>
          <a:prstGeom prst="rect">
            <a:avLst/>
          </a:prstGeom>
          <a:noFill/>
        </p:spPr>
        <p:txBody>
          <a:bodyPr wrap="square" rtlCol="0">
            <a:spAutoFit/>
          </a:bodyPr>
          <a:lstStyle/>
          <a:p>
            <a:r>
              <a:rPr lang="de-DE" sz="4800" b="1" dirty="0">
                <a:solidFill>
                  <a:srgbClr val="002060"/>
                </a:solidFill>
                <a:latin typeface="Arial" panose="020B0604020202020204" pitchFamily="34" charset="0"/>
                <a:cs typeface="Arial" panose="020B0604020202020204" pitchFamily="34" charset="0"/>
              </a:rPr>
              <a:t>1. </a:t>
            </a:r>
            <a:r>
              <a:rPr lang="de-DE" sz="4800" b="1" dirty="0" err="1">
                <a:solidFill>
                  <a:srgbClr val="002060"/>
                </a:solidFill>
                <a:latin typeface="Arial" panose="020B0604020202020204" pitchFamily="34" charset="0"/>
                <a:cs typeface="Arial" panose="020B0604020202020204" pitchFamily="34" charset="0"/>
              </a:rPr>
              <a:t>What</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is</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inclusion</a:t>
            </a:r>
            <a:r>
              <a:rPr lang="de-DE" sz="4800" b="1" dirty="0">
                <a:solidFill>
                  <a:srgbClr val="002060"/>
                </a:solidFill>
                <a:latin typeface="Arial" panose="020B0604020202020204" pitchFamily="34" charset="0"/>
                <a:cs typeface="Arial" panose="020B0604020202020204" pitchFamily="34" charset="0"/>
              </a:rPr>
              <a:t>?</a:t>
            </a:r>
            <a:endParaRPr lang="en-US" sz="4800" b="1" dirty="0">
              <a:solidFill>
                <a:srgbClr val="00206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CE48FCE-A363-7C4B-6CDD-8225138D7B39}"/>
              </a:ext>
            </a:extLst>
          </p:cNvPr>
          <p:cNvSpPr>
            <a:spLocks noChangeArrowheads="1"/>
          </p:cNvSpPr>
          <p:nvPr/>
        </p:nvSpPr>
        <p:spPr bwMode="auto">
          <a:xfrm>
            <a:off x="775251" y="1840468"/>
            <a:ext cx="10439400" cy="3298347"/>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1F1F1F"/>
                </a:solidFill>
                <a:latin typeface="Arial" panose="020B0604020202020204" pitchFamily="34" charset="0"/>
                <a:cs typeface="Arial" panose="020B0604020202020204" pitchFamily="34" charset="0"/>
              </a:rPr>
              <a:t>B</a:t>
            </a:r>
            <a:r>
              <a:rPr kumimoji="0" lang="en-US" altLang="en-US" sz="2400" b="1" i="0" u="none" strike="noStrike" cap="none" normalizeH="0" baseline="0" dirty="0">
                <a:ln>
                  <a:noFill/>
                </a:ln>
                <a:solidFill>
                  <a:srgbClr val="1F1F1F"/>
                </a:solidFill>
                <a:effectLst/>
                <a:latin typeface="Arial" panose="020B0604020202020204" pitchFamily="34" charset="0"/>
                <a:cs typeface="Arial" panose="020B0604020202020204" pitchFamily="34" charset="0"/>
              </a:rPr>
              <a:t>asis</a:t>
            </a:r>
            <a:endParaRPr lang="en-US" altLang="en-US" sz="2400" dirty="0">
              <a:solidFill>
                <a:srgbClr val="1F1F1F"/>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Initiated by the UN Convention on the Rights of Persons with Disabilities</a:t>
            </a:r>
            <a:r>
              <a:rPr kumimoji="0" lang="en-US" altLang="en-US" sz="24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a:t>
            </a: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 the federal and state governments have committed themselves to </a:t>
            </a:r>
            <a:r>
              <a:rPr kumimoji="0" lang="en-US" altLang="en-US" sz="2400" b="0" i="0" u="none" strike="noStrike" cap="none" normalizeH="0" baseline="0" dirty="0" err="1">
                <a:ln>
                  <a:noFill/>
                </a:ln>
                <a:solidFill>
                  <a:srgbClr val="1F1F1F"/>
                </a:solidFill>
                <a:effectLst/>
                <a:latin typeface="Arial" panose="020B0604020202020204" pitchFamily="34" charset="0"/>
                <a:cs typeface="Arial" panose="020B0604020202020204" pitchFamily="34" charset="0"/>
              </a:rPr>
              <a:t>imple-menting</a:t>
            </a: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 the principle of inclusion of people with disabilities in schools and    to further develop the general school system in Germany into an inclusive school landscape </a:t>
            </a:r>
            <a:r>
              <a:rPr kumimoji="0" lang="en-US" altLang="en-US" sz="2000" b="0" i="0" u="none" strike="noStrike" cap="none" normalizeH="0" baseline="0" dirty="0">
                <a:ln>
                  <a:noFill/>
                </a:ln>
                <a:solidFill>
                  <a:schemeClr val="bg1">
                    <a:lumMod val="50000"/>
                  </a:schemeClr>
                </a:solidFill>
                <a:effectLst/>
                <a:latin typeface="Arial" panose="020B0604020202020204" pitchFamily="34" charset="0"/>
                <a:cs typeface="Arial" panose="020B0604020202020204" pitchFamily="34" charset="0"/>
              </a:rPr>
              <a:t>(Conference of Ministers of Education, 2015, p. 6)</a:t>
            </a: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1F1F1F"/>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UN convention on the Rights of Persons with Disabilities, 13</a:t>
            </a:r>
            <a:r>
              <a:rPr kumimoji="0" lang="en-US" altLang="en-US" sz="2000" b="0" i="0" u="none" strike="noStrike" cap="none" normalizeH="0" baseline="30000" dirty="0">
                <a:ln>
                  <a:noFill/>
                </a:ln>
                <a:solidFill>
                  <a:srgbClr val="FF0000"/>
                </a:solidFill>
                <a:effectLst/>
                <a:latin typeface="Arial" panose="020B0604020202020204" pitchFamily="34" charset="0"/>
                <a:cs typeface="Arial" panose="020B0604020202020204" pitchFamily="34" charset="0"/>
              </a:rPr>
              <a:t>th</a:t>
            </a:r>
            <a:r>
              <a:rPr kumimoji="0" lang="en-US"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of December 2013</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55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A87FA-694A-D8E7-113F-2E09931B6397}"/>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254B7B8-E8A4-5BB2-6A66-D4E5BC413798}"/>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B454E17-C67D-0CCD-3F77-CF24C3EA5C63}"/>
              </a:ext>
            </a:extLst>
          </p:cNvPr>
          <p:cNvSpPr txBox="1"/>
          <p:nvPr/>
        </p:nvSpPr>
        <p:spPr>
          <a:xfrm>
            <a:off x="993918" y="308113"/>
            <a:ext cx="7325139" cy="830997"/>
          </a:xfrm>
          <a:prstGeom prst="rect">
            <a:avLst/>
          </a:prstGeom>
          <a:noFill/>
        </p:spPr>
        <p:txBody>
          <a:bodyPr wrap="square" rtlCol="0">
            <a:spAutoFit/>
          </a:bodyPr>
          <a:lstStyle/>
          <a:p>
            <a:r>
              <a:rPr lang="de-DE" sz="4800" b="1" dirty="0">
                <a:solidFill>
                  <a:srgbClr val="002060"/>
                </a:solidFill>
                <a:latin typeface="Arial" panose="020B0604020202020204" pitchFamily="34" charset="0"/>
                <a:cs typeface="Arial" panose="020B0604020202020204" pitchFamily="34" charset="0"/>
              </a:rPr>
              <a:t>1. </a:t>
            </a:r>
            <a:r>
              <a:rPr lang="de-DE" sz="4800" b="1" dirty="0" err="1">
                <a:solidFill>
                  <a:srgbClr val="002060"/>
                </a:solidFill>
                <a:latin typeface="Arial" panose="020B0604020202020204" pitchFamily="34" charset="0"/>
                <a:cs typeface="Arial" panose="020B0604020202020204" pitchFamily="34" charset="0"/>
              </a:rPr>
              <a:t>What</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is</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inclusion</a:t>
            </a:r>
            <a:r>
              <a:rPr lang="de-DE" sz="4800" b="1" dirty="0">
                <a:solidFill>
                  <a:srgbClr val="002060"/>
                </a:solidFill>
                <a:latin typeface="Arial" panose="020B0604020202020204" pitchFamily="34" charset="0"/>
                <a:cs typeface="Arial" panose="020B0604020202020204" pitchFamily="34" charset="0"/>
              </a:rPr>
              <a:t>?</a:t>
            </a:r>
            <a:endParaRPr lang="en-US" sz="4800" b="1" dirty="0">
              <a:solidFill>
                <a:srgbClr val="002060"/>
              </a:solidFill>
              <a:latin typeface="Arial" panose="020B0604020202020204" pitchFamily="34" charset="0"/>
              <a:cs typeface="Arial" panose="020B0604020202020204" pitchFamily="34" charset="0"/>
            </a:endParaRPr>
          </a:p>
        </p:txBody>
      </p:sp>
      <p:sp>
        <p:nvSpPr>
          <p:cNvPr id="3" name="object 8">
            <a:extLst>
              <a:ext uri="{FF2B5EF4-FFF2-40B4-BE49-F238E27FC236}">
                <a16:creationId xmlns:a16="http://schemas.microsoft.com/office/drawing/2014/main" id="{17194501-4E6C-0F25-39C5-D049DE41667B}"/>
              </a:ext>
            </a:extLst>
          </p:cNvPr>
          <p:cNvSpPr txBox="1"/>
          <p:nvPr/>
        </p:nvSpPr>
        <p:spPr>
          <a:xfrm>
            <a:off x="794521" y="1522844"/>
            <a:ext cx="11004660" cy="382156"/>
          </a:xfrm>
          <a:prstGeom prst="rect">
            <a:avLst/>
          </a:prstGeom>
        </p:spPr>
        <p:txBody>
          <a:bodyPr vert="horz" wrap="square" lIns="0" tIns="12700" rIns="0" bIns="0" rtlCol="0">
            <a:spAutoFit/>
          </a:bodyPr>
          <a:lstStyle/>
          <a:p>
            <a:pPr marL="12700">
              <a:lnSpc>
                <a:spcPct val="100000"/>
              </a:lnSpc>
            </a:pPr>
            <a:r>
              <a:rPr lang="de-DE" sz="2400" b="1" dirty="0">
                <a:latin typeface="Arial"/>
                <a:cs typeface="Arial"/>
              </a:rPr>
              <a:t>Definition</a:t>
            </a:r>
            <a:endParaRPr sz="2400" dirty="0">
              <a:latin typeface="Arial"/>
              <a:cs typeface="Arial"/>
            </a:endParaRPr>
          </a:p>
        </p:txBody>
      </p:sp>
      <p:sp>
        <p:nvSpPr>
          <p:cNvPr id="6" name="Rectangle 1">
            <a:extLst>
              <a:ext uri="{FF2B5EF4-FFF2-40B4-BE49-F238E27FC236}">
                <a16:creationId xmlns:a16="http://schemas.microsoft.com/office/drawing/2014/main" id="{891D4E20-23C3-937E-DDBE-588F98DC3C8B}"/>
              </a:ext>
            </a:extLst>
          </p:cNvPr>
          <p:cNvSpPr>
            <a:spLocks noChangeArrowheads="1"/>
          </p:cNvSpPr>
          <p:nvPr/>
        </p:nvSpPr>
        <p:spPr bwMode="auto">
          <a:xfrm>
            <a:off x="798441" y="2264253"/>
            <a:ext cx="10668000" cy="3298347"/>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“In this context, inclusion is understood (…) as the right to enable all people, regardless of their social and cultural origins, gender, religion, disability, etc., full and equal participation in all areas of life. Inclusion is therefore expressly not limited to the diversity dimension of disability” </a:t>
            </a:r>
            <a:r>
              <a:rPr kumimoji="0" lang="en-US" altLang="en-US" sz="2000" b="0" i="0" u="none" strike="noStrike" cap="none" normalizeH="0" baseline="0" dirty="0">
                <a:ln>
                  <a:noFill/>
                </a:ln>
                <a:solidFill>
                  <a:schemeClr val="bg1">
                    <a:lumMod val="50000"/>
                  </a:schemeClr>
                </a:solidFill>
                <a:effectLst/>
                <a:latin typeface="Arial" panose="020B0604020202020204" pitchFamily="34" charset="0"/>
                <a:cs typeface="Arial" panose="020B0604020202020204" pitchFamily="34" charset="0"/>
              </a:rPr>
              <a:t>(</a:t>
            </a:r>
            <a:r>
              <a:rPr kumimoji="0" lang="en-US" altLang="en-US" sz="2000" b="0" i="0" u="none" strike="noStrike" cap="none" normalizeH="0" baseline="0" dirty="0" err="1">
                <a:ln>
                  <a:noFill/>
                </a:ln>
                <a:solidFill>
                  <a:schemeClr val="bg1">
                    <a:lumMod val="50000"/>
                  </a:schemeClr>
                </a:solidFill>
                <a:effectLst/>
                <a:latin typeface="Arial" panose="020B0604020202020204" pitchFamily="34" charset="0"/>
                <a:cs typeface="Arial" panose="020B0604020202020204" pitchFamily="34" charset="0"/>
              </a:rPr>
              <a:t>Tiemann</a:t>
            </a:r>
            <a:r>
              <a:rPr kumimoji="0" lang="en-US" altLang="en-US" sz="2000" b="0" i="0" u="none" strike="noStrike" cap="none" normalizeH="0" baseline="0" dirty="0">
                <a:ln>
                  <a:noFill/>
                </a:ln>
                <a:solidFill>
                  <a:schemeClr val="bg1">
                    <a:lumMod val="50000"/>
                  </a:schemeClr>
                </a:solidFill>
                <a:effectLst/>
                <a:latin typeface="Arial" panose="020B0604020202020204" pitchFamily="34" charset="0"/>
                <a:cs typeface="Arial" panose="020B0604020202020204" pitchFamily="34" charset="0"/>
              </a:rPr>
              <a:t> &amp; Weber, 2020)</a:t>
            </a: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1F1F1F"/>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“The diversity of people is understood as a central characteristic of a social structure from which no segregation takes place. It is seen as a quality that     is valued and seen as an enrichment of life” </a:t>
            </a:r>
            <a:r>
              <a:rPr kumimoji="0" lang="en-US" altLang="en-US" sz="2000" b="0" i="0" u="none" strike="noStrike" cap="none" normalizeH="0" baseline="0" dirty="0">
                <a:ln>
                  <a:noFill/>
                </a:ln>
                <a:solidFill>
                  <a:schemeClr val="bg1">
                    <a:lumMod val="50000"/>
                  </a:schemeClr>
                </a:solidFill>
                <a:effectLst/>
                <a:latin typeface="Arial" panose="020B0604020202020204" pitchFamily="34" charset="0"/>
                <a:cs typeface="Arial" panose="020B0604020202020204" pitchFamily="34" charset="0"/>
              </a:rPr>
              <a:t>(</a:t>
            </a:r>
            <a:r>
              <a:rPr kumimoji="0" lang="en-US" altLang="en-US" sz="2000" b="0" i="0" u="none" strike="noStrike" cap="none" normalizeH="0" baseline="0" dirty="0" err="1">
                <a:ln>
                  <a:noFill/>
                </a:ln>
                <a:solidFill>
                  <a:schemeClr val="bg1">
                    <a:lumMod val="50000"/>
                  </a:schemeClr>
                </a:solidFill>
                <a:effectLst/>
                <a:latin typeface="Arial" panose="020B0604020202020204" pitchFamily="34" charset="0"/>
                <a:cs typeface="Arial" panose="020B0604020202020204" pitchFamily="34" charset="0"/>
              </a:rPr>
              <a:t>Tiemann</a:t>
            </a:r>
            <a:r>
              <a:rPr kumimoji="0" lang="en-US" altLang="en-US" sz="2000" b="0" i="0" u="none" strike="noStrike" cap="none" normalizeH="0" baseline="0" dirty="0">
                <a:ln>
                  <a:noFill/>
                </a:ln>
                <a:solidFill>
                  <a:schemeClr val="bg1">
                    <a:lumMod val="50000"/>
                  </a:schemeClr>
                </a:solidFill>
                <a:effectLst/>
                <a:latin typeface="Arial" panose="020B0604020202020204" pitchFamily="34" charset="0"/>
                <a:cs typeface="Arial" panose="020B0604020202020204" pitchFamily="34" charset="0"/>
              </a:rPr>
              <a:t> and Weber, 2020)</a:t>
            </a: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789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B9402-0E49-9A58-A8DC-B6625305C5EE}"/>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06AA578-CD8E-92DC-7DE1-E95CFDEF62CA}"/>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32A71A-2DCD-65A5-500D-E4B2C2A68FD5}"/>
              </a:ext>
            </a:extLst>
          </p:cNvPr>
          <p:cNvSpPr txBox="1"/>
          <p:nvPr/>
        </p:nvSpPr>
        <p:spPr>
          <a:xfrm>
            <a:off x="993918" y="308113"/>
            <a:ext cx="7325139" cy="830997"/>
          </a:xfrm>
          <a:prstGeom prst="rect">
            <a:avLst/>
          </a:prstGeom>
          <a:noFill/>
        </p:spPr>
        <p:txBody>
          <a:bodyPr wrap="square" rtlCol="0">
            <a:spAutoFit/>
          </a:bodyPr>
          <a:lstStyle/>
          <a:p>
            <a:r>
              <a:rPr lang="de-DE" sz="4800" b="1" dirty="0">
                <a:solidFill>
                  <a:srgbClr val="002060"/>
                </a:solidFill>
                <a:latin typeface="Arial" panose="020B0604020202020204" pitchFamily="34" charset="0"/>
                <a:cs typeface="Arial" panose="020B0604020202020204" pitchFamily="34" charset="0"/>
              </a:rPr>
              <a:t>1. </a:t>
            </a:r>
            <a:r>
              <a:rPr lang="de-DE" sz="4800" b="1" dirty="0" err="1">
                <a:solidFill>
                  <a:srgbClr val="002060"/>
                </a:solidFill>
                <a:latin typeface="Arial" panose="020B0604020202020204" pitchFamily="34" charset="0"/>
                <a:cs typeface="Arial" panose="020B0604020202020204" pitchFamily="34" charset="0"/>
              </a:rPr>
              <a:t>What</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is</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inclusion</a:t>
            </a:r>
            <a:r>
              <a:rPr lang="de-DE" sz="4800" b="1" dirty="0">
                <a:solidFill>
                  <a:srgbClr val="002060"/>
                </a:solidFill>
                <a:latin typeface="Arial" panose="020B0604020202020204" pitchFamily="34" charset="0"/>
                <a:cs typeface="Arial" panose="020B0604020202020204" pitchFamily="34" charset="0"/>
              </a:rPr>
              <a:t>?</a:t>
            </a:r>
            <a:endParaRPr lang="en-US" sz="4800" b="1" dirty="0">
              <a:solidFill>
                <a:srgbClr val="002060"/>
              </a:solidFill>
              <a:latin typeface="Arial" panose="020B0604020202020204" pitchFamily="34" charset="0"/>
              <a:cs typeface="Arial" panose="020B0604020202020204" pitchFamily="34" charset="0"/>
            </a:endParaRPr>
          </a:p>
        </p:txBody>
      </p:sp>
      <p:sp>
        <p:nvSpPr>
          <p:cNvPr id="2" name="object 8">
            <a:extLst>
              <a:ext uri="{FF2B5EF4-FFF2-40B4-BE49-F238E27FC236}">
                <a16:creationId xmlns:a16="http://schemas.microsoft.com/office/drawing/2014/main" id="{FD403D91-36CD-B6CA-8D26-73F684854639}"/>
              </a:ext>
            </a:extLst>
          </p:cNvPr>
          <p:cNvSpPr txBox="1"/>
          <p:nvPr/>
        </p:nvSpPr>
        <p:spPr>
          <a:xfrm>
            <a:off x="774643" y="1446644"/>
            <a:ext cx="11004660" cy="382156"/>
          </a:xfrm>
          <a:prstGeom prst="rect">
            <a:avLst/>
          </a:prstGeom>
        </p:spPr>
        <p:txBody>
          <a:bodyPr vert="horz" wrap="square" lIns="0" tIns="12700" rIns="0" bIns="0" rtlCol="0">
            <a:spAutoFit/>
          </a:bodyPr>
          <a:lstStyle/>
          <a:p>
            <a:pPr marL="12700">
              <a:lnSpc>
                <a:spcPct val="100000"/>
              </a:lnSpc>
            </a:pPr>
            <a:r>
              <a:rPr lang="de-DE" sz="2400" b="1" dirty="0" err="1">
                <a:latin typeface="Arial"/>
                <a:cs typeface="Arial"/>
              </a:rPr>
              <a:t>Inclusion</a:t>
            </a:r>
            <a:r>
              <a:rPr lang="de-DE" sz="2400" b="1" dirty="0">
                <a:latin typeface="Arial"/>
                <a:cs typeface="Arial"/>
              </a:rPr>
              <a:t> and Primary School</a:t>
            </a:r>
            <a:endParaRPr sz="2400" dirty="0">
              <a:latin typeface="Arial"/>
              <a:cs typeface="Arial"/>
            </a:endParaRPr>
          </a:p>
        </p:txBody>
      </p:sp>
      <p:sp>
        <p:nvSpPr>
          <p:cNvPr id="7" name="Rectangle 1">
            <a:extLst>
              <a:ext uri="{FF2B5EF4-FFF2-40B4-BE49-F238E27FC236}">
                <a16:creationId xmlns:a16="http://schemas.microsoft.com/office/drawing/2014/main" id="{C1B71FFD-69A3-9792-663A-1C4434DC03FE}"/>
              </a:ext>
            </a:extLst>
          </p:cNvPr>
          <p:cNvSpPr>
            <a:spLocks noChangeArrowheads="1"/>
          </p:cNvSpPr>
          <p:nvPr/>
        </p:nvSpPr>
        <p:spPr bwMode="auto">
          <a:xfrm>
            <a:off x="778563" y="1948077"/>
            <a:ext cx="9906000" cy="440634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Even elementary school shows selective and separating structures!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Enrollment in a school for children with special educational needs.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Deferral of school enrollment.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Class repeats.</a:t>
            </a:r>
          </a:p>
          <a:p>
            <a:pPr marR="0" lvl="0" algn="l" defTabSz="914400" rtl="0" eaLnBrk="0" fontAlgn="base" latinLnBrk="0" hangingPunct="0">
              <a:lnSpc>
                <a:spcPct val="100000"/>
              </a:lnSpc>
              <a:spcBef>
                <a:spcPct val="0"/>
              </a:spcBef>
              <a:spcAft>
                <a:spcPct val="0"/>
              </a:spcAft>
              <a:buClrTx/>
              <a:buSzTx/>
              <a:tabLst/>
            </a:pPr>
            <a:endParaRPr lang="en-US" altLang="en-US" sz="2400" dirty="0">
              <a:solidFill>
                <a:srgbClr val="1F1F1F"/>
              </a:solidFill>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Exclusion and separation in the education system (Klemm, 2015):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1F1F1F"/>
                </a:solidFill>
                <a:effectLst/>
                <a:latin typeface="Arial" panose="020B0604020202020204" pitchFamily="34" charset="0"/>
                <a:cs typeface="Arial" panose="020B0604020202020204" pitchFamily="34" charset="0"/>
              </a:rPr>
              <a:t>Kindergarden</a:t>
            </a: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 67% of children with special educational needs are included.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Primary school: 47% of children with special educational needs are included.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Secondary school: 30% of children with special educational needs are included.</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353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3F154-50F9-D963-45EE-E9A9452614B5}"/>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FF1BB20-2815-35D1-C9EA-4538DDA61DE5}"/>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a:extLst>
              <a:ext uri="{FF2B5EF4-FFF2-40B4-BE49-F238E27FC236}">
                <a16:creationId xmlns:a16="http://schemas.microsoft.com/office/drawing/2014/main" id="{9A3401A6-67B5-C9FA-BF2E-17535CF8240C}"/>
              </a:ext>
            </a:extLst>
          </p:cNvPr>
          <p:cNvSpPr txBox="1"/>
          <p:nvPr/>
        </p:nvSpPr>
        <p:spPr>
          <a:xfrm>
            <a:off x="945506" y="1724066"/>
            <a:ext cx="9798694" cy="2442976"/>
          </a:xfrm>
          <a:prstGeom prst="rect">
            <a:avLst/>
          </a:prstGeom>
        </p:spPr>
        <p:txBody>
          <a:bodyPr vert="horz" wrap="square" lIns="0" tIns="265430" rIns="0" bIns="0" rtlCol="0">
            <a:spAutoFit/>
          </a:bodyPr>
          <a:lstStyle/>
          <a:p>
            <a:pPr marL="527685" indent="-515620">
              <a:lnSpc>
                <a:spcPct val="100000"/>
              </a:lnSpc>
              <a:spcBef>
                <a:spcPts val="2090"/>
              </a:spcBef>
              <a:buClr>
                <a:srgbClr val="E03739"/>
              </a:buClr>
              <a:buSzPct val="75000"/>
              <a:buAutoNum type="arabicPeriod"/>
              <a:tabLst>
                <a:tab pos="527685" algn="l"/>
                <a:tab pos="528320" algn="l"/>
              </a:tabLst>
            </a:pPr>
            <a:r>
              <a:rPr sz="3600" dirty="0">
                <a:solidFill>
                  <a:srgbClr val="595958"/>
                </a:solidFill>
                <a:latin typeface="Arial"/>
                <a:cs typeface="Arial"/>
              </a:rPr>
              <a:t>W</a:t>
            </a:r>
            <a:r>
              <a:rPr lang="de-DE" sz="3600" dirty="0">
                <a:solidFill>
                  <a:srgbClr val="595958"/>
                </a:solidFill>
                <a:latin typeface="Arial"/>
                <a:cs typeface="Arial"/>
              </a:rPr>
              <a:t>hat </a:t>
            </a:r>
            <a:r>
              <a:rPr lang="de-DE" sz="3600" dirty="0" err="1">
                <a:solidFill>
                  <a:srgbClr val="595958"/>
                </a:solidFill>
                <a:latin typeface="Arial"/>
                <a:cs typeface="Arial"/>
              </a:rPr>
              <a:t>is</a:t>
            </a:r>
            <a:r>
              <a:rPr lang="de-DE" sz="3600" dirty="0">
                <a:solidFill>
                  <a:srgbClr val="595958"/>
                </a:solidFill>
                <a:latin typeface="Arial"/>
                <a:cs typeface="Arial"/>
              </a:rPr>
              <a:t> </a:t>
            </a:r>
            <a:r>
              <a:rPr lang="de-DE" sz="3600" dirty="0" err="1">
                <a:solidFill>
                  <a:srgbClr val="595958"/>
                </a:solidFill>
                <a:latin typeface="Arial"/>
                <a:cs typeface="Arial"/>
              </a:rPr>
              <a:t>inclusion</a:t>
            </a:r>
            <a:r>
              <a:rPr sz="3600" spc="-10" dirty="0">
                <a:solidFill>
                  <a:srgbClr val="595958"/>
                </a:solidFill>
                <a:latin typeface="Arial"/>
                <a:cs typeface="Arial"/>
              </a:rPr>
              <a:t>?</a:t>
            </a:r>
            <a:endParaRPr sz="3600" dirty="0">
              <a:latin typeface="Arial"/>
              <a:cs typeface="Arial"/>
            </a:endParaRPr>
          </a:p>
          <a:p>
            <a:pPr marL="527685" indent="-515620">
              <a:lnSpc>
                <a:spcPct val="100000"/>
              </a:lnSpc>
              <a:spcBef>
                <a:spcPts val="1989"/>
              </a:spcBef>
              <a:buClr>
                <a:srgbClr val="E03739"/>
              </a:buClr>
              <a:buSzPct val="75000"/>
              <a:buAutoNum type="arabicPeriod"/>
              <a:tabLst>
                <a:tab pos="527685" algn="l"/>
                <a:tab pos="528320" algn="l"/>
              </a:tabLst>
            </a:pPr>
            <a:r>
              <a:rPr lang="de-DE" sz="3600" dirty="0" err="1">
                <a:solidFill>
                  <a:srgbClr val="595958"/>
                </a:solidFill>
                <a:latin typeface="Arial"/>
                <a:cs typeface="Arial"/>
              </a:rPr>
              <a:t>Theoretical</a:t>
            </a:r>
            <a:r>
              <a:rPr lang="de-DE" sz="3600" dirty="0">
                <a:solidFill>
                  <a:srgbClr val="595958"/>
                </a:solidFill>
                <a:latin typeface="Arial"/>
                <a:cs typeface="Arial"/>
              </a:rPr>
              <a:t> </a:t>
            </a:r>
            <a:r>
              <a:rPr lang="de-DE" sz="3600" dirty="0" err="1">
                <a:solidFill>
                  <a:srgbClr val="595958"/>
                </a:solidFill>
                <a:latin typeface="Arial"/>
                <a:cs typeface="Arial"/>
              </a:rPr>
              <a:t>foundations</a:t>
            </a:r>
            <a:r>
              <a:rPr lang="de-DE" sz="3600" dirty="0">
                <a:solidFill>
                  <a:srgbClr val="595958"/>
                </a:solidFill>
                <a:latin typeface="Arial"/>
                <a:cs typeface="Arial"/>
              </a:rPr>
              <a:t> </a:t>
            </a:r>
            <a:r>
              <a:rPr lang="de-DE" sz="3600" dirty="0" err="1">
                <a:solidFill>
                  <a:srgbClr val="595958"/>
                </a:solidFill>
                <a:latin typeface="Arial"/>
                <a:cs typeface="Arial"/>
              </a:rPr>
              <a:t>of</a:t>
            </a:r>
            <a:r>
              <a:rPr lang="de-DE" sz="3600" dirty="0">
                <a:solidFill>
                  <a:srgbClr val="595958"/>
                </a:solidFill>
                <a:latin typeface="Arial"/>
                <a:cs typeface="Arial"/>
              </a:rPr>
              <a:t> inclusive </a:t>
            </a:r>
            <a:r>
              <a:rPr lang="de-DE" sz="3600" dirty="0" err="1">
                <a:solidFill>
                  <a:srgbClr val="595958"/>
                </a:solidFill>
                <a:latin typeface="Arial"/>
                <a:cs typeface="Arial"/>
              </a:rPr>
              <a:t>teaching</a:t>
            </a:r>
            <a:endParaRPr lang="de-DE" sz="3600" dirty="0">
              <a:solidFill>
                <a:srgbClr val="595958"/>
              </a:solidFill>
              <a:latin typeface="Arial"/>
              <a:cs typeface="Arial"/>
            </a:endParaRPr>
          </a:p>
          <a:p>
            <a:pPr marL="527685" indent="-515620">
              <a:lnSpc>
                <a:spcPct val="100000"/>
              </a:lnSpc>
              <a:spcBef>
                <a:spcPts val="1989"/>
              </a:spcBef>
              <a:buClr>
                <a:srgbClr val="E03739"/>
              </a:buClr>
              <a:buSzPct val="75000"/>
              <a:buAutoNum type="arabicPeriod"/>
              <a:tabLst>
                <a:tab pos="527685" algn="l"/>
                <a:tab pos="528320" algn="l"/>
              </a:tabLst>
            </a:pPr>
            <a:r>
              <a:rPr lang="de-DE" sz="3600" dirty="0">
                <a:solidFill>
                  <a:srgbClr val="595958"/>
                </a:solidFill>
                <a:latin typeface="Arial"/>
                <a:cs typeface="Arial"/>
              </a:rPr>
              <a:t>The DIPPE </a:t>
            </a:r>
            <a:r>
              <a:rPr lang="de-DE" sz="3600" dirty="0" err="1">
                <a:solidFill>
                  <a:srgbClr val="595958"/>
                </a:solidFill>
                <a:latin typeface="Arial"/>
                <a:cs typeface="Arial"/>
              </a:rPr>
              <a:t>project</a:t>
            </a:r>
            <a:endParaRPr lang="de-DE" sz="3600" dirty="0">
              <a:solidFill>
                <a:schemeClr val="tx1"/>
              </a:solidFill>
              <a:latin typeface="Arial"/>
              <a:cs typeface="Arial"/>
            </a:endParaRPr>
          </a:p>
        </p:txBody>
      </p:sp>
      <p:sp>
        <p:nvSpPr>
          <p:cNvPr id="3" name="Rectangle: Rounded Corners 2">
            <a:extLst>
              <a:ext uri="{FF2B5EF4-FFF2-40B4-BE49-F238E27FC236}">
                <a16:creationId xmlns:a16="http://schemas.microsoft.com/office/drawing/2014/main" id="{7EB29572-B29E-4EAD-DD37-FFEDDF6262EE}"/>
              </a:ext>
            </a:extLst>
          </p:cNvPr>
          <p:cNvSpPr/>
          <p:nvPr/>
        </p:nvSpPr>
        <p:spPr>
          <a:xfrm>
            <a:off x="787787" y="2696816"/>
            <a:ext cx="9956413" cy="762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B30B087-5CED-8CCC-1BD0-ECF55E2F3A8B}"/>
              </a:ext>
            </a:extLst>
          </p:cNvPr>
          <p:cNvSpPr txBox="1"/>
          <p:nvPr/>
        </p:nvSpPr>
        <p:spPr>
          <a:xfrm>
            <a:off x="993914" y="308113"/>
            <a:ext cx="5466521" cy="830997"/>
          </a:xfrm>
          <a:prstGeom prst="rect">
            <a:avLst/>
          </a:prstGeom>
          <a:noFill/>
        </p:spPr>
        <p:txBody>
          <a:bodyPr wrap="square" rtlCol="0">
            <a:spAutoFit/>
          </a:bodyPr>
          <a:lstStyle/>
          <a:p>
            <a:r>
              <a:rPr lang="de-DE" sz="4800" b="1" dirty="0" err="1">
                <a:solidFill>
                  <a:srgbClr val="002060"/>
                </a:solidFill>
                <a:latin typeface="Arial" panose="020B0604020202020204" pitchFamily="34" charset="0"/>
                <a:cs typeface="Arial" panose="020B0604020202020204" pitchFamily="34" charset="0"/>
              </a:rPr>
              <a:t>Overview</a:t>
            </a:r>
            <a:endParaRPr lang="en-US" sz="4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07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63769-9368-E2EF-884E-5FF516AA3FF2}"/>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4411B08-ABE4-2BFD-2A60-A88D4C9E7BE1}"/>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46987E9-8C47-74B6-402C-1C8DA0976B81}"/>
              </a:ext>
            </a:extLst>
          </p:cNvPr>
          <p:cNvSpPr txBox="1"/>
          <p:nvPr/>
        </p:nvSpPr>
        <p:spPr>
          <a:xfrm>
            <a:off x="993918" y="308113"/>
            <a:ext cx="8169960" cy="830997"/>
          </a:xfrm>
          <a:prstGeom prst="rect">
            <a:avLst/>
          </a:prstGeom>
          <a:noFill/>
        </p:spPr>
        <p:txBody>
          <a:bodyPr wrap="square" rtlCol="0">
            <a:spAutoFit/>
          </a:bodyPr>
          <a:lstStyle/>
          <a:p>
            <a:r>
              <a:rPr lang="de-DE" sz="4800" b="1" dirty="0">
                <a:solidFill>
                  <a:srgbClr val="002060"/>
                </a:solidFill>
                <a:latin typeface="Arial" panose="020B0604020202020204" pitchFamily="34" charset="0"/>
                <a:cs typeface="Arial" panose="020B0604020202020204" pitchFamily="34" charset="0"/>
              </a:rPr>
              <a:t>2. </a:t>
            </a:r>
            <a:r>
              <a:rPr lang="de-DE" sz="4800" b="1" dirty="0" err="1">
                <a:solidFill>
                  <a:srgbClr val="002060"/>
                </a:solidFill>
                <a:latin typeface="Arial" panose="020B0604020202020204" pitchFamily="34" charset="0"/>
                <a:cs typeface="Arial" panose="020B0604020202020204" pitchFamily="34" charset="0"/>
              </a:rPr>
              <a:t>Theoretical</a:t>
            </a:r>
            <a:r>
              <a:rPr lang="de-DE" sz="4800" b="1" dirty="0">
                <a:solidFill>
                  <a:srgbClr val="002060"/>
                </a:solidFill>
                <a:latin typeface="Arial" panose="020B0604020202020204" pitchFamily="34" charset="0"/>
                <a:cs typeface="Arial" panose="020B0604020202020204" pitchFamily="34" charset="0"/>
              </a:rPr>
              <a:t> </a:t>
            </a:r>
            <a:r>
              <a:rPr lang="de-DE" sz="4800" b="1" dirty="0" err="1">
                <a:solidFill>
                  <a:srgbClr val="002060"/>
                </a:solidFill>
                <a:latin typeface="Arial" panose="020B0604020202020204" pitchFamily="34" charset="0"/>
                <a:cs typeface="Arial" panose="020B0604020202020204" pitchFamily="34" charset="0"/>
              </a:rPr>
              <a:t>foundations</a:t>
            </a:r>
            <a:endParaRPr lang="en-US" sz="4800" b="1" dirty="0">
              <a:solidFill>
                <a:srgbClr val="002060"/>
              </a:solidFill>
              <a:latin typeface="Arial" panose="020B0604020202020204" pitchFamily="34" charset="0"/>
              <a:cs typeface="Arial" panose="020B0604020202020204" pitchFamily="34" charset="0"/>
            </a:endParaRPr>
          </a:p>
        </p:txBody>
      </p:sp>
      <p:sp>
        <p:nvSpPr>
          <p:cNvPr id="3" name="object 8">
            <a:extLst>
              <a:ext uri="{FF2B5EF4-FFF2-40B4-BE49-F238E27FC236}">
                <a16:creationId xmlns:a16="http://schemas.microsoft.com/office/drawing/2014/main" id="{3653287E-D21F-8C59-9266-B3C258795B0C}"/>
              </a:ext>
            </a:extLst>
          </p:cNvPr>
          <p:cNvSpPr txBox="1"/>
          <p:nvPr/>
        </p:nvSpPr>
        <p:spPr>
          <a:xfrm>
            <a:off x="814399" y="1524000"/>
            <a:ext cx="11004660" cy="382156"/>
          </a:xfrm>
          <a:prstGeom prst="rect">
            <a:avLst/>
          </a:prstGeom>
        </p:spPr>
        <p:txBody>
          <a:bodyPr vert="horz" wrap="square" lIns="0" tIns="12700" rIns="0" bIns="0" rtlCol="0">
            <a:spAutoFit/>
          </a:bodyPr>
          <a:lstStyle/>
          <a:p>
            <a:pPr marL="12700">
              <a:lnSpc>
                <a:spcPct val="100000"/>
              </a:lnSpc>
            </a:pPr>
            <a:r>
              <a:rPr lang="de-DE" sz="2400" b="1" dirty="0">
                <a:latin typeface="Arial"/>
                <a:cs typeface="Arial"/>
              </a:rPr>
              <a:t>Research 1</a:t>
            </a:r>
            <a:endParaRPr sz="2400" dirty="0">
              <a:latin typeface="Arial"/>
              <a:cs typeface="Arial"/>
            </a:endParaRPr>
          </a:p>
        </p:txBody>
      </p:sp>
      <p:sp>
        <p:nvSpPr>
          <p:cNvPr id="6" name="Rectangle 1">
            <a:extLst>
              <a:ext uri="{FF2B5EF4-FFF2-40B4-BE49-F238E27FC236}">
                <a16:creationId xmlns:a16="http://schemas.microsoft.com/office/drawing/2014/main" id="{D7FCAEAA-56C8-879C-51CB-EA90775046EC}"/>
              </a:ext>
            </a:extLst>
          </p:cNvPr>
          <p:cNvSpPr>
            <a:spLocks noChangeArrowheads="1"/>
          </p:cNvSpPr>
          <p:nvPr/>
        </p:nvSpPr>
        <p:spPr bwMode="auto">
          <a:xfrm>
            <a:off x="818319" y="2352121"/>
            <a:ext cx="10363200" cy="3667679"/>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1F1F1F"/>
                </a:solidFill>
                <a:effectLst/>
                <a:latin typeface="Arial" panose="020B0604020202020204" pitchFamily="34" charset="0"/>
                <a:cs typeface="Arial" panose="020B0604020202020204" pitchFamily="34" charset="0"/>
              </a:rPr>
              <a:t>Two groups of studies: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Studies with a “narrow understanding of inclusion” (→ category disability or “special educational needs” is the focus).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Studies with a “broad understanding of inclusion” (→ all dimensions of differences or heterogeneity are the focus).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400" dirty="0">
              <a:solidFill>
                <a:srgbClr val="1F1F1F"/>
              </a:solidFill>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400" b="0" i="0" u="sng" strike="noStrike" cap="none" normalizeH="0" baseline="0" dirty="0">
                <a:ln>
                  <a:noFill/>
                </a:ln>
                <a:solidFill>
                  <a:srgbClr val="1F1F1F"/>
                </a:solidFill>
                <a:effectLst/>
                <a:latin typeface="Arial" panose="020B0604020202020204" pitchFamily="34" charset="0"/>
                <a:cs typeface="Arial" panose="020B0604020202020204" pitchFamily="34" charset="0"/>
              </a:rPr>
              <a:t>Studies on the attitudes of physical education teachers: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Positive attitudes of teachers are crucial for the success of inclusive PE! Working conditions, external resources, training, individual self-efficacy etc. play a role!</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21373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1257</Words>
  <Application>Microsoft Office PowerPoint</Application>
  <PresentationFormat>Breitbild</PresentationFormat>
  <Paragraphs>180</Paragraphs>
  <Slides>20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Aptos</vt:lpstr>
      <vt:lpstr>Arial</vt:lpstr>
      <vt:lpstr>Calibri</vt:lpstr>
      <vt:lpstr>Calibri Light</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Sport Training School, Dublin,  02-06 October 2023</dc:title>
  <dc:creator>Declan O'Leary</dc:creator>
  <cp:lastModifiedBy>Sebastian Brückner</cp:lastModifiedBy>
  <cp:revision>22</cp:revision>
  <dcterms:created xsi:type="dcterms:W3CDTF">2023-09-18T07:30:19Z</dcterms:created>
  <dcterms:modified xsi:type="dcterms:W3CDTF">2024-11-14T09:40:57Z</dcterms:modified>
</cp:coreProperties>
</file>