
<file path=[Content_Types].xml><?xml version="1.0" encoding="utf-8"?>
<Types xmlns="http://schemas.openxmlformats.org/package/2006/content-types">
  <Default Extension="jpeg" ContentType="image/jpeg"/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258" r:id="rId2"/>
    <p:sldId id="281" r:id="rId3"/>
    <p:sldId id="283" r:id="rId4"/>
    <p:sldId id="284" r:id="rId5"/>
    <p:sldId id="285" r:id="rId6"/>
    <p:sldId id="286" r:id="rId7"/>
    <p:sldId id="287" r:id="rId8"/>
    <p:sldId id="288" r:id="rId9"/>
    <p:sldId id="289" r:id="rId10"/>
    <p:sldId id="290" r:id="rId11"/>
    <p:sldId id="291" r:id="rId12"/>
    <p:sldId id="292" r:id="rId13"/>
    <p:sldId id="293" r:id="rId14"/>
    <p:sldId id="294" r:id="rId15"/>
    <p:sldId id="295" r:id="rId16"/>
    <p:sldId id="296" r:id="rId17"/>
    <p:sldId id="301" r:id="rId18"/>
    <p:sldId id="302" r:id="rId19"/>
    <p:sldId id="297" r:id="rId20"/>
    <p:sldId id="298" r:id="rId21"/>
    <p:sldId id="299" r:id="rId22"/>
    <p:sldId id="300" r:id="rId23"/>
    <p:sldId id="303" r:id="rId2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C3D68"/>
    <a:srgbClr val="391BE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163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2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4" d="100"/>
          <a:sy n="84" d="100"/>
        </p:scale>
        <p:origin x="3828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D3F41369-F4CF-95FB-C2F5-B73116D9F9E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558149E-BCEF-38ED-BE8C-CDCF5341CF7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C3393B-DD71-41C3-8404-FD3F444C0A17}" type="datetimeFigureOut">
              <a:rPr lang="en-IE" smtClean="0"/>
              <a:t>14/11/2024</a:t>
            </a:fld>
            <a:endParaRPr lang="en-I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D607DDD-BF64-7AEF-F048-D032C0F962A9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A861F53-3AF1-E4EA-0BDF-91B02C379389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E236D8-30E2-4032-8C0A-28CF1D4968D5}" type="slidenum">
              <a:rPr lang="en-IE" smtClean="0"/>
              <a:t>‹Nr.›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89859775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0E9371-FFB6-E449-B7C3-AD50729FADEE}" type="datetimeFigureOut">
              <a:rPr lang="de-DE" smtClean="0"/>
              <a:t>14.11.2024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C337E4-DAF6-8E40-BD47-0D8B83E555A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482783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10" Type="http://schemas.openxmlformats.org/officeDocument/2006/relationships/image" Target="../media/image9.png"/><Relationship Id="rId4" Type="http://schemas.openxmlformats.org/officeDocument/2006/relationships/image" Target="../media/image3.jpeg"/><Relationship Id="rId9" Type="http://schemas.openxmlformats.org/officeDocument/2006/relationships/image" Target="../media/image8.jpeg"/></Relationships>
</file>

<file path=ppt/slideLayouts/_rels/slideLayout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10" Type="http://schemas.openxmlformats.org/officeDocument/2006/relationships/image" Target="../media/image9.png"/><Relationship Id="rId4" Type="http://schemas.openxmlformats.org/officeDocument/2006/relationships/image" Target="../media/image3.jpeg"/><Relationship Id="rId9" Type="http://schemas.openxmlformats.org/officeDocument/2006/relationships/image" Target="../media/image8.jpe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5E9B0A-66F6-1A5D-7709-FC3D0D8A21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7E745EF-3CBE-D387-4C71-BDD0B73227C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8D4D6D-6BDF-C3F6-73EC-1AF06800F3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F6880-7EF8-4DC5-9F94-1FDEE347759E}" type="datetimeFigureOut">
              <a:rPr lang="en-IE" smtClean="0"/>
              <a:t>14/11/2024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491649-900F-C409-CB44-99F38AB25B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3CFE0F-6171-FD31-6C22-C2FDC79CD1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95ABE-5CA1-44F9-8C7E-8BF698BE8CFA}" type="slidenum">
              <a:rPr lang="en-IE" smtClean="0"/>
              <a:t>‹Nr.›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4670275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04B731-D664-F475-58EB-0923E58850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CFF0D4D-4BA0-B27A-9031-7596EF6BBFF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09D6D7-1E10-10D6-8C14-BDD9B02838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F6880-7EF8-4DC5-9F94-1FDEE347759E}" type="datetimeFigureOut">
              <a:rPr lang="en-IE" smtClean="0"/>
              <a:t>14/11/2024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2462A2-7944-71D5-1001-71A14B4B0B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F98C8F-223E-75D2-BF2C-4988802FBD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95ABE-5CA1-44F9-8C7E-8BF698BE8CFA}" type="slidenum">
              <a:rPr lang="en-IE" smtClean="0"/>
              <a:t>‹Nr.›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2443866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C0B938B-2BDD-F186-0B0B-8B262FF5514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D7C19EB-5E0D-AA70-7968-9D051D335CA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B40D26-2491-0CEB-FC06-6C8723962C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F6880-7EF8-4DC5-9F94-1FDEE347759E}" type="datetimeFigureOut">
              <a:rPr lang="en-IE" smtClean="0"/>
              <a:t>14/11/2024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892523-6E7B-4F2E-2F8B-76E891B642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5ABB50-14E8-1B68-E70F-57723FB42A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95ABE-5CA1-44F9-8C7E-8BF698BE8CFA}" type="slidenum">
              <a:rPr lang="en-IE" smtClean="0"/>
              <a:t>‹Nr.›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2065778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Logo&#10;&#10;Description automatically generated">
            <a:extLst>
              <a:ext uri="{FF2B5EF4-FFF2-40B4-BE49-F238E27FC236}">
                <a16:creationId xmlns:a16="http://schemas.microsoft.com/office/drawing/2014/main" id="{971FCC3E-A25C-A78E-0A11-7FB81CC7B98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63874" y="234500"/>
            <a:ext cx="2577141" cy="897757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0DEB911A-BD1F-E11A-CCA7-DC56B9647F9D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71761" y="6041963"/>
            <a:ext cx="2648988" cy="756661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62AB00E8-8247-FC0C-5656-92869A37EA46}"/>
              </a:ext>
            </a:extLst>
          </p:cNvPr>
          <p:cNvPicPr/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386" y="6364896"/>
            <a:ext cx="1609725" cy="26797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6A9B0D2B-68B9-4A34-8B8A-0CFDEFE2989E}"/>
              </a:ext>
            </a:extLst>
          </p:cNvPr>
          <p:cNvPicPr/>
          <p:nvPr userDrawn="1"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015" t="11011" r="10535" b="11882"/>
          <a:stretch/>
        </p:blipFill>
        <p:spPr bwMode="auto">
          <a:xfrm>
            <a:off x="8687182" y="6281736"/>
            <a:ext cx="457200" cy="44894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ADAF6CD5-DA12-B917-BFAB-615BDAF89692}"/>
              </a:ext>
            </a:extLst>
          </p:cNvPr>
          <p:cNvPicPr/>
          <p:nvPr userDrawn="1"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77" t="24542" r="7079" b="27044"/>
          <a:stretch/>
        </p:blipFill>
        <p:spPr bwMode="auto">
          <a:xfrm>
            <a:off x="3832379" y="6280083"/>
            <a:ext cx="1302385" cy="41592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F90C4A77-3506-C6CB-6931-D95026D2BB93}"/>
              </a:ext>
            </a:extLst>
          </p:cNvPr>
          <p:cNvPicPr/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7863" y="6284201"/>
            <a:ext cx="462915" cy="410845"/>
          </a:xfrm>
          <a:prstGeom prst="rect">
            <a:avLst/>
          </a:prstGeom>
          <a:noFill/>
          <a:ln>
            <a:noFill/>
          </a:ln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B185EFBC-36D5-1DC6-23E6-444EC2116CEA}"/>
              </a:ext>
            </a:extLst>
          </p:cNvPr>
          <p:cNvPicPr/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72233" y="6321778"/>
            <a:ext cx="689610" cy="360045"/>
          </a:xfrm>
          <a:prstGeom prst="rect">
            <a:avLst/>
          </a:prstGeom>
          <a:noFill/>
          <a:ln>
            <a:noFill/>
          </a:ln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2C10BD1C-3153-F1C6-7429-5236377C73C8}"/>
              </a:ext>
            </a:extLst>
          </p:cNvPr>
          <p:cNvPicPr/>
          <p:nvPr userDrawn="1"/>
        </p:nvPicPr>
        <p:blipFill rotWithShape="1"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911" t="23459" r="6596" b="19809"/>
          <a:stretch/>
        </p:blipFill>
        <p:spPr bwMode="auto">
          <a:xfrm>
            <a:off x="6275348" y="6342547"/>
            <a:ext cx="1448435" cy="32131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8" name="Picture 3">
            <a:extLst>
              <a:ext uri="{FF2B5EF4-FFF2-40B4-BE49-F238E27FC236}">
                <a16:creationId xmlns:a16="http://schemas.microsoft.com/office/drawing/2014/main" id="{9B5E2990-F29F-ECC9-458F-7883A23CEC95}"/>
              </a:ext>
            </a:extLst>
          </p:cNvPr>
          <p:cNvPicPr>
            <a:picLocks noChangeAspect="1"/>
          </p:cNvPicPr>
          <p:nvPr userDrawn="1"/>
        </p:nvPicPr>
        <p:blipFill>
          <a:blip r:embed="rId10"/>
          <a:stretch>
            <a:fillRect/>
          </a:stretch>
        </p:blipFill>
        <p:spPr>
          <a:xfrm>
            <a:off x="2202460" y="6100906"/>
            <a:ext cx="1459424" cy="7570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29036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Logo&#10;&#10;Description automatically generated">
            <a:extLst>
              <a:ext uri="{FF2B5EF4-FFF2-40B4-BE49-F238E27FC236}">
                <a16:creationId xmlns:a16="http://schemas.microsoft.com/office/drawing/2014/main" id="{9B7B58C4-067D-3A7D-0B9A-672BEE2C0B6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63874" y="234500"/>
            <a:ext cx="2577141" cy="897757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144CCE18-8738-6871-EF5F-8C1BB4602C8E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71761" y="6041963"/>
            <a:ext cx="2648988" cy="756661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15F14080-6BAA-F015-BEEB-A0B9DCC5877E}"/>
              </a:ext>
            </a:extLst>
          </p:cNvPr>
          <p:cNvPicPr/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386" y="6364896"/>
            <a:ext cx="1609725" cy="26797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F95AD514-7C94-3BB3-DF12-A47C8DD6F52B}"/>
              </a:ext>
            </a:extLst>
          </p:cNvPr>
          <p:cNvPicPr/>
          <p:nvPr userDrawn="1"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015" t="11011" r="10535" b="11882"/>
          <a:stretch/>
        </p:blipFill>
        <p:spPr bwMode="auto">
          <a:xfrm>
            <a:off x="8687182" y="6281736"/>
            <a:ext cx="457200" cy="44894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1" name="Picture 11">
            <a:extLst>
              <a:ext uri="{FF2B5EF4-FFF2-40B4-BE49-F238E27FC236}">
                <a16:creationId xmlns:a16="http://schemas.microsoft.com/office/drawing/2014/main" id="{68BEC3C6-1F02-B755-83FA-D5C3760853CA}"/>
              </a:ext>
            </a:extLst>
          </p:cNvPr>
          <p:cNvPicPr/>
          <p:nvPr userDrawn="1"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77" t="24542" r="7079" b="27044"/>
          <a:stretch/>
        </p:blipFill>
        <p:spPr bwMode="auto">
          <a:xfrm>
            <a:off x="3832379" y="6280083"/>
            <a:ext cx="1302385" cy="41592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2" name="Picture 12">
            <a:extLst>
              <a:ext uri="{FF2B5EF4-FFF2-40B4-BE49-F238E27FC236}">
                <a16:creationId xmlns:a16="http://schemas.microsoft.com/office/drawing/2014/main" id="{4698A46D-5295-731E-75C7-4F031E1BE7A8}"/>
              </a:ext>
            </a:extLst>
          </p:cNvPr>
          <p:cNvPicPr/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7863" y="6284201"/>
            <a:ext cx="462915" cy="410845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Picture 13">
            <a:extLst>
              <a:ext uri="{FF2B5EF4-FFF2-40B4-BE49-F238E27FC236}">
                <a16:creationId xmlns:a16="http://schemas.microsoft.com/office/drawing/2014/main" id="{9296A840-6D33-F374-8AAD-82D5549CA3DF}"/>
              </a:ext>
            </a:extLst>
          </p:cNvPr>
          <p:cNvPicPr/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72233" y="6321778"/>
            <a:ext cx="689610" cy="360045"/>
          </a:xfrm>
          <a:prstGeom prst="rect">
            <a:avLst/>
          </a:prstGeom>
          <a:noFill/>
          <a:ln>
            <a:noFill/>
          </a:ln>
        </p:spPr>
      </p:pic>
      <p:pic>
        <p:nvPicPr>
          <p:cNvPr id="14" name="Picture 14">
            <a:extLst>
              <a:ext uri="{FF2B5EF4-FFF2-40B4-BE49-F238E27FC236}">
                <a16:creationId xmlns:a16="http://schemas.microsoft.com/office/drawing/2014/main" id="{E012ADD9-C070-6512-5737-01463710E2FE}"/>
              </a:ext>
            </a:extLst>
          </p:cNvPr>
          <p:cNvPicPr/>
          <p:nvPr userDrawn="1"/>
        </p:nvPicPr>
        <p:blipFill rotWithShape="1"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911" t="23459" r="6596" b="19809"/>
          <a:stretch/>
        </p:blipFill>
        <p:spPr bwMode="auto">
          <a:xfrm>
            <a:off x="6275348" y="6342547"/>
            <a:ext cx="1448435" cy="32131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5" name="Picture 3">
            <a:extLst>
              <a:ext uri="{FF2B5EF4-FFF2-40B4-BE49-F238E27FC236}">
                <a16:creationId xmlns:a16="http://schemas.microsoft.com/office/drawing/2014/main" id="{89E52C03-D46A-2B4D-A43A-6EA30D5D2701}"/>
              </a:ext>
            </a:extLst>
          </p:cNvPr>
          <p:cNvPicPr>
            <a:picLocks noChangeAspect="1"/>
          </p:cNvPicPr>
          <p:nvPr userDrawn="1"/>
        </p:nvPicPr>
        <p:blipFill>
          <a:blip r:embed="rId10"/>
          <a:stretch>
            <a:fillRect/>
          </a:stretch>
        </p:blipFill>
        <p:spPr>
          <a:xfrm>
            <a:off x="2202460" y="6100906"/>
            <a:ext cx="1459424" cy="7570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63343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F8E1A0-AA87-06C4-21EC-2C56EBAC53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AC9706-8E75-7913-7247-0C41F3652EC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72A8B6F-38B6-C967-B711-8E432E81BA2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0C9D931-2050-290B-D7AA-5F3994C67A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F6880-7EF8-4DC5-9F94-1FDEE347759E}" type="datetimeFigureOut">
              <a:rPr lang="en-IE" smtClean="0"/>
              <a:t>14/11/2024</a:t>
            </a:fld>
            <a:endParaRPr lang="en-I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B71A6AB-8FBA-8A56-1F43-AE282570BF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38AA60A-8D42-B97D-2A81-6F98D5540D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95ABE-5CA1-44F9-8C7E-8BF698BE8CFA}" type="slidenum">
              <a:rPr lang="en-IE" smtClean="0"/>
              <a:t>‹Nr.›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6940646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EADB19-B218-911C-F41B-FBDC64D5CE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E823E0F-3143-84DF-8054-6C088CD47D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1A4C496-500C-2E19-02CD-8EE66E790D6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C461DC5-4FC6-A396-E974-63EBE8076D2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C452F25-FA34-0688-EA91-87820D19D4D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D88C14A-E955-E892-6830-E7BED28E5F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F6880-7EF8-4DC5-9F94-1FDEE347759E}" type="datetimeFigureOut">
              <a:rPr lang="en-IE" smtClean="0"/>
              <a:t>14/11/2024</a:t>
            </a:fld>
            <a:endParaRPr lang="en-I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701225F-E634-9C75-281E-2B117CA962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A968463-F15A-4674-18BD-43890C3C35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95ABE-5CA1-44F9-8C7E-8BF698BE8CFA}" type="slidenum">
              <a:rPr lang="en-IE" smtClean="0"/>
              <a:t>‹Nr.›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4605590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3DA410-479D-5332-CB4B-F06010B84F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5E0A79B-3B45-872B-6201-1A09FEDDB2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F6880-7EF8-4DC5-9F94-1FDEE347759E}" type="datetimeFigureOut">
              <a:rPr lang="en-IE" smtClean="0"/>
              <a:t>14/11/2024</a:t>
            </a:fld>
            <a:endParaRPr lang="en-I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11F2B8C-6FE9-5CF8-CDF6-21E3B23EF4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ED6F1DB-2F2E-1E39-94D2-B822513E28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95ABE-5CA1-44F9-8C7E-8BF698BE8CFA}" type="slidenum">
              <a:rPr lang="en-IE" smtClean="0"/>
              <a:t>‹Nr.›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5601774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82F533E-3F47-ADF6-54F7-68C87F9F1B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F6880-7EF8-4DC5-9F94-1FDEE347759E}" type="datetimeFigureOut">
              <a:rPr lang="en-IE" smtClean="0"/>
              <a:t>14/11/2024</a:t>
            </a:fld>
            <a:endParaRPr lang="en-I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5A2B07E-10AE-8DBE-5FB0-450CDE98A9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F00285D-1773-583A-B785-F8566378D3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95ABE-5CA1-44F9-8C7E-8BF698BE8CFA}" type="slidenum">
              <a:rPr lang="en-IE" smtClean="0"/>
              <a:t>‹Nr.›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71046949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23FA79-9A3A-795B-4113-A130035549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AB0A0C-47C3-ED36-F8AC-3E5BEBD505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1E047F4-6955-8442-AAEA-E6DBE4B8D98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DC56EFD-25C0-B3AB-7D49-EBC2495D7A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F6880-7EF8-4DC5-9F94-1FDEE347759E}" type="datetimeFigureOut">
              <a:rPr lang="en-IE" smtClean="0"/>
              <a:t>14/11/2024</a:t>
            </a:fld>
            <a:endParaRPr lang="en-I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090B73F-7088-42B1-CFEA-701984B2D0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379667B-BA7D-2D97-1C21-712B8D14A0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95ABE-5CA1-44F9-8C7E-8BF698BE8CFA}" type="slidenum">
              <a:rPr lang="en-IE" smtClean="0"/>
              <a:t>‹Nr.›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649284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B478D1-CE16-A72F-2AB2-C96C4F9F5D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630E933-6627-0881-E456-4CE94A8EE77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1644581-48F3-AFA9-D47B-8FF5E038AC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F0FE4D5-2004-D3E4-90B2-CC9C348E17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F6880-7EF8-4DC5-9F94-1FDEE347759E}" type="datetimeFigureOut">
              <a:rPr lang="en-IE" smtClean="0"/>
              <a:t>14/11/2024</a:t>
            </a:fld>
            <a:endParaRPr lang="en-I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5BFBA76-0AD3-AFF4-B7AA-512C5B586A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C05A63F-5BDD-9A28-7154-6D374630C2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95ABE-5CA1-44F9-8C7E-8BF698BE8CFA}" type="slidenum">
              <a:rPr lang="en-IE" smtClean="0"/>
              <a:t>‹Nr.›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7331321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0666578-CFE0-01C0-378C-F1A17282EA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A0B5B49-32BA-02C3-E313-EAABDBC922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BA1F28-725E-C0C7-20AF-46AD846BD61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1F6880-7EF8-4DC5-9F94-1FDEE347759E}" type="datetimeFigureOut">
              <a:rPr lang="en-IE" smtClean="0"/>
              <a:t>14/11/2024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E044A6-F729-9A3F-DC31-F5E877A9C4B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D2FA21-BD39-FB82-F72F-FA386491B99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A95ABE-5CA1-44F9-8C7E-8BF698BE8CFA}" type="slidenum">
              <a:rPr lang="en-IE" smtClean="0"/>
              <a:t>‹Nr.›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5707806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creativecommons.org/licenses/by/4.0/" TargetMode="External"/><Relationship Id="rId2" Type="http://schemas.openxmlformats.org/officeDocument/2006/relationships/hyperlink" Target="https://edupass-project.eu/" TargetMode="Externa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0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://legilux.public.lu/eli/etat/leg/loi/2011/07/28/n3/jo" TargetMode="External"/><Relationship Id="rId2" Type="http://schemas.openxmlformats.org/officeDocument/2006/relationships/hyperlink" Target="https://www.bayreuth.de/rathaus-buergerservice/leben-in-%20bayreuth/menschen-mit-behinderung/fachstelle-inklusion/aktionsplan-%20inklusion/" TargetMode="External"/><Relationship Id="rId1" Type="http://schemas.openxmlformats.org/officeDocument/2006/relationships/slideLayout" Target="../slideLayouts/slideLayout3.xml"/><Relationship Id="rId4" Type="http://schemas.openxmlformats.org/officeDocument/2006/relationships/hyperlink" Target="https://www.tmasgff.de/fileadmin/user_upload/Soziales/Dateien/Mensch%20en_mit_Behinderungen/Die_UN-Behindertenrechtskonvention.pdf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hyperlink" Target="mailto:Lynn.decker@inaps.etat.lu" TargetMode="Externa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2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g"/><Relationship Id="rId2" Type="http://schemas.openxmlformats.org/officeDocument/2006/relationships/hyperlink" Target="mailto:joe_merkes@hotmail.com" TargetMode="Externa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E92736A9-7589-40F8-ED99-4B5ABC2D14A5}"/>
              </a:ext>
            </a:extLst>
          </p:cNvPr>
          <p:cNvSpPr txBox="1"/>
          <p:nvPr/>
        </p:nvSpPr>
        <p:spPr>
          <a:xfrm>
            <a:off x="1157287" y="1920895"/>
            <a:ext cx="9877425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6000" b="1" dirty="0"/>
              <a:t>Inclusive Teaching in Practice </a:t>
            </a:r>
            <a:endParaRPr lang="en-IE" sz="3200" dirty="0"/>
          </a:p>
          <a:p>
            <a:pPr algn="ctr"/>
            <a:r>
              <a:rPr lang="en-IE" sz="3200" dirty="0"/>
              <a:t>M#3 Inclusive Teaching</a:t>
            </a:r>
          </a:p>
        </p:txBody>
      </p:sp>
      <p:sp>
        <p:nvSpPr>
          <p:cNvPr id="2" name="Rectangle 17">
            <a:extLst>
              <a:ext uri="{FF2B5EF4-FFF2-40B4-BE49-F238E27FC236}">
                <a16:creationId xmlns:a16="http://schemas.microsoft.com/office/drawing/2014/main" id="{067B9214-4EF7-8C40-B28B-720497150167}"/>
              </a:ext>
            </a:extLst>
          </p:cNvPr>
          <p:cNvSpPr/>
          <p:nvPr/>
        </p:nvSpPr>
        <p:spPr>
          <a:xfrm>
            <a:off x="1783080" y="-2704"/>
            <a:ext cx="1521973" cy="578386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02AAA62A-00A1-7D51-0CF8-BCF6BAC93A15}"/>
              </a:ext>
            </a:extLst>
          </p:cNvPr>
          <p:cNvSpPr txBox="1"/>
          <p:nvPr/>
        </p:nvSpPr>
        <p:spPr>
          <a:xfrm>
            <a:off x="1949186" y="123223"/>
            <a:ext cx="135586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E" sz="1800" b="1" dirty="0">
                <a:solidFill>
                  <a:schemeClr val="bg1"/>
                </a:solidFill>
              </a:rPr>
              <a:t>Course 3.</a:t>
            </a:r>
            <a:r>
              <a:rPr lang="en-IE" b="1" dirty="0">
                <a:solidFill>
                  <a:schemeClr val="bg1"/>
                </a:solidFill>
              </a:rPr>
              <a:t>2</a:t>
            </a:r>
            <a:endParaRPr lang="de-DE" b="1" dirty="0">
              <a:solidFill>
                <a:schemeClr val="bg1"/>
              </a:solidFill>
            </a:endParaRPr>
          </a:p>
        </p:txBody>
      </p:sp>
      <p:sp>
        <p:nvSpPr>
          <p:cNvPr id="4" name="Rectangle 17">
            <a:extLst>
              <a:ext uri="{FF2B5EF4-FFF2-40B4-BE49-F238E27FC236}">
                <a16:creationId xmlns:a16="http://schemas.microsoft.com/office/drawing/2014/main" id="{BE14A72E-2C69-3357-D79D-444C3656174C}"/>
              </a:ext>
            </a:extLst>
          </p:cNvPr>
          <p:cNvSpPr/>
          <p:nvPr/>
        </p:nvSpPr>
        <p:spPr>
          <a:xfrm>
            <a:off x="151912" y="0"/>
            <a:ext cx="820981" cy="57568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089C692F-F149-BE24-D58E-8DEEF9EC10DD}"/>
              </a:ext>
            </a:extLst>
          </p:cNvPr>
          <p:cNvSpPr txBox="1"/>
          <p:nvPr/>
        </p:nvSpPr>
        <p:spPr>
          <a:xfrm>
            <a:off x="151912" y="119989"/>
            <a:ext cx="82098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IE" sz="1800" b="1" dirty="0">
                <a:solidFill>
                  <a:srgbClr val="2C3D68"/>
                </a:solidFill>
              </a:rPr>
              <a:t>ECE</a:t>
            </a:r>
            <a:endParaRPr lang="de-DE" b="1" dirty="0">
              <a:solidFill>
                <a:srgbClr val="2C3D68"/>
              </a:solidFill>
            </a:endParaRPr>
          </a:p>
        </p:txBody>
      </p:sp>
      <p:sp>
        <p:nvSpPr>
          <p:cNvPr id="7" name="Rectangle 17">
            <a:extLst>
              <a:ext uri="{FF2B5EF4-FFF2-40B4-BE49-F238E27FC236}">
                <a16:creationId xmlns:a16="http://schemas.microsoft.com/office/drawing/2014/main" id="{BD325378-4F01-B3BA-6841-A7BF2B6226BE}"/>
              </a:ext>
            </a:extLst>
          </p:cNvPr>
          <p:cNvSpPr/>
          <p:nvPr/>
        </p:nvSpPr>
        <p:spPr>
          <a:xfrm>
            <a:off x="1014798" y="-1"/>
            <a:ext cx="726377" cy="576325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B5FE07D2-F481-C89A-C876-7A433340BA83}"/>
              </a:ext>
            </a:extLst>
          </p:cNvPr>
          <p:cNvSpPr txBox="1"/>
          <p:nvPr/>
        </p:nvSpPr>
        <p:spPr>
          <a:xfrm>
            <a:off x="1021425" y="129452"/>
            <a:ext cx="71381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IE" sz="1800" b="1" dirty="0">
                <a:solidFill>
                  <a:schemeClr val="bg1"/>
                </a:solidFill>
              </a:rPr>
              <a:t>M#3</a:t>
            </a:r>
            <a:endParaRPr lang="de-DE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033548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B9EF641-55F0-647C-D574-47474ACA06A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>
            <a:extLst>
              <a:ext uri="{FF2B5EF4-FFF2-40B4-BE49-F238E27FC236}">
                <a16:creationId xmlns:a16="http://schemas.microsoft.com/office/drawing/2014/main" id="{DC93D0F2-1825-DDA5-4B5F-3DB38B0379D0}"/>
              </a:ext>
            </a:extLst>
          </p:cNvPr>
          <p:cNvSpPr txBox="1">
            <a:spLocks/>
          </p:cNvSpPr>
          <p:nvPr/>
        </p:nvSpPr>
        <p:spPr>
          <a:xfrm>
            <a:off x="657859" y="486375"/>
            <a:ext cx="8131809" cy="1485919"/>
          </a:xfrm>
          <a:prstGeom prst="rect">
            <a:avLst/>
          </a:prstGeom>
        </p:spPr>
        <p:txBody>
          <a:bodyPr vert="horz" wrap="square" lIns="0" tIns="117728" rIns="0" bIns="0" rtlCol="0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5240">
              <a:lnSpc>
                <a:spcPct val="100000"/>
              </a:lnSpc>
              <a:spcBef>
                <a:spcPts val="135"/>
              </a:spcBef>
            </a:pPr>
            <a:r>
              <a:rPr lang="de-DE" b="1" spc="-10" dirty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b="1" spc="-10" dirty="0" err="1">
                <a:latin typeface="Arial" panose="020B0604020202020204" pitchFamily="34" charset="0"/>
                <a:cs typeface="Arial" panose="020B0604020202020204" pitchFamily="34" charset="0"/>
              </a:rPr>
              <a:t>nclusion</a:t>
            </a:r>
            <a:r>
              <a:rPr lang="en-US" b="1" spc="-10" dirty="0">
                <a:latin typeface="Arial" panose="020B0604020202020204" pitchFamily="34" charset="0"/>
                <a:cs typeface="Arial" panose="020B0604020202020204" pitchFamily="34" charset="0"/>
              </a:rPr>
              <a:t> in, with, and through</a:t>
            </a:r>
          </a:p>
          <a:p>
            <a:pPr marL="15240">
              <a:lnSpc>
                <a:spcPct val="100000"/>
              </a:lnSpc>
              <a:spcBef>
                <a:spcPts val="135"/>
              </a:spcBef>
            </a:pPr>
            <a:r>
              <a:rPr lang="en-US" b="1" spc="-10" dirty="0">
                <a:latin typeface="Arial" panose="020B0604020202020204" pitchFamily="34" charset="0"/>
                <a:cs typeface="Arial" panose="020B0604020202020204" pitchFamily="34" charset="0"/>
              </a:rPr>
              <a:t>Sports / Inclusive sports</a:t>
            </a: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object 3">
            <a:extLst>
              <a:ext uri="{FF2B5EF4-FFF2-40B4-BE49-F238E27FC236}">
                <a16:creationId xmlns:a16="http://schemas.microsoft.com/office/drawing/2014/main" id="{D57C1624-50B2-A648-F1B7-97E88077F657}"/>
              </a:ext>
            </a:extLst>
          </p:cNvPr>
          <p:cNvSpPr txBox="1"/>
          <p:nvPr/>
        </p:nvSpPr>
        <p:spPr>
          <a:xfrm>
            <a:off x="657859" y="2059415"/>
            <a:ext cx="6666230" cy="22698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dirty="0">
                <a:latin typeface="Arial"/>
                <a:cs typeface="Arial"/>
              </a:rPr>
              <a:t>intertwined</a:t>
            </a:r>
            <a:r>
              <a:rPr sz="1400" spc="4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in</a:t>
            </a:r>
            <a:r>
              <a:rPr sz="1400" spc="-5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practice,</a:t>
            </a:r>
            <a:r>
              <a:rPr sz="1400" spc="2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but</a:t>
            </a:r>
            <a:r>
              <a:rPr sz="1400" spc="-5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emphasis</a:t>
            </a:r>
            <a:r>
              <a:rPr sz="1400" spc="1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different aspects</a:t>
            </a:r>
            <a:r>
              <a:rPr sz="1400" spc="-1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of</a:t>
            </a:r>
            <a:r>
              <a:rPr sz="1400" spc="-15" dirty="0">
                <a:latin typeface="Arial"/>
                <a:cs typeface="Arial"/>
              </a:rPr>
              <a:t> </a:t>
            </a:r>
            <a:r>
              <a:rPr sz="1400" spc="-10" dirty="0">
                <a:latin typeface="Arial"/>
                <a:cs typeface="Arial"/>
              </a:rPr>
              <a:t>inclusion</a:t>
            </a:r>
            <a:r>
              <a:rPr sz="1400" spc="-5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in</a:t>
            </a:r>
            <a:r>
              <a:rPr sz="1400" spc="-3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relation</a:t>
            </a:r>
            <a:r>
              <a:rPr sz="1400" spc="1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to</a:t>
            </a:r>
            <a:r>
              <a:rPr sz="1400" spc="-50" dirty="0">
                <a:latin typeface="Arial"/>
                <a:cs typeface="Arial"/>
              </a:rPr>
              <a:t> </a:t>
            </a:r>
            <a:r>
              <a:rPr sz="1400" spc="-10" dirty="0">
                <a:latin typeface="Arial"/>
                <a:cs typeface="Arial"/>
              </a:rPr>
              <a:t>sport</a:t>
            </a:r>
            <a:endParaRPr sz="1400" dirty="0">
              <a:latin typeface="Arial"/>
              <a:cs typeface="Arial"/>
            </a:endParaRPr>
          </a:p>
        </p:txBody>
      </p:sp>
      <p:sp>
        <p:nvSpPr>
          <p:cNvPr id="6" name="object 5">
            <a:extLst>
              <a:ext uri="{FF2B5EF4-FFF2-40B4-BE49-F238E27FC236}">
                <a16:creationId xmlns:a16="http://schemas.microsoft.com/office/drawing/2014/main" id="{53EF731F-B4B8-6F5E-D0B8-CEED2E32BF4A}"/>
              </a:ext>
            </a:extLst>
          </p:cNvPr>
          <p:cNvSpPr txBox="1"/>
          <p:nvPr/>
        </p:nvSpPr>
        <p:spPr>
          <a:xfrm>
            <a:off x="657859" y="4280477"/>
            <a:ext cx="1761489" cy="22698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b="1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Inclusion</a:t>
            </a:r>
            <a:r>
              <a:rPr sz="1400" b="1" u="sng" spc="1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1400" b="1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with</a:t>
            </a:r>
            <a:r>
              <a:rPr sz="1400" b="1" u="sng" spc="-2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1400" b="1" u="sng" spc="-1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sport:</a:t>
            </a:r>
            <a:endParaRPr sz="1400">
              <a:latin typeface="Arial"/>
              <a:cs typeface="Arial"/>
            </a:endParaRPr>
          </a:p>
        </p:txBody>
      </p:sp>
      <p:sp>
        <p:nvSpPr>
          <p:cNvPr id="7" name="object 6">
            <a:extLst>
              <a:ext uri="{FF2B5EF4-FFF2-40B4-BE49-F238E27FC236}">
                <a16:creationId xmlns:a16="http://schemas.microsoft.com/office/drawing/2014/main" id="{5C5ACFFE-5141-7E43-14E5-5F5D766DAB00}"/>
              </a:ext>
            </a:extLst>
          </p:cNvPr>
          <p:cNvSpPr txBox="1"/>
          <p:nvPr/>
        </p:nvSpPr>
        <p:spPr>
          <a:xfrm>
            <a:off x="657859" y="4500542"/>
            <a:ext cx="3654425" cy="1780296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14325" marR="5080" indent="-302260">
              <a:lnSpc>
                <a:spcPct val="136700"/>
              </a:lnSpc>
              <a:spcBef>
                <a:spcPts val="95"/>
              </a:spcBef>
              <a:buChar char="•"/>
              <a:tabLst>
                <a:tab pos="314325" algn="l"/>
              </a:tabLst>
            </a:pPr>
            <a:r>
              <a:rPr sz="1400" dirty="0">
                <a:latin typeface="Arial"/>
                <a:cs typeface="Arial"/>
              </a:rPr>
              <a:t>joint</a:t>
            </a:r>
            <a:r>
              <a:rPr sz="1400" spc="5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participation</a:t>
            </a:r>
            <a:r>
              <a:rPr sz="1400" spc="8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of people</a:t>
            </a:r>
            <a:r>
              <a:rPr sz="1400" spc="8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with</a:t>
            </a:r>
            <a:r>
              <a:rPr sz="1400" spc="4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different</a:t>
            </a:r>
            <a:r>
              <a:rPr sz="1400" spc="65" dirty="0">
                <a:latin typeface="Arial"/>
                <a:cs typeface="Arial"/>
              </a:rPr>
              <a:t> </a:t>
            </a:r>
            <a:r>
              <a:rPr sz="1400" spc="-10" dirty="0">
                <a:latin typeface="Arial"/>
                <a:cs typeface="Arial"/>
              </a:rPr>
              <a:t>abilities </a:t>
            </a:r>
            <a:r>
              <a:rPr sz="1400" dirty="0">
                <a:latin typeface="Arial"/>
                <a:cs typeface="Arial"/>
              </a:rPr>
              <a:t>in</a:t>
            </a:r>
            <a:r>
              <a:rPr sz="1400" spc="15" dirty="0">
                <a:latin typeface="Arial"/>
                <a:cs typeface="Arial"/>
              </a:rPr>
              <a:t> </a:t>
            </a:r>
            <a:r>
              <a:rPr sz="1400" spc="-10" dirty="0">
                <a:latin typeface="Arial"/>
                <a:cs typeface="Arial"/>
              </a:rPr>
              <a:t>sport.</a:t>
            </a:r>
            <a:endParaRPr sz="1400" dirty="0">
              <a:latin typeface="Arial"/>
              <a:cs typeface="Arial"/>
            </a:endParaRPr>
          </a:p>
          <a:p>
            <a:pPr marL="314325" marR="42545" indent="-302260">
              <a:lnSpc>
                <a:spcPct val="136700"/>
              </a:lnSpc>
              <a:buChar char="•"/>
              <a:tabLst>
                <a:tab pos="314325" algn="l"/>
              </a:tabLst>
            </a:pPr>
            <a:r>
              <a:rPr sz="1400" dirty="0">
                <a:latin typeface="Arial"/>
                <a:cs typeface="Arial"/>
              </a:rPr>
              <a:t>sport</a:t>
            </a:r>
            <a:r>
              <a:rPr sz="1400" spc="2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used</a:t>
            </a:r>
            <a:r>
              <a:rPr sz="1400" spc="3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as</a:t>
            </a:r>
            <a:r>
              <a:rPr sz="1400" spc="5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a</a:t>
            </a:r>
            <a:r>
              <a:rPr sz="1400" spc="3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platform</a:t>
            </a:r>
            <a:r>
              <a:rPr sz="1400" spc="3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to</a:t>
            </a:r>
            <a:r>
              <a:rPr sz="1400" spc="3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connect</a:t>
            </a:r>
            <a:r>
              <a:rPr sz="1400" spc="5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people</a:t>
            </a:r>
            <a:r>
              <a:rPr sz="1400" spc="50" dirty="0">
                <a:latin typeface="Arial"/>
                <a:cs typeface="Arial"/>
              </a:rPr>
              <a:t> </a:t>
            </a:r>
            <a:r>
              <a:rPr sz="1400" spc="-20" dirty="0">
                <a:latin typeface="Arial"/>
                <a:cs typeface="Arial"/>
              </a:rPr>
              <a:t>from </a:t>
            </a:r>
            <a:r>
              <a:rPr sz="1400" dirty="0">
                <a:latin typeface="Arial"/>
                <a:cs typeface="Arial"/>
              </a:rPr>
              <a:t>different</a:t>
            </a:r>
            <a:r>
              <a:rPr sz="1400" spc="8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backgrounds</a:t>
            </a:r>
            <a:r>
              <a:rPr sz="1400" spc="9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and</a:t>
            </a:r>
            <a:r>
              <a:rPr sz="1400" spc="40" dirty="0">
                <a:latin typeface="Arial"/>
                <a:cs typeface="Arial"/>
              </a:rPr>
              <a:t> </a:t>
            </a:r>
            <a:r>
              <a:rPr sz="1400" spc="-10" dirty="0">
                <a:latin typeface="Arial"/>
                <a:cs typeface="Arial"/>
              </a:rPr>
              <a:t>encourage</a:t>
            </a:r>
            <a:endParaRPr sz="1400" dirty="0">
              <a:latin typeface="Arial"/>
              <a:cs typeface="Arial"/>
            </a:endParaRPr>
          </a:p>
          <a:p>
            <a:pPr marL="314325">
              <a:lnSpc>
                <a:spcPct val="100000"/>
              </a:lnSpc>
              <a:spcBef>
                <a:spcPts val="550"/>
              </a:spcBef>
            </a:pPr>
            <a:r>
              <a:rPr sz="1400" spc="-10" dirty="0">
                <a:latin typeface="Arial"/>
                <a:cs typeface="Arial"/>
              </a:rPr>
              <a:t>collaboration</a:t>
            </a:r>
            <a:endParaRPr sz="1400" dirty="0">
              <a:latin typeface="Arial"/>
              <a:cs typeface="Arial"/>
            </a:endParaRPr>
          </a:p>
        </p:txBody>
      </p:sp>
      <p:sp>
        <p:nvSpPr>
          <p:cNvPr id="8" name="object 7">
            <a:extLst>
              <a:ext uri="{FF2B5EF4-FFF2-40B4-BE49-F238E27FC236}">
                <a16:creationId xmlns:a16="http://schemas.microsoft.com/office/drawing/2014/main" id="{F8D17295-2387-0B73-718E-5E8AD5ADE152}"/>
              </a:ext>
            </a:extLst>
          </p:cNvPr>
          <p:cNvSpPr txBox="1"/>
          <p:nvPr/>
        </p:nvSpPr>
        <p:spPr>
          <a:xfrm>
            <a:off x="6157248" y="4323148"/>
            <a:ext cx="2074545" cy="22698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b="1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Inclusion</a:t>
            </a:r>
            <a:r>
              <a:rPr sz="1400" b="1" u="sng" spc="-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1400" b="1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through</a:t>
            </a:r>
            <a:r>
              <a:rPr sz="1400" b="1" u="sng" spc="-2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1400" b="1" u="sng" spc="-1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sport:</a:t>
            </a:r>
            <a:endParaRPr sz="1400" dirty="0">
              <a:latin typeface="Arial"/>
              <a:cs typeface="Arial"/>
            </a:endParaRPr>
          </a:p>
        </p:txBody>
      </p:sp>
      <p:sp>
        <p:nvSpPr>
          <p:cNvPr id="9" name="object 8">
            <a:extLst>
              <a:ext uri="{FF2B5EF4-FFF2-40B4-BE49-F238E27FC236}">
                <a16:creationId xmlns:a16="http://schemas.microsoft.com/office/drawing/2014/main" id="{2E8A5D31-9467-8E23-F910-421387E3B13F}"/>
              </a:ext>
            </a:extLst>
          </p:cNvPr>
          <p:cNvSpPr txBox="1"/>
          <p:nvPr/>
        </p:nvSpPr>
        <p:spPr>
          <a:xfrm>
            <a:off x="6177121" y="4543214"/>
            <a:ext cx="3527425" cy="145501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14325" marR="156845" indent="-302260">
              <a:lnSpc>
                <a:spcPct val="136700"/>
              </a:lnSpc>
              <a:spcBef>
                <a:spcPts val="95"/>
              </a:spcBef>
              <a:buChar char="•"/>
              <a:tabLst>
                <a:tab pos="314325" algn="l"/>
              </a:tabLst>
            </a:pPr>
            <a:r>
              <a:rPr sz="1400" dirty="0">
                <a:latin typeface="Arial"/>
                <a:cs typeface="Arial"/>
              </a:rPr>
              <a:t>using</a:t>
            </a:r>
            <a:r>
              <a:rPr sz="1400" spc="3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sport</a:t>
            </a:r>
            <a:r>
              <a:rPr sz="1400" spc="3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to</a:t>
            </a:r>
            <a:r>
              <a:rPr sz="1400" spc="3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bring</a:t>
            </a:r>
            <a:r>
              <a:rPr sz="1400" spc="3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about</a:t>
            </a:r>
            <a:r>
              <a:rPr sz="1400" spc="8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social</a:t>
            </a:r>
            <a:r>
              <a:rPr sz="1400" spc="3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change</a:t>
            </a:r>
            <a:r>
              <a:rPr sz="1400" spc="40" dirty="0">
                <a:latin typeface="Arial"/>
                <a:cs typeface="Arial"/>
              </a:rPr>
              <a:t> </a:t>
            </a:r>
            <a:r>
              <a:rPr sz="1400" spc="-25" dirty="0">
                <a:latin typeface="Arial"/>
                <a:cs typeface="Arial"/>
              </a:rPr>
              <a:t>and </a:t>
            </a:r>
            <a:r>
              <a:rPr sz="1400" dirty="0">
                <a:latin typeface="Arial"/>
                <a:cs typeface="Arial"/>
              </a:rPr>
              <a:t>inclusion</a:t>
            </a:r>
            <a:r>
              <a:rPr sz="1400" spc="8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beyond</a:t>
            </a:r>
            <a:r>
              <a:rPr sz="1400" spc="6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the</a:t>
            </a:r>
            <a:r>
              <a:rPr sz="1400" spc="5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sporting</a:t>
            </a:r>
            <a:r>
              <a:rPr sz="1400" spc="6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activity</a:t>
            </a:r>
            <a:r>
              <a:rPr sz="1400" spc="50" dirty="0">
                <a:latin typeface="Arial"/>
                <a:cs typeface="Arial"/>
              </a:rPr>
              <a:t> </a:t>
            </a:r>
            <a:r>
              <a:rPr sz="1400" spc="-10" dirty="0">
                <a:latin typeface="Arial"/>
                <a:cs typeface="Arial"/>
              </a:rPr>
              <a:t>itself.</a:t>
            </a:r>
            <a:endParaRPr sz="1400" dirty="0">
              <a:latin typeface="Arial"/>
              <a:cs typeface="Arial"/>
            </a:endParaRPr>
          </a:p>
          <a:p>
            <a:pPr marL="314325" marR="5080" indent="-302260">
              <a:lnSpc>
                <a:spcPct val="136700"/>
              </a:lnSpc>
              <a:buChar char="•"/>
              <a:tabLst>
                <a:tab pos="314325" algn="l"/>
              </a:tabLst>
            </a:pPr>
            <a:r>
              <a:rPr sz="1400" dirty="0">
                <a:latin typeface="Arial"/>
                <a:cs typeface="Arial"/>
              </a:rPr>
              <a:t>programs</a:t>
            </a:r>
            <a:r>
              <a:rPr sz="1400" spc="4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designed</a:t>
            </a:r>
            <a:r>
              <a:rPr sz="1400" spc="7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to</a:t>
            </a:r>
            <a:r>
              <a:rPr sz="1400" spc="4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promote</a:t>
            </a:r>
            <a:r>
              <a:rPr sz="1400" spc="4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social</a:t>
            </a:r>
            <a:r>
              <a:rPr sz="1400" spc="50" dirty="0">
                <a:latin typeface="Arial"/>
                <a:cs typeface="Arial"/>
              </a:rPr>
              <a:t> </a:t>
            </a:r>
            <a:r>
              <a:rPr sz="1400" spc="-10" dirty="0">
                <a:latin typeface="Arial"/>
                <a:cs typeface="Arial"/>
              </a:rPr>
              <a:t>inclusion </a:t>
            </a:r>
            <a:r>
              <a:rPr sz="1400" dirty="0">
                <a:latin typeface="Arial"/>
                <a:cs typeface="Arial"/>
              </a:rPr>
              <a:t>through</a:t>
            </a:r>
            <a:r>
              <a:rPr sz="1400" spc="70" dirty="0">
                <a:latin typeface="Arial"/>
                <a:cs typeface="Arial"/>
              </a:rPr>
              <a:t> </a:t>
            </a:r>
            <a:r>
              <a:rPr sz="1400" spc="-10" dirty="0">
                <a:latin typeface="Arial"/>
                <a:cs typeface="Arial"/>
              </a:rPr>
              <a:t>sport</a:t>
            </a:r>
            <a:endParaRPr sz="1400" dirty="0">
              <a:latin typeface="Arial"/>
              <a:cs typeface="Arial"/>
            </a:endParaRPr>
          </a:p>
        </p:txBody>
      </p:sp>
      <p:sp>
        <p:nvSpPr>
          <p:cNvPr id="10" name="object 9">
            <a:extLst>
              <a:ext uri="{FF2B5EF4-FFF2-40B4-BE49-F238E27FC236}">
                <a16:creationId xmlns:a16="http://schemas.microsoft.com/office/drawing/2014/main" id="{1ABC302D-F726-B769-09D6-44BE69ED2CE7}"/>
              </a:ext>
            </a:extLst>
          </p:cNvPr>
          <p:cNvSpPr txBox="1"/>
          <p:nvPr/>
        </p:nvSpPr>
        <p:spPr>
          <a:xfrm>
            <a:off x="6157245" y="2395094"/>
            <a:ext cx="1327785" cy="22698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b="1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Inclusive</a:t>
            </a:r>
            <a:r>
              <a:rPr sz="1400" b="1" u="sng" spc="-1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1400" b="1" u="sng" spc="-1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sport</a:t>
            </a:r>
            <a:r>
              <a:rPr sz="1400" u="none" spc="-10" dirty="0">
                <a:latin typeface="Arial"/>
                <a:cs typeface="Arial"/>
              </a:rPr>
              <a:t>:</a:t>
            </a:r>
            <a:endParaRPr sz="1400" dirty="0">
              <a:latin typeface="Arial"/>
              <a:cs typeface="Arial"/>
            </a:endParaRPr>
          </a:p>
        </p:txBody>
      </p:sp>
      <p:sp>
        <p:nvSpPr>
          <p:cNvPr id="11" name="object 10">
            <a:extLst>
              <a:ext uri="{FF2B5EF4-FFF2-40B4-BE49-F238E27FC236}">
                <a16:creationId xmlns:a16="http://schemas.microsoft.com/office/drawing/2014/main" id="{682484A1-5836-67FF-8B53-BB33AAA1271A}"/>
              </a:ext>
            </a:extLst>
          </p:cNvPr>
          <p:cNvSpPr txBox="1"/>
          <p:nvPr/>
        </p:nvSpPr>
        <p:spPr>
          <a:xfrm>
            <a:off x="6187064" y="2644976"/>
            <a:ext cx="4351020" cy="1459951"/>
          </a:xfrm>
          <a:prstGeom prst="rect">
            <a:avLst/>
          </a:prstGeom>
        </p:spPr>
        <p:txBody>
          <a:bodyPr vert="horz" wrap="square" lIns="0" tIns="78740" rIns="0" bIns="0" rtlCol="0">
            <a:spAutoFit/>
          </a:bodyPr>
          <a:lstStyle/>
          <a:p>
            <a:pPr marL="314325" indent="-301625">
              <a:lnSpc>
                <a:spcPct val="100000"/>
              </a:lnSpc>
              <a:spcBef>
                <a:spcPts val="620"/>
              </a:spcBef>
              <a:buChar char="•"/>
              <a:tabLst>
                <a:tab pos="314325" algn="l"/>
              </a:tabLst>
            </a:pPr>
            <a:r>
              <a:rPr sz="1400" dirty="0">
                <a:latin typeface="Arial"/>
                <a:cs typeface="Arial"/>
              </a:rPr>
              <a:t>sport</a:t>
            </a:r>
            <a:r>
              <a:rPr sz="1400" spc="4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itself</a:t>
            </a:r>
            <a:r>
              <a:rPr sz="1400" spc="7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should</a:t>
            </a:r>
            <a:r>
              <a:rPr sz="1400" spc="4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be</a:t>
            </a:r>
            <a:r>
              <a:rPr sz="1400" spc="4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inclusive</a:t>
            </a:r>
            <a:r>
              <a:rPr sz="1400" spc="4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from</a:t>
            </a:r>
            <a:r>
              <a:rPr sz="1400" spc="4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the</a:t>
            </a:r>
            <a:r>
              <a:rPr sz="1400" spc="40" dirty="0">
                <a:latin typeface="Arial"/>
                <a:cs typeface="Arial"/>
              </a:rPr>
              <a:t> </a:t>
            </a:r>
            <a:r>
              <a:rPr sz="1400" spc="-10" dirty="0">
                <a:latin typeface="Arial"/>
                <a:cs typeface="Arial"/>
              </a:rPr>
              <a:t>outset</a:t>
            </a:r>
            <a:endParaRPr sz="1400" dirty="0">
              <a:latin typeface="Arial"/>
              <a:cs typeface="Arial"/>
            </a:endParaRPr>
          </a:p>
          <a:p>
            <a:pPr marL="314325" marR="5080" indent="-302260">
              <a:lnSpc>
                <a:spcPct val="136700"/>
              </a:lnSpc>
              <a:buChar char="•"/>
              <a:tabLst>
                <a:tab pos="314325" algn="l"/>
              </a:tabLst>
            </a:pPr>
            <a:r>
              <a:rPr sz="1400" dirty="0">
                <a:latin typeface="Arial"/>
                <a:cs typeface="Arial"/>
              </a:rPr>
              <a:t>designing</a:t>
            </a:r>
            <a:r>
              <a:rPr sz="1400" spc="8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sports,</a:t>
            </a:r>
            <a:r>
              <a:rPr sz="1400" spc="7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events</a:t>
            </a:r>
            <a:r>
              <a:rPr sz="1400" spc="4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and</a:t>
            </a:r>
            <a:r>
              <a:rPr sz="1400" spc="4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activities</a:t>
            </a:r>
            <a:r>
              <a:rPr sz="1400" spc="4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so</a:t>
            </a:r>
            <a:r>
              <a:rPr sz="1400" spc="4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that</a:t>
            </a:r>
            <a:r>
              <a:rPr sz="1400" spc="4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they</a:t>
            </a:r>
            <a:r>
              <a:rPr sz="1400" spc="70" dirty="0">
                <a:latin typeface="Arial"/>
                <a:cs typeface="Arial"/>
              </a:rPr>
              <a:t> </a:t>
            </a:r>
            <a:r>
              <a:rPr sz="1400" spc="-25" dirty="0">
                <a:latin typeface="Arial"/>
                <a:cs typeface="Arial"/>
              </a:rPr>
              <a:t>are </a:t>
            </a:r>
            <a:r>
              <a:rPr sz="1400" dirty="0">
                <a:latin typeface="Arial"/>
                <a:cs typeface="Arial"/>
              </a:rPr>
              <a:t>inherently</a:t>
            </a:r>
            <a:r>
              <a:rPr sz="1400" spc="7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open</a:t>
            </a:r>
            <a:r>
              <a:rPr sz="1400" spc="5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to people</a:t>
            </a:r>
            <a:r>
              <a:rPr sz="1400" spc="5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with</a:t>
            </a:r>
            <a:r>
              <a:rPr sz="1400" spc="4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different</a:t>
            </a:r>
            <a:r>
              <a:rPr sz="1400" spc="7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abilities</a:t>
            </a:r>
            <a:r>
              <a:rPr sz="1400" spc="9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without</a:t>
            </a:r>
            <a:r>
              <a:rPr sz="1400" spc="70" dirty="0">
                <a:latin typeface="Arial"/>
                <a:cs typeface="Arial"/>
              </a:rPr>
              <a:t> </a:t>
            </a:r>
            <a:r>
              <a:rPr sz="1400" spc="-25" dirty="0">
                <a:latin typeface="Arial"/>
                <a:cs typeface="Arial"/>
              </a:rPr>
              <a:t>the</a:t>
            </a:r>
            <a:endParaRPr sz="1400" dirty="0">
              <a:latin typeface="Arial"/>
              <a:cs typeface="Arial"/>
            </a:endParaRPr>
          </a:p>
          <a:p>
            <a:pPr marL="314325">
              <a:lnSpc>
                <a:spcPct val="100000"/>
              </a:lnSpc>
              <a:spcBef>
                <a:spcPts val="545"/>
              </a:spcBef>
            </a:pPr>
            <a:r>
              <a:rPr sz="1400" dirty="0">
                <a:latin typeface="Arial"/>
                <a:cs typeface="Arial"/>
              </a:rPr>
              <a:t>need</a:t>
            </a:r>
            <a:r>
              <a:rPr sz="1400" spc="4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for</a:t>
            </a:r>
            <a:r>
              <a:rPr sz="1400" spc="6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special</a:t>
            </a:r>
            <a:r>
              <a:rPr sz="1400" spc="45" dirty="0">
                <a:latin typeface="Arial"/>
                <a:cs typeface="Arial"/>
              </a:rPr>
              <a:t> </a:t>
            </a:r>
            <a:r>
              <a:rPr sz="1400" spc="-10" dirty="0">
                <a:latin typeface="Arial"/>
                <a:cs typeface="Arial"/>
              </a:rPr>
              <a:t>adaptations.</a:t>
            </a:r>
            <a:endParaRPr sz="1400" dirty="0">
              <a:latin typeface="Arial"/>
              <a:cs typeface="Arial"/>
            </a:endParaRPr>
          </a:p>
        </p:txBody>
      </p:sp>
      <p:sp>
        <p:nvSpPr>
          <p:cNvPr id="12" name="object 11">
            <a:extLst>
              <a:ext uri="{FF2B5EF4-FFF2-40B4-BE49-F238E27FC236}">
                <a16:creationId xmlns:a16="http://schemas.microsoft.com/office/drawing/2014/main" id="{63E9F8FD-6590-4F39-087E-C6BA2167C2C9}"/>
              </a:ext>
            </a:extLst>
          </p:cNvPr>
          <p:cNvSpPr txBox="1"/>
          <p:nvPr/>
        </p:nvSpPr>
        <p:spPr>
          <a:xfrm>
            <a:off x="657859" y="2386476"/>
            <a:ext cx="1563370" cy="22698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b="1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Inclusion</a:t>
            </a:r>
            <a:r>
              <a:rPr sz="1400" b="1" u="sng" spc="3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1400" b="1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in</a:t>
            </a:r>
            <a:r>
              <a:rPr sz="1400" b="1" u="sng" spc="-3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1400" b="1" u="sng" spc="-1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sport:</a:t>
            </a:r>
            <a:endParaRPr sz="1400" dirty="0">
              <a:latin typeface="Arial"/>
              <a:cs typeface="Arial"/>
            </a:endParaRPr>
          </a:p>
        </p:txBody>
      </p:sp>
      <p:sp>
        <p:nvSpPr>
          <p:cNvPr id="13" name="object 12">
            <a:extLst>
              <a:ext uri="{FF2B5EF4-FFF2-40B4-BE49-F238E27FC236}">
                <a16:creationId xmlns:a16="http://schemas.microsoft.com/office/drawing/2014/main" id="{0A6FF779-4C36-08C3-71E5-B105DBE8AA83}"/>
              </a:ext>
            </a:extLst>
          </p:cNvPr>
          <p:cNvSpPr txBox="1"/>
          <p:nvPr/>
        </p:nvSpPr>
        <p:spPr>
          <a:xfrm>
            <a:off x="657859" y="2636361"/>
            <a:ext cx="4431030" cy="1642501"/>
          </a:xfrm>
          <a:prstGeom prst="rect">
            <a:avLst/>
          </a:prstGeom>
        </p:spPr>
        <p:txBody>
          <a:bodyPr vert="horz" wrap="square" lIns="0" tIns="78740" rIns="0" bIns="0" rtlCol="0">
            <a:spAutoFit/>
          </a:bodyPr>
          <a:lstStyle/>
          <a:p>
            <a:pPr marL="314325" indent="-301625">
              <a:lnSpc>
                <a:spcPct val="100000"/>
              </a:lnSpc>
              <a:spcBef>
                <a:spcPts val="620"/>
              </a:spcBef>
              <a:buChar char="•"/>
              <a:tabLst>
                <a:tab pos="314325" algn="l"/>
              </a:tabLst>
            </a:pPr>
            <a:r>
              <a:rPr sz="1400" dirty="0">
                <a:latin typeface="Arial"/>
                <a:cs typeface="Arial"/>
              </a:rPr>
              <a:t>creation</a:t>
            </a:r>
            <a:r>
              <a:rPr sz="1400" spc="5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of</a:t>
            </a:r>
            <a:r>
              <a:rPr sz="1400" spc="7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an</a:t>
            </a:r>
            <a:r>
              <a:rPr sz="1400" spc="5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inclusive</a:t>
            </a:r>
            <a:r>
              <a:rPr sz="1400" spc="5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environment</a:t>
            </a:r>
            <a:r>
              <a:rPr sz="1400" spc="5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within</a:t>
            </a:r>
            <a:r>
              <a:rPr sz="1400" spc="7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sport</a:t>
            </a:r>
            <a:r>
              <a:rPr sz="1400" spc="50" dirty="0">
                <a:latin typeface="Arial"/>
                <a:cs typeface="Arial"/>
              </a:rPr>
              <a:t> </a:t>
            </a:r>
            <a:r>
              <a:rPr sz="1400" spc="-10" dirty="0">
                <a:latin typeface="Arial"/>
                <a:cs typeface="Arial"/>
              </a:rPr>
              <a:t>itself</a:t>
            </a:r>
            <a:endParaRPr sz="1400" dirty="0">
              <a:latin typeface="Arial"/>
              <a:cs typeface="Arial"/>
            </a:endParaRPr>
          </a:p>
          <a:p>
            <a:pPr marL="314325" indent="-301625">
              <a:lnSpc>
                <a:spcPct val="100000"/>
              </a:lnSpc>
              <a:spcBef>
                <a:spcPts val="530"/>
              </a:spcBef>
              <a:buChar char="•"/>
              <a:tabLst>
                <a:tab pos="314325" algn="l"/>
              </a:tabLst>
            </a:pPr>
            <a:r>
              <a:rPr sz="1400" dirty="0">
                <a:latin typeface="Arial"/>
                <a:cs typeface="Arial"/>
              </a:rPr>
              <a:t>includes</a:t>
            </a:r>
            <a:r>
              <a:rPr sz="1400" spc="6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adapting</a:t>
            </a:r>
            <a:r>
              <a:rPr sz="1400" spc="9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sports,</a:t>
            </a:r>
            <a:r>
              <a:rPr sz="1400" spc="1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regulations</a:t>
            </a:r>
            <a:r>
              <a:rPr sz="1400" spc="13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and</a:t>
            </a:r>
            <a:r>
              <a:rPr sz="1400" spc="45" dirty="0">
                <a:latin typeface="Arial"/>
                <a:cs typeface="Arial"/>
              </a:rPr>
              <a:t> </a:t>
            </a:r>
            <a:r>
              <a:rPr sz="1400" spc="-10" dirty="0">
                <a:latin typeface="Arial"/>
                <a:cs typeface="Arial"/>
              </a:rPr>
              <a:t>facilities</a:t>
            </a:r>
            <a:endParaRPr sz="1400" dirty="0">
              <a:latin typeface="Arial"/>
              <a:cs typeface="Arial"/>
            </a:endParaRPr>
          </a:p>
          <a:p>
            <a:pPr marL="314325" marR="5080" indent="-302260">
              <a:lnSpc>
                <a:spcPct val="136700"/>
              </a:lnSpc>
              <a:buChar char="•"/>
              <a:tabLst>
                <a:tab pos="314325" algn="l"/>
              </a:tabLst>
            </a:pPr>
            <a:r>
              <a:rPr sz="1400" dirty="0">
                <a:latin typeface="Arial"/>
                <a:cs typeface="Arial"/>
              </a:rPr>
              <a:t>aim:</a:t>
            </a:r>
            <a:r>
              <a:rPr sz="1400" spc="1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all</a:t>
            </a:r>
            <a:r>
              <a:rPr sz="1400" spc="8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people,</a:t>
            </a:r>
            <a:r>
              <a:rPr sz="1400" spc="7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regardless</a:t>
            </a:r>
            <a:r>
              <a:rPr sz="1400" spc="6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of</a:t>
            </a:r>
            <a:r>
              <a:rPr sz="1400" spc="4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their</a:t>
            </a:r>
            <a:r>
              <a:rPr sz="1400" spc="6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individual</a:t>
            </a:r>
            <a:r>
              <a:rPr sz="1400" spc="65" dirty="0">
                <a:latin typeface="Arial"/>
                <a:cs typeface="Arial"/>
              </a:rPr>
              <a:t> </a:t>
            </a:r>
            <a:r>
              <a:rPr sz="1400" spc="-10" dirty="0">
                <a:latin typeface="Arial"/>
                <a:cs typeface="Arial"/>
              </a:rPr>
              <a:t>characteristics, </a:t>
            </a:r>
            <a:r>
              <a:rPr sz="1400" dirty="0">
                <a:latin typeface="Arial"/>
                <a:cs typeface="Arial"/>
              </a:rPr>
              <a:t>have</a:t>
            </a:r>
            <a:r>
              <a:rPr sz="1400" spc="1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the</a:t>
            </a:r>
            <a:r>
              <a:rPr sz="1400" spc="4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opportunity</a:t>
            </a:r>
            <a:r>
              <a:rPr sz="1400" spc="9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to</a:t>
            </a:r>
            <a:r>
              <a:rPr sz="1400" spc="1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participate</a:t>
            </a:r>
            <a:r>
              <a:rPr sz="1400" spc="9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in</a:t>
            </a:r>
            <a:r>
              <a:rPr sz="1400" spc="40" dirty="0">
                <a:latin typeface="Arial"/>
                <a:cs typeface="Arial"/>
              </a:rPr>
              <a:t> </a:t>
            </a:r>
            <a:r>
              <a:rPr sz="1400" spc="-10" dirty="0">
                <a:latin typeface="Arial"/>
                <a:cs typeface="Arial"/>
              </a:rPr>
              <a:t>sport</a:t>
            </a:r>
            <a:endParaRPr sz="14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5978590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74A7759-B886-E7F4-BF19-3FD543FBDF3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4">
            <a:extLst>
              <a:ext uri="{FF2B5EF4-FFF2-40B4-BE49-F238E27FC236}">
                <a16:creationId xmlns:a16="http://schemas.microsoft.com/office/drawing/2014/main" id="{D3CE32A3-83C5-3FB7-DBE8-5BB906606D87}"/>
              </a:ext>
            </a:extLst>
          </p:cNvPr>
          <p:cNvSpPr txBox="1">
            <a:spLocks/>
          </p:cNvSpPr>
          <p:nvPr/>
        </p:nvSpPr>
        <p:spPr>
          <a:xfrm>
            <a:off x="657859" y="486375"/>
            <a:ext cx="8131809" cy="1473095"/>
          </a:xfrm>
          <a:prstGeom prst="rect">
            <a:avLst/>
          </a:prstGeom>
        </p:spPr>
        <p:txBody>
          <a:bodyPr vert="horz" wrap="square" lIns="0" tIns="117728" rIns="0" bIns="0" rtlCol="0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5240">
              <a:lnSpc>
                <a:spcPct val="100000"/>
              </a:lnSpc>
              <a:spcBef>
                <a:spcPts val="135"/>
              </a:spcBef>
            </a:pPr>
            <a:r>
              <a:rPr lang="de-DE" b="1" spc="-10" dirty="0" err="1">
                <a:latin typeface="Arial" panose="020B0604020202020204" pitchFamily="34" charset="0"/>
                <a:cs typeface="Arial" panose="020B0604020202020204" pitchFamily="34" charset="0"/>
              </a:rPr>
              <a:t>What</a:t>
            </a:r>
            <a:r>
              <a:rPr lang="de-DE" b="1" spc="-1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b="1" spc="-10" dirty="0" err="1">
                <a:latin typeface="Arial" panose="020B0604020202020204" pitchFamily="34" charset="0"/>
                <a:cs typeface="Arial" panose="020B0604020202020204" pitchFamily="34" charset="0"/>
              </a:rPr>
              <a:t>exclusion</a:t>
            </a:r>
            <a:r>
              <a:rPr lang="de-DE" b="1" spc="-1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b="1" spc="-10" dirty="0" err="1">
                <a:latin typeface="Arial" panose="020B0604020202020204" pitchFamily="34" charset="0"/>
                <a:cs typeface="Arial" panose="020B0604020202020204" pitchFamily="34" charset="0"/>
              </a:rPr>
              <a:t>factors</a:t>
            </a:r>
            <a:r>
              <a:rPr lang="de-DE" b="1" spc="-1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b="1" spc="-10" dirty="0" err="1">
                <a:latin typeface="Arial" panose="020B0604020202020204" pitchFamily="34" charset="0"/>
                <a:cs typeface="Arial" panose="020B0604020202020204" pitchFamily="34" charset="0"/>
              </a:rPr>
              <a:t>are</a:t>
            </a:r>
            <a:r>
              <a:rPr lang="de-DE" b="1" spc="-1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b="1" spc="-10" dirty="0" err="1">
                <a:latin typeface="Arial" panose="020B0604020202020204" pitchFamily="34" charset="0"/>
                <a:cs typeface="Arial" panose="020B0604020202020204" pitchFamily="34" charset="0"/>
              </a:rPr>
              <a:t>there</a:t>
            </a:r>
            <a:r>
              <a:rPr lang="de-DE" b="1" spc="-10" dirty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de-DE" b="1" spc="-10" dirty="0" err="1">
                <a:latin typeface="Arial" panose="020B0604020202020204" pitchFamily="34" charset="0"/>
                <a:cs typeface="Arial" panose="020B0604020202020204" pitchFamily="34" charset="0"/>
              </a:rPr>
              <a:t>society</a:t>
            </a:r>
            <a:r>
              <a:rPr lang="de-DE" b="1" spc="-10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b="1" spc="-1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object 4">
            <a:extLst>
              <a:ext uri="{FF2B5EF4-FFF2-40B4-BE49-F238E27FC236}">
                <a16:creationId xmlns:a16="http://schemas.microsoft.com/office/drawing/2014/main" id="{E75E370A-FBFC-3E6C-5336-26F2A7CA4933}"/>
              </a:ext>
            </a:extLst>
          </p:cNvPr>
          <p:cNvSpPr txBox="1">
            <a:spLocks/>
          </p:cNvSpPr>
          <p:nvPr/>
        </p:nvSpPr>
        <p:spPr>
          <a:xfrm>
            <a:off x="657858" y="2019973"/>
            <a:ext cx="10245367" cy="4017766"/>
          </a:xfrm>
          <a:prstGeom prst="rect">
            <a:avLst/>
          </a:prstGeom>
        </p:spPr>
        <p:txBody>
          <a:bodyPr vert="horz" wrap="square" lIns="0" tIns="29209" rIns="0" bIns="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14325" indent="-301625">
              <a:lnSpc>
                <a:spcPct val="100000"/>
              </a:lnSpc>
              <a:spcBef>
                <a:spcPts val="229"/>
              </a:spcBef>
              <a:tabLst>
                <a:tab pos="314325" algn="l"/>
              </a:tabLst>
            </a:pPr>
            <a:r>
              <a:rPr lang="en-US" sz="2000" spc="-10" dirty="0">
                <a:latin typeface="Arial" panose="020B0604020202020204" pitchFamily="34" charset="0"/>
                <a:cs typeface="Arial" panose="020B0604020202020204" pitchFamily="34" charset="0"/>
              </a:rPr>
              <a:t>Language</a:t>
            </a:r>
          </a:p>
          <a:p>
            <a:pPr marL="314325" indent="-301625">
              <a:lnSpc>
                <a:spcPct val="100000"/>
              </a:lnSpc>
              <a:spcBef>
                <a:spcPts val="130"/>
              </a:spcBef>
              <a:tabLst>
                <a:tab pos="314325" algn="l"/>
              </a:tabLst>
            </a:pPr>
            <a:r>
              <a:rPr lang="en-US" sz="2000" spc="-10" dirty="0">
                <a:latin typeface="Arial" panose="020B0604020202020204" pitchFamily="34" charset="0"/>
                <a:cs typeface="Arial" panose="020B0604020202020204" pitchFamily="34" charset="0"/>
              </a:rPr>
              <a:t>Culture</a:t>
            </a:r>
          </a:p>
          <a:p>
            <a:pPr marL="313690" indent="-300990">
              <a:lnSpc>
                <a:spcPct val="100000"/>
              </a:lnSpc>
              <a:spcBef>
                <a:spcPts val="155"/>
              </a:spcBef>
              <a:tabLst>
                <a:tab pos="313690" algn="l"/>
              </a:tabLst>
            </a:pPr>
            <a:r>
              <a:rPr lang="en-US" sz="2000" spc="-10" dirty="0">
                <a:latin typeface="Arial" panose="020B0604020202020204" pitchFamily="34" charset="0"/>
                <a:cs typeface="Arial" panose="020B0604020202020204" pitchFamily="34" charset="0"/>
              </a:rPr>
              <a:t>Religion</a:t>
            </a:r>
          </a:p>
          <a:p>
            <a:pPr marL="313690" indent="-300990">
              <a:lnSpc>
                <a:spcPct val="100000"/>
              </a:lnSpc>
              <a:spcBef>
                <a:spcPts val="135"/>
              </a:spcBef>
              <a:tabLst>
                <a:tab pos="313690" algn="l"/>
              </a:tabLst>
            </a:pPr>
            <a:r>
              <a:rPr lang="en-US" sz="2000" spc="-10" dirty="0">
                <a:latin typeface="Arial" panose="020B0604020202020204" pitchFamily="34" charset="0"/>
                <a:cs typeface="Arial" panose="020B0604020202020204" pitchFamily="34" charset="0"/>
              </a:rPr>
              <a:t>Ethnicity</a:t>
            </a:r>
          </a:p>
          <a:p>
            <a:pPr marL="313690" indent="-300990">
              <a:lnSpc>
                <a:spcPct val="100000"/>
              </a:lnSpc>
              <a:spcBef>
                <a:spcPts val="155"/>
              </a:spcBef>
              <a:tabLst>
                <a:tab pos="313690" algn="l"/>
              </a:tabLst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Migration</a:t>
            </a:r>
            <a:r>
              <a:rPr lang="en-US" sz="2000" spc="6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lang="en-US" sz="2000" spc="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refugee</a:t>
            </a:r>
            <a:r>
              <a:rPr lang="en-US" sz="2000" spc="1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spc="-10" dirty="0">
                <a:latin typeface="Arial" panose="020B0604020202020204" pitchFamily="34" charset="0"/>
                <a:cs typeface="Arial" panose="020B0604020202020204" pitchFamily="34" charset="0"/>
              </a:rPr>
              <a:t>status</a:t>
            </a:r>
          </a:p>
          <a:p>
            <a:pPr marL="313690" indent="-300990">
              <a:lnSpc>
                <a:spcPct val="100000"/>
              </a:lnSpc>
              <a:spcBef>
                <a:spcPts val="155"/>
              </a:spcBef>
              <a:tabLst>
                <a:tab pos="313690" algn="l"/>
              </a:tabLst>
            </a:pPr>
            <a:r>
              <a:rPr lang="en-US" sz="2000" spc="-10" dirty="0">
                <a:latin typeface="Arial" panose="020B0604020202020204" pitchFamily="34" charset="0"/>
                <a:cs typeface="Arial" panose="020B0604020202020204" pitchFamily="34" charset="0"/>
              </a:rPr>
              <a:t>Poverty</a:t>
            </a:r>
          </a:p>
          <a:p>
            <a:pPr marL="314325" indent="-301625">
              <a:lnSpc>
                <a:spcPct val="100000"/>
              </a:lnSpc>
              <a:spcBef>
                <a:spcPts val="135"/>
              </a:spcBef>
              <a:tabLst>
                <a:tab pos="314325" algn="l"/>
              </a:tabLst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Education</a:t>
            </a:r>
            <a:r>
              <a:rPr lang="en-US" sz="2000" spc="5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spc="-10" dirty="0">
                <a:latin typeface="Arial" panose="020B0604020202020204" pitchFamily="34" charset="0"/>
                <a:cs typeface="Arial" panose="020B0604020202020204" pitchFamily="34" charset="0"/>
              </a:rPr>
              <a:t>level</a:t>
            </a:r>
          </a:p>
          <a:p>
            <a:pPr marL="314325" indent="-301625">
              <a:lnSpc>
                <a:spcPct val="100000"/>
              </a:lnSpc>
              <a:spcBef>
                <a:spcPts val="155"/>
              </a:spcBef>
              <a:tabLst>
                <a:tab pos="314325" algn="l"/>
              </a:tabLst>
            </a:pPr>
            <a:r>
              <a:rPr lang="en-US" sz="2000" spc="-10" dirty="0">
                <a:latin typeface="Arial" panose="020B0604020202020204" pitchFamily="34" charset="0"/>
                <a:cs typeface="Arial" panose="020B0604020202020204" pitchFamily="34" charset="0"/>
              </a:rPr>
              <a:t>Gender and age</a:t>
            </a:r>
          </a:p>
          <a:p>
            <a:pPr marL="313690" indent="-300990">
              <a:lnSpc>
                <a:spcPct val="100000"/>
              </a:lnSpc>
              <a:spcBef>
                <a:spcPts val="130"/>
              </a:spcBef>
              <a:tabLst>
                <a:tab pos="313690" algn="l"/>
              </a:tabLst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Sexual</a:t>
            </a:r>
            <a:r>
              <a:rPr lang="en-US" sz="2000" spc="4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orientation</a:t>
            </a:r>
          </a:p>
          <a:p>
            <a:pPr marL="313690" indent="-300990">
              <a:lnSpc>
                <a:spcPct val="100000"/>
              </a:lnSpc>
              <a:spcBef>
                <a:spcPts val="130"/>
              </a:spcBef>
              <a:tabLst>
                <a:tab pos="313690" algn="l"/>
              </a:tabLst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Physical</a:t>
            </a:r>
            <a:r>
              <a:rPr lang="en-US" sz="2000" spc="3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impairments,</a:t>
            </a:r>
            <a:r>
              <a:rPr lang="en-US" sz="2000" spc="6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restrictions</a:t>
            </a:r>
            <a:r>
              <a:rPr lang="en-US" sz="2000" spc="5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lang="en-US" sz="2000" spc="-2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spc="-10" dirty="0">
                <a:latin typeface="Arial" panose="020B0604020202020204" pitchFamily="34" charset="0"/>
                <a:cs typeface="Arial" panose="020B0604020202020204" pitchFamily="34" charset="0"/>
              </a:rPr>
              <a:t>disorders</a:t>
            </a:r>
          </a:p>
          <a:p>
            <a:pPr marL="0" indent="0">
              <a:lnSpc>
                <a:spcPct val="100000"/>
              </a:lnSpc>
              <a:spcBef>
                <a:spcPts val="825"/>
              </a:spcBef>
              <a:buNone/>
            </a:pPr>
            <a:endParaRPr lang="en-US" sz="1000" spc="-1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33985" marR="128270" indent="0">
              <a:lnSpc>
                <a:spcPts val="1850"/>
              </a:lnSpc>
              <a:spcBef>
                <a:spcPts val="5"/>
              </a:spcBef>
              <a:buNone/>
            </a:pP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       "Everyone</a:t>
            </a:r>
            <a:r>
              <a:rPr lang="en-US" sz="2000" b="1" spc="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lang="en-US" sz="2000" b="1" spc="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different,</a:t>
            </a:r>
            <a:r>
              <a:rPr lang="en-US" sz="2000" b="1" spc="6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different</a:t>
            </a:r>
            <a:r>
              <a:rPr lang="en-US" sz="2000" b="1" spc="7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in</a:t>
            </a:r>
            <a:r>
              <a:rPr lang="en-US" sz="2000" b="1" spc="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their</a:t>
            </a:r>
            <a:r>
              <a:rPr lang="en-US" sz="2000" b="1" spc="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own</a:t>
            </a:r>
            <a:r>
              <a:rPr lang="en-US" sz="2000" b="1" spc="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way,</a:t>
            </a:r>
            <a:r>
              <a:rPr lang="en-US" sz="2000" b="1" spc="65" dirty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</a:t>
            </a:r>
          </a:p>
          <a:p>
            <a:pPr marL="133985" marR="128270" indent="0">
              <a:lnSpc>
                <a:spcPts val="1850"/>
              </a:lnSpc>
              <a:spcBef>
                <a:spcPts val="5"/>
              </a:spcBef>
              <a:buNone/>
            </a:pPr>
            <a:r>
              <a:rPr lang="en-US" sz="2000" b="1" spc="65" dirty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US" sz="1800" b="1" spc="65" dirty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but</a:t>
            </a:r>
            <a:r>
              <a:rPr lang="en-US" sz="2000" b="1" spc="3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all</a:t>
            </a:r>
            <a:r>
              <a:rPr lang="en-US" sz="2000" b="1" spc="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are</a:t>
            </a:r>
            <a:r>
              <a:rPr lang="en-US" sz="2000" b="1" spc="4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equal in</a:t>
            </a:r>
            <a:r>
              <a:rPr lang="en-US" sz="2000" b="1" spc="6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spc="-10" dirty="0">
                <a:latin typeface="Arial" panose="020B0604020202020204" pitchFamily="34" charset="0"/>
                <a:cs typeface="Arial" panose="020B0604020202020204" pitchFamily="34" charset="0"/>
              </a:rPr>
              <a:t>their 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rights</a:t>
            </a:r>
            <a:r>
              <a:rPr lang="en-US" sz="2000" b="1" spc="1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lang="en-US" sz="2000" b="1" spc="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spc="-10" dirty="0">
                <a:latin typeface="Arial" panose="020B0604020202020204" pitchFamily="34" charset="0"/>
                <a:cs typeface="Arial" panose="020B0604020202020204" pitchFamily="34" charset="0"/>
              </a:rPr>
              <a:t>needs.” </a:t>
            </a:r>
            <a:r>
              <a:rPr lang="en-US" sz="1400" spc="-10" dirty="0">
                <a:latin typeface="Arial" panose="020B0604020202020204" pitchFamily="34" charset="0"/>
                <a:cs typeface="Arial" panose="020B0604020202020204" pitchFamily="34" charset="0"/>
              </a:rPr>
              <a:t>(Free translation from </a:t>
            </a:r>
            <a:r>
              <a:rPr lang="en-US" sz="1400" spc="-10" dirty="0" err="1">
                <a:latin typeface="Arial" panose="020B0604020202020204" pitchFamily="34" charset="0"/>
                <a:cs typeface="Arial" panose="020B0604020202020204" pitchFamily="34" charset="0"/>
              </a:rPr>
              <a:t>Anneken</a:t>
            </a:r>
            <a:r>
              <a:rPr lang="en-US" sz="1400" spc="-10" dirty="0">
                <a:latin typeface="Arial" panose="020B0604020202020204" pitchFamily="34" charset="0"/>
                <a:cs typeface="Arial" panose="020B0604020202020204" pitchFamily="34" charset="0"/>
              </a:rPr>
              <a:t>, 2013, p. 27).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38180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274538B-580B-3C94-4E0D-E722A06F887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4">
            <a:extLst>
              <a:ext uri="{FF2B5EF4-FFF2-40B4-BE49-F238E27FC236}">
                <a16:creationId xmlns:a16="http://schemas.microsoft.com/office/drawing/2014/main" id="{7D386F77-E93F-54C1-C1C2-C0C75BD54F0C}"/>
              </a:ext>
            </a:extLst>
          </p:cNvPr>
          <p:cNvSpPr txBox="1">
            <a:spLocks/>
          </p:cNvSpPr>
          <p:nvPr/>
        </p:nvSpPr>
        <p:spPr>
          <a:xfrm>
            <a:off x="657859" y="486375"/>
            <a:ext cx="8131809" cy="795986"/>
          </a:xfrm>
          <a:prstGeom prst="rect">
            <a:avLst/>
          </a:prstGeom>
        </p:spPr>
        <p:txBody>
          <a:bodyPr vert="horz" wrap="square" lIns="0" tIns="117728" rIns="0" bIns="0" rtlCol="0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5240">
              <a:lnSpc>
                <a:spcPct val="100000"/>
              </a:lnSpc>
              <a:spcBef>
                <a:spcPts val="135"/>
              </a:spcBef>
            </a:pPr>
            <a:r>
              <a:rPr lang="de-DE" b="1" spc="-10" dirty="0">
                <a:latin typeface="Arial" panose="020B0604020202020204" pitchFamily="34" charset="0"/>
                <a:cs typeface="Arial" panose="020B0604020202020204" pitchFamily="34" charset="0"/>
              </a:rPr>
              <a:t>W</a:t>
            </a:r>
            <a:r>
              <a:rPr lang="en-US" b="1" spc="-10" dirty="0">
                <a:latin typeface="Arial" panose="020B0604020202020204" pitchFamily="34" charset="0"/>
                <a:cs typeface="Arial" panose="020B0604020202020204" pitchFamily="34" charset="0"/>
              </a:rPr>
              <a:t>hat is disability?</a:t>
            </a: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object 3">
            <a:extLst>
              <a:ext uri="{FF2B5EF4-FFF2-40B4-BE49-F238E27FC236}">
                <a16:creationId xmlns:a16="http://schemas.microsoft.com/office/drawing/2014/main" id="{46417C8C-AC2A-BDFA-C096-5AA0F1DD3F05}"/>
              </a:ext>
            </a:extLst>
          </p:cNvPr>
          <p:cNvSpPr txBox="1"/>
          <p:nvPr/>
        </p:nvSpPr>
        <p:spPr>
          <a:xfrm>
            <a:off x="667798" y="1644589"/>
            <a:ext cx="9609263" cy="3849195"/>
          </a:xfrm>
          <a:prstGeom prst="rect">
            <a:avLst/>
          </a:prstGeom>
        </p:spPr>
        <p:txBody>
          <a:bodyPr vert="horz" wrap="square" lIns="0" tIns="508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00"/>
              </a:spcBef>
            </a:pPr>
            <a:r>
              <a:rPr sz="2000" b="1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Medical</a:t>
            </a:r>
            <a:r>
              <a:rPr sz="2000" b="1" u="sng" spc="-6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2000" b="1" u="sng" spc="-1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model</a:t>
            </a:r>
            <a:endParaRPr sz="2000" dirty="0">
              <a:latin typeface="Arial"/>
              <a:cs typeface="Arial"/>
            </a:endParaRPr>
          </a:p>
          <a:p>
            <a:pPr marL="948055" indent="-133985">
              <a:lnSpc>
                <a:spcPct val="100000"/>
              </a:lnSpc>
              <a:spcBef>
                <a:spcPts val="300"/>
              </a:spcBef>
              <a:buChar char="-"/>
              <a:tabLst>
                <a:tab pos="948055" algn="l"/>
              </a:tabLst>
            </a:pPr>
            <a:r>
              <a:rPr sz="2000" dirty="0">
                <a:latin typeface="Arial"/>
                <a:cs typeface="Arial"/>
              </a:rPr>
              <a:t>Mental</a:t>
            </a:r>
            <a:r>
              <a:rPr sz="2000" spc="-4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and/or</a:t>
            </a:r>
            <a:r>
              <a:rPr sz="2000" spc="-8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physical</a:t>
            </a:r>
            <a:r>
              <a:rPr sz="2000" spc="-45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impairment</a:t>
            </a:r>
            <a:endParaRPr sz="20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85"/>
              </a:spcBef>
              <a:buFont typeface="Arial"/>
              <a:buChar char="-"/>
            </a:pPr>
            <a:endParaRPr sz="2000" dirty="0">
              <a:latin typeface="Arial"/>
              <a:cs typeface="Arial"/>
            </a:endParaRPr>
          </a:p>
          <a:p>
            <a:pPr marL="12700" marR="5080">
              <a:lnSpc>
                <a:spcPct val="114300"/>
              </a:lnSpc>
            </a:pPr>
            <a:r>
              <a:rPr sz="2000" dirty="0">
                <a:latin typeface="Arial"/>
                <a:cs typeface="Arial"/>
              </a:rPr>
              <a:t>"The</a:t>
            </a:r>
            <a:r>
              <a:rPr sz="2000" spc="-4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main</a:t>
            </a:r>
            <a:r>
              <a:rPr sz="2000" spc="-4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purpose</a:t>
            </a:r>
            <a:r>
              <a:rPr sz="2000" spc="-6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of</a:t>
            </a:r>
            <a:r>
              <a:rPr sz="2000" spc="-7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the</a:t>
            </a:r>
            <a:r>
              <a:rPr sz="2000" spc="-4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medical</a:t>
            </a:r>
            <a:r>
              <a:rPr sz="2000" spc="-4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model</a:t>
            </a:r>
            <a:r>
              <a:rPr sz="2000" spc="-4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is</a:t>
            </a:r>
            <a:r>
              <a:rPr sz="2000" spc="-4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to</a:t>
            </a:r>
            <a:r>
              <a:rPr sz="2000" spc="-4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determine</a:t>
            </a:r>
            <a:r>
              <a:rPr sz="2000" spc="-4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the</a:t>
            </a:r>
            <a:r>
              <a:rPr sz="2000" spc="-4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deviation</a:t>
            </a:r>
            <a:r>
              <a:rPr sz="2000" spc="-4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and</a:t>
            </a:r>
            <a:r>
              <a:rPr sz="2000" spc="-4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then</a:t>
            </a:r>
            <a:r>
              <a:rPr sz="2000" spc="-4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treat</a:t>
            </a:r>
            <a:r>
              <a:rPr sz="2000" spc="-4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it</a:t>
            </a:r>
            <a:r>
              <a:rPr sz="2000" spc="-40" dirty="0">
                <a:latin typeface="Arial"/>
                <a:cs typeface="Arial"/>
              </a:rPr>
              <a:t> </a:t>
            </a:r>
            <a:r>
              <a:rPr sz="2000" spc="-25" dirty="0">
                <a:latin typeface="Arial"/>
                <a:cs typeface="Arial"/>
              </a:rPr>
              <a:t>in </a:t>
            </a:r>
            <a:r>
              <a:rPr sz="2000" dirty="0">
                <a:latin typeface="Arial"/>
                <a:cs typeface="Arial"/>
              </a:rPr>
              <a:t>an</a:t>
            </a:r>
            <a:r>
              <a:rPr sz="2000" spc="-20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appropriate</a:t>
            </a:r>
            <a:r>
              <a:rPr sz="2000" spc="-4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way."</a:t>
            </a:r>
            <a:r>
              <a:rPr sz="2000" spc="-2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(Hirschberg</a:t>
            </a:r>
            <a:r>
              <a:rPr sz="2000" spc="-4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&amp;</a:t>
            </a:r>
            <a:r>
              <a:rPr sz="2000" spc="-1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Köbsell,</a:t>
            </a:r>
            <a:r>
              <a:rPr sz="2000" spc="-50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2017)</a:t>
            </a:r>
            <a:endParaRPr sz="20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685"/>
              </a:spcBef>
            </a:pPr>
            <a:endParaRPr sz="20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2000" b="1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Social</a:t>
            </a:r>
            <a:r>
              <a:rPr sz="2000" b="1" u="sng" spc="-6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2000" b="1" u="sng" spc="-1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model</a:t>
            </a:r>
            <a:endParaRPr sz="2000" dirty="0">
              <a:latin typeface="Arial"/>
              <a:cs typeface="Arial"/>
            </a:endParaRPr>
          </a:p>
          <a:p>
            <a:pPr marL="948055" indent="-133985">
              <a:lnSpc>
                <a:spcPct val="100000"/>
              </a:lnSpc>
              <a:spcBef>
                <a:spcPts val="300"/>
              </a:spcBef>
              <a:buChar char="-"/>
              <a:tabLst>
                <a:tab pos="948055" algn="l"/>
              </a:tabLst>
            </a:pPr>
            <a:r>
              <a:rPr sz="2000" dirty="0">
                <a:latin typeface="Arial"/>
                <a:cs typeface="Arial"/>
              </a:rPr>
              <a:t>The</a:t>
            </a:r>
            <a:r>
              <a:rPr sz="2000" spc="-4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focus</a:t>
            </a:r>
            <a:r>
              <a:rPr sz="2000" spc="-6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is</a:t>
            </a:r>
            <a:r>
              <a:rPr sz="2000" spc="-3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set</a:t>
            </a:r>
            <a:r>
              <a:rPr sz="2000" spc="-3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on</a:t>
            </a:r>
            <a:r>
              <a:rPr sz="2000" spc="-3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attitude</a:t>
            </a:r>
            <a:r>
              <a:rPr sz="2000" spc="-3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towards</a:t>
            </a:r>
            <a:r>
              <a:rPr sz="2000" spc="-3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people</a:t>
            </a:r>
            <a:r>
              <a:rPr sz="2000" spc="-4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with</a:t>
            </a:r>
            <a:r>
              <a:rPr sz="2000" spc="-35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disabilities/impairments.</a:t>
            </a:r>
            <a:endParaRPr sz="20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60"/>
              </a:spcBef>
            </a:pPr>
            <a:endParaRPr sz="2000" dirty="0">
              <a:latin typeface="Arial"/>
              <a:cs typeface="Arial"/>
            </a:endParaRPr>
          </a:p>
          <a:p>
            <a:pPr marL="12700" marR="249554">
              <a:lnSpc>
                <a:spcPct val="114300"/>
              </a:lnSpc>
            </a:pPr>
            <a:r>
              <a:rPr sz="2000" dirty="0">
                <a:latin typeface="Arial"/>
                <a:cs typeface="Arial"/>
              </a:rPr>
              <a:t>It</a:t>
            </a:r>
            <a:r>
              <a:rPr sz="2000" spc="-2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is</a:t>
            </a:r>
            <a:r>
              <a:rPr sz="2000" spc="-2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no</a:t>
            </a:r>
            <a:r>
              <a:rPr sz="2000" spc="-2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longer</a:t>
            </a:r>
            <a:r>
              <a:rPr sz="2000" spc="-25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regarded</a:t>
            </a:r>
            <a:r>
              <a:rPr sz="2000" spc="-5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merely</a:t>
            </a:r>
            <a:r>
              <a:rPr sz="2000" spc="-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as</a:t>
            </a:r>
            <a:r>
              <a:rPr sz="2000" spc="-2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suffering</a:t>
            </a:r>
            <a:r>
              <a:rPr sz="2000" spc="-9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or</a:t>
            </a:r>
            <a:r>
              <a:rPr sz="2000" spc="-2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deviation</a:t>
            </a:r>
            <a:r>
              <a:rPr sz="2000" spc="-6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from</a:t>
            </a:r>
            <a:r>
              <a:rPr sz="2000" spc="-2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the</a:t>
            </a:r>
            <a:r>
              <a:rPr sz="2000" spc="-2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norm,</a:t>
            </a:r>
            <a:r>
              <a:rPr sz="2000" spc="-2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but</a:t>
            </a:r>
            <a:r>
              <a:rPr sz="2000" spc="-2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as</a:t>
            </a:r>
            <a:r>
              <a:rPr sz="2000" spc="-5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a</a:t>
            </a:r>
            <a:r>
              <a:rPr sz="2000" spc="-20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social </a:t>
            </a:r>
            <a:r>
              <a:rPr sz="2000" dirty="0">
                <a:latin typeface="Arial"/>
                <a:cs typeface="Arial"/>
              </a:rPr>
              <a:t>category</a:t>
            </a:r>
            <a:r>
              <a:rPr sz="2000" spc="-1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caused</a:t>
            </a:r>
            <a:r>
              <a:rPr sz="2000" spc="-4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by</a:t>
            </a:r>
            <a:r>
              <a:rPr sz="2000" spc="-1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social</a:t>
            </a:r>
            <a:r>
              <a:rPr sz="2000" spc="-25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conditions.</a:t>
            </a:r>
            <a:endParaRPr sz="20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21835035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949DA75-2274-7438-3D40-3DC65C585DB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3">
            <a:extLst>
              <a:ext uri="{FF2B5EF4-FFF2-40B4-BE49-F238E27FC236}">
                <a16:creationId xmlns:a16="http://schemas.microsoft.com/office/drawing/2014/main" id="{26DD65F6-10C7-A2E1-F0E5-2684F1FFBC78}"/>
              </a:ext>
            </a:extLst>
          </p:cNvPr>
          <p:cNvSpPr txBox="1"/>
          <p:nvPr/>
        </p:nvSpPr>
        <p:spPr>
          <a:xfrm>
            <a:off x="959611" y="2397049"/>
            <a:ext cx="8131809" cy="2454518"/>
          </a:xfrm>
          <a:prstGeom prst="rect">
            <a:avLst/>
          </a:prstGeom>
        </p:spPr>
        <p:txBody>
          <a:bodyPr vert="horz" wrap="square" lIns="0" tIns="53340" rIns="0" bIns="0" rtlCol="0">
            <a:spAutoFit/>
          </a:bodyPr>
          <a:lstStyle/>
          <a:p>
            <a:pPr marL="311150" indent="-298450">
              <a:lnSpc>
                <a:spcPct val="100000"/>
              </a:lnSpc>
              <a:spcBef>
                <a:spcPts val="420"/>
              </a:spcBef>
              <a:buChar char="•"/>
              <a:tabLst>
                <a:tab pos="311150" algn="l"/>
              </a:tabLst>
            </a:pPr>
            <a:r>
              <a:rPr sz="2000" dirty="0">
                <a:latin typeface="Arial"/>
                <a:cs typeface="Arial"/>
              </a:rPr>
              <a:t>Physical</a:t>
            </a:r>
            <a:r>
              <a:rPr sz="2000" spc="-15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impairment</a:t>
            </a:r>
            <a:endParaRPr lang="de-DE" sz="2000" spc="-1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420"/>
              </a:spcBef>
              <a:tabLst>
                <a:tab pos="311150" algn="l"/>
              </a:tabLst>
            </a:pPr>
            <a:r>
              <a:rPr lang="de-DE" sz="2000" spc="-10" dirty="0">
                <a:latin typeface="Arial"/>
                <a:cs typeface="Arial"/>
              </a:rPr>
              <a:t>    e.g., v</a:t>
            </a:r>
            <a:r>
              <a:rPr sz="2000" dirty="0" err="1">
                <a:latin typeface="Arial"/>
                <a:cs typeface="Arial"/>
              </a:rPr>
              <a:t>isual</a:t>
            </a:r>
            <a:r>
              <a:rPr sz="2000" spc="10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impairment/restriction</a:t>
            </a:r>
            <a:r>
              <a:rPr lang="de-DE" sz="2000" spc="-10" dirty="0">
                <a:latin typeface="Arial"/>
                <a:cs typeface="Arial"/>
              </a:rPr>
              <a:t>, h</a:t>
            </a:r>
            <a:r>
              <a:rPr sz="2000" dirty="0">
                <a:latin typeface="Arial"/>
                <a:cs typeface="Arial"/>
              </a:rPr>
              <a:t>earing</a:t>
            </a:r>
            <a:r>
              <a:rPr sz="2000" spc="-30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impairment/restriction</a:t>
            </a:r>
            <a:endParaRPr sz="2000" dirty="0">
              <a:latin typeface="Arial"/>
              <a:cs typeface="Arial"/>
            </a:endParaRPr>
          </a:p>
          <a:p>
            <a:pPr marL="311150" marR="5080" indent="-299085">
              <a:lnSpc>
                <a:spcPct val="115399"/>
              </a:lnSpc>
              <a:buChar char="•"/>
              <a:tabLst>
                <a:tab pos="512445" algn="l"/>
              </a:tabLst>
            </a:pPr>
            <a:r>
              <a:rPr sz="2000" spc="-10" dirty="0">
                <a:latin typeface="Arial"/>
                <a:cs typeface="Arial"/>
              </a:rPr>
              <a:t>Socio-</a:t>
            </a:r>
            <a:r>
              <a:rPr sz="2000" dirty="0">
                <a:latin typeface="Arial"/>
                <a:cs typeface="Arial"/>
              </a:rPr>
              <a:t>emotional</a:t>
            </a:r>
            <a:r>
              <a:rPr sz="2000" spc="-8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developmental</a:t>
            </a:r>
            <a:r>
              <a:rPr sz="2000" spc="-100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disorders</a:t>
            </a:r>
            <a:r>
              <a:rPr lang="de-DE" sz="2000" spc="-10" dirty="0">
                <a:latin typeface="Arial"/>
                <a:cs typeface="Arial"/>
              </a:rPr>
              <a:t> (e.g., A</a:t>
            </a:r>
            <a:r>
              <a:rPr sz="2000" spc="-20" dirty="0">
                <a:latin typeface="Arial"/>
                <a:cs typeface="Arial"/>
              </a:rPr>
              <a:t>DHD</a:t>
            </a:r>
            <a:r>
              <a:rPr lang="de-DE" sz="2000" dirty="0">
                <a:latin typeface="Arial"/>
                <a:cs typeface="Arial"/>
              </a:rPr>
              <a:t>, </a:t>
            </a:r>
            <a:r>
              <a:rPr sz="2000" spc="-10" dirty="0">
                <a:latin typeface="Arial"/>
                <a:cs typeface="Arial"/>
              </a:rPr>
              <a:t>Autism</a:t>
            </a:r>
            <a:r>
              <a:rPr lang="de-DE" sz="2000" spc="-10" dirty="0">
                <a:latin typeface="Arial"/>
                <a:cs typeface="Arial"/>
              </a:rPr>
              <a:t>)</a:t>
            </a:r>
            <a:endParaRPr sz="2000" dirty="0">
              <a:latin typeface="Arial"/>
              <a:cs typeface="Arial"/>
            </a:endParaRPr>
          </a:p>
          <a:p>
            <a:pPr marL="311150" indent="-298450">
              <a:lnSpc>
                <a:spcPct val="100000"/>
              </a:lnSpc>
              <a:spcBef>
                <a:spcPts val="320"/>
              </a:spcBef>
              <a:buChar char="•"/>
              <a:tabLst>
                <a:tab pos="311150" algn="l"/>
              </a:tabLst>
            </a:pPr>
            <a:r>
              <a:rPr sz="2000" dirty="0">
                <a:latin typeface="Arial"/>
                <a:cs typeface="Arial"/>
              </a:rPr>
              <a:t>Learning</a:t>
            </a:r>
            <a:r>
              <a:rPr sz="2000" spc="-30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development</a:t>
            </a:r>
            <a:r>
              <a:rPr sz="2000" spc="-75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disorders</a:t>
            </a:r>
            <a:endParaRPr sz="2000" dirty="0">
              <a:latin typeface="Arial"/>
              <a:cs typeface="Arial"/>
            </a:endParaRPr>
          </a:p>
          <a:p>
            <a:pPr marL="311150" indent="-298450">
              <a:lnSpc>
                <a:spcPct val="100000"/>
              </a:lnSpc>
              <a:spcBef>
                <a:spcPts val="325"/>
              </a:spcBef>
              <a:buChar char="•"/>
              <a:tabLst>
                <a:tab pos="311150" algn="l"/>
              </a:tabLst>
            </a:pPr>
            <a:r>
              <a:rPr sz="2000" dirty="0">
                <a:latin typeface="Arial"/>
                <a:cs typeface="Arial"/>
              </a:rPr>
              <a:t>Intellectual</a:t>
            </a:r>
            <a:r>
              <a:rPr sz="2000" spc="-7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development</a:t>
            </a:r>
            <a:r>
              <a:rPr sz="2000" spc="-50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deficits</a:t>
            </a:r>
            <a:endParaRPr sz="2000" dirty="0">
              <a:latin typeface="Arial"/>
              <a:cs typeface="Arial"/>
            </a:endParaRPr>
          </a:p>
          <a:p>
            <a:pPr marL="311150" indent="-298450">
              <a:lnSpc>
                <a:spcPct val="100000"/>
              </a:lnSpc>
              <a:spcBef>
                <a:spcPts val="325"/>
              </a:spcBef>
              <a:buChar char="•"/>
              <a:tabLst>
                <a:tab pos="311150" algn="l"/>
              </a:tabLst>
            </a:pPr>
            <a:r>
              <a:rPr sz="2000" dirty="0">
                <a:latin typeface="Arial"/>
                <a:cs typeface="Arial"/>
              </a:rPr>
              <a:t>Down</a:t>
            </a:r>
            <a:r>
              <a:rPr sz="2000" spc="-8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syndrome</a:t>
            </a:r>
            <a:r>
              <a:rPr sz="2000" spc="-7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(trisomy</a:t>
            </a:r>
            <a:r>
              <a:rPr sz="2000" spc="-70" dirty="0">
                <a:latin typeface="Arial"/>
                <a:cs typeface="Arial"/>
              </a:rPr>
              <a:t> </a:t>
            </a:r>
            <a:r>
              <a:rPr sz="2000" spc="-25" dirty="0">
                <a:latin typeface="Arial"/>
                <a:cs typeface="Arial"/>
              </a:rPr>
              <a:t>21)</a:t>
            </a:r>
            <a:endParaRPr sz="2000" dirty="0">
              <a:latin typeface="Arial"/>
              <a:cs typeface="Arial"/>
            </a:endParaRPr>
          </a:p>
          <a:p>
            <a:pPr marL="311150" indent="-298450">
              <a:lnSpc>
                <a:spcPct val="100000"/>
              </a:lnSpc>
              <a:spcBef>
                <a:spcPts val="325"/>
              </a:spcBef>
              <a:buChar char="•"/>
              <a:tabLst>
                <a:tab pos="311150" algn="l"/>
              </a:tabLst>
            </a:pPr>
            <a:r>
              <a:rPr sz="2000" spc="-10" dirty="0">
                <a:latin typeface="Arial"/>
                <a:cs typeface="Arial"/>
              </a:rPr>
              <a:t>Giftedness</a:t>
            </a:r>
            <a:endParaRPr sz="2000" dirty="0">
              <a:latin typeface="Arial"/>
              <a:cs typeface="Arial"/>
            </a:endParaRPr>
          </a:p>
        </p:txBody>
      </p:sp>
      <p:sp>
        <p:nvSpPr>
          <p:cNvPr id="3" name="object 4">
            <a:extLst>
              <a:ext uri="{FF2B5EF4-FFF2-40B4-BE49-F238E27FC236}">
                <a16:creationId xmlns:a16="http://schemas.microsoft.com/office/drawing/2014/main" id="{FFB117FD-DECB-9B20-4DBE-8F7A9D7A42E0}"/>
              </a:ext>
            </a:extLst>
          </p:cNvPr>
          <p:cNvSpPr txBox="1">
            <a:spLocks/>
          </p:cNvSpPr>
          <p:nvPr/>
        </p:nvSpPr>
        <p:spPr>
          <a:xfrm>
            <a:off x="657859" y="486375"/>
            <a:ext cx="8131809" cy="1473095"/>
          </a:xfrm>
          <a:prstGeom prst="rect">
            <a:avLst/>
          </a:prstGeom>
        </p:spPr>
        <p:txBody>
          <a:bodyPr vert="horz" wrap="square" lIns="0" tIns="117728" rIns="0" bIns="0" rtlCol="0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5240">
              <a:lnSpc>
                <a:spcPct val="100000"/>
              </a:lnSpc>
              <a:spcBef>
                <a:spcPts val="135"/>
              </a:spcBef>
            </a:pPr>
            <a:r>
              <a:rPr lang="de-DE" b="1" spc="-10" dirty="0">
                <a:latin typeface="Arial" panose="020B0604020202020204" pitchFamily="34" charset="0"/>
                <a:cs typeface="Arial" panose="020B0604020202020204" pitchFamily="34" charset="0"/>
              </a:rPr>
              <a:t>Relevant </a:t>
            </a:r>
            <a:r>
              <a:rPr lang="de-DE" b="1" spc="-10" dirty="0" err="1">
                <a:latin typeface="Arial" panose="020B0604020202020204" pitchFamily="34" charset="0"/>
                <a:cs typeface="Arial" panose="020B0604020202020204" pitchFamily="34" charset="0"/>
              </a:rPr>
              <a:t>impairments</a:t>
            </a:r>
            <a:r>
              <a:rPr lang="de-DE" b="1" spc="-10" dirty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de-DE" b="1" spc="-10" dirty="0" err="1">
                <a:latin typeface="Arial" panose="020B0604020202020204" pitchFamily="34" charset="0"/>
                <a:cs typeface="Arial" panose="020B0604020202020204" pitchFamily="34" charset="0"/>
              </a:rPr>
              <a:t>physical</a:t>
            </a:r>
            <a:r>
              <a:rPr lang="de-DE" b="1" spc="-1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b="1" spc="-10" dirty="0" err="1">
                <a:latin typeface="Arial" panose="020B0604020202020204" pitchFamily="34" charset="0"/>
                <a:cs typeface="Arial" panose="020B0604020202020204" pitchFamily="34" charset="0"/>
              </a:rPr>
              <a:t>activities</a:t>
            </a: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340022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FD3CFB4-FD5F-6874-6AB0-F89B2D43E8F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4">
            <a:extLst>
              <a:ext uri="{FF2B5EF4-FFF2-40B4-BE49-F238E27FC236}">
                <a16:creationId xmlns:a16="http://schemas.microsoft.com/office/drawing/2014/main" id="{6AC5073B-386D-1B85-25E5-0907E9B92F74}"/>
              </a:ext>
            </a:extLst>
          </p:cNvPr>
          <p:cNvSpPr txBox="1">
            <a:spLocks/>
          </p:cNvSpPr>
          <p:nvPr/>
        </p:nvSpPr>
        <p:spPr>
          <a:xfrm>
            <a:off x="657859" y="486375"/>
            <a:ext cx="8131809" cy="1473095"/>
          </a:xfrm>
          <a:prstGeom prst="rect">
            <a:avLst/>
          </a:prstGeom>
        </p:spPr>
        <p:txBody>
          <a:bodyPr vert="horz" wrap="square" lIns="0" tIns="117728" rIns="0" bIns="0" rtlCol="0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5240">
              <a:lnSpc>
                <a:spcPct val="100000"/>
              </a:lnSpc>
              <a:spcBef>
                <a:spcPts val="135"/>
              </a:spcBef>
            </a:pPr>
            <a:r>
              <a:rPr lang="de-DE" b="1" spc="-10" dirty="0" err="1">
                <a:latin typeface="Arial" panose="020B0604020202020204" pitchFamily="34" charset="0"/>
                <a:cs typeface="Arial" panose="020B0604020202020204" pitchFamily="34" charset="0"/>
              </a:rPr>
              <a:t>How</a:t>
            </a:r>
            <a:r>
              <a:rPr lang="de-DE" b="1" spc="-1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b="1" spc="-10" dirty="0" err="1">
                <a:latin typeface="Arial" panose="020B0604020202020204" pitchFamily="34" charset="0"/>
                <a:cs typeface="Arial" panose="020B0604020202020204" pitchFamily="34" charset="0"/>
              </a:rPr>
              <a:t>can</a:t>
            </a:r>
            <a:r>
              <a:rPr lang="de-DE" b="1" spc="-1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b="1" spc="-10" dirty="0" err="1">
                <a:latin typeface="Arial" panose="020B0604020202020204" pitchFamily="34" charset="0"/>
                <a:cs typeface="Arial" panose="020B0604020202020204" pitchFamily="34" charset="0"/>
              </a:rPr>
              <a:t>you</a:t>
            </a:r>
            <a:r>
              <a:rPr lang="de-DE" b="1" spc="-1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b="1" spc="-10" dirty="0" err="1">
                <a:latin typeface="Arial" panose="020B0604020202020204" pitchFamily="34" charset="0"/>
                <a:cs typeface="Arial" panose="020B0604020202020204" pitchFamily="34" charset="0"/>
              </a:rPr>
              <a:t>make</a:t>
            </a:r>
            <a:r>
              <a:rPr lang="de-DE" b="1" spc="-1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b="1" spc="-10" dirty="0" err="1">
                <a:latin typeface="Arial" panose="020B0604020202020204" pitchFamily="34" charset="0"/>
                <a:cs typeface="Arial" panose="020B0604020202020204" pitchFamily="34" charset="0"/>
              </a:rPr>
              <a:t>sport</a:t>
            </a:r>
            <a:r>
              <a:rPr lang="de-DE" b="1" spc="-10" dirty="0">
                <a:latin typeface="Arial" panose="020B0604020202020204" pitchFamily="34" charset="0"/>
                <a:cs typeface="Arial" panose="020B0604020202020204" pitchFamily="34" charset="0"/>
              </a:rPr>
              <a:t> inclusive</a:t>
            </a:r>
            <a:r>
              <a:rPr lang="en-US" b="1" spc="-10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object 3">
            <a:extLst>
              <a:ext uri="{FF2B5EF4-FFF2-40B4-BE49-F238E27FC236}">
                <a16:creationId xmlns:a16="http://schemas.microsoft.com/office/drawing/2014/main" id="{9C3F452F-275E-D2A2-10DA-148D5DF9FBEB}"/>
              </a:ext>
            </a:extLst>
          </p:cNvPr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650692" y="2199195"/>
            <a:ext cx="6690360" cy="32247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338620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638144D-5401-0547-6A83-E40174CDFBC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4">
            <a:extLst>
              <a:ext uri="{FF2B5EF4-FFF2-40B4-BE49-F238E27FC236}">
                <a16:creationId xmlns:a16="http://schemas.microsoft.com/office/drawing/2014/main" id="{4A0EEE88-A53E-3691-C013-035B22970431}"/>
              </a:ext>
            </a:extLst>
          </p:cNvPr>
          <p:cNvSpPr txBox="1">
            <a:spLocks/>
          </p:cNvSpPr>
          <p:nvPr/>
        </p:nvSpPr>
        <p:spPr>
          <a:xfrm>
            <a:off x="657859" y="486375"/>
            <a:ext cx="8131809" cy="1473095"/>
          </a:xfrm>
          <a:prstGeom prst="rect">
            <a:avLst/>
          </a:prstGeom>
        </p:spPr>
        <p:txBody>
          <a:bodyPr vert="horz" wrap="square" lIns="0" tIns="117728" rIns="0" bIns="0" rtlCol="0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5240">
              <a:lnSpc>
                <a:spcPct val="100000"/>
              </a:lnSpc>
              <a:spcBef>
                <a:spcPts val="135"/>
              </a:spcBef>
            </a:pPr>
            <a:r>
              <a:rPr lang="de-DE" b="1" spc="-10" dirty="0" err="1">
                <a:latin typeface="Arial" panose="020B0604020202020204" pitchFamily="34" charset="0"/>
                <a:cs typeface="Arial" panose="020B0604020202020204" pitchFamily="34" charset="0"/>
              </a:rPr>
              <a:t>Cooperation</a:t>
            </a:r>
            <a:r>
              <a:rPr lang="de-DE" b="1" spc="-10" dirty="0">
                <a:latin typeface="Arial" panose="020B0604020202020204" pitchFamily="34" charset="0"/>
                <a:cs typeface="Arial" panose="020B0604020202020204" pitchFamily="34" charset="0"/>
              </a:rPr>
              <a:t> on a </a:t>
            </a:r>
            <a:r>
              <a:rPr lang="de-DE" b="1" spc="-10" dirty="0" err="1">
                <a:latin typeface="Arial" panose="020B0604020202020204" pitchFamily="34" charset="0"/>
                <a:cs typeface="Arial" panose="020B0604020202020204" pitchFamily="34" charset="0"/>
              </a:rPr>
              <a:t>common</a:t>
            </a:r>
            <a:r>
              <a:rPr lang="de-DE" b="1" spc="-1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b="1" spc="-10" dirty="0" err="1">
                <a:latin typeface="Arial" panose="020B0604020202020204" pitchFamily="34" charset="0"/>
                <a:cs typeface="Arial" panose="020B0604020202020204" pitchFamily="34" charset="0"/>
              </a:rPr>
              <a:t>object</a:t>
            </a: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object 3">
            <a:extLst>
              <a:ext uri="{FF2B5EF4-FFF2-40B4-BE49-F238E27FC236}">
                <a16:creationId xmlns:a16="http://schemas.microsoft.com/office/drawing/2014/main" id="{A548A511-C57E-4D6C-CA5A-3501ACE520D2}"/>
              </a:ext>
            </a:extLst>
          </p:cNvPr>
          <p:cNvSpPr txBox="1"/>
          <p:nvPr/>
        </p:nvSpPr>
        <p:spPr>
          <a:xfrm>
            <a:off x="703580" y="2464105"/>
            <a:ext cx="8649142" cy="2806922"/>
          </a:xfrm>
          <a:prstGeom prst="rect">
            <a:avLst/>
          </a:prstGeom>
        </p:spPr>
        <p:txBody>
          <a:bodyPr vert="horz" wrap="square" lIns="0" tIns="81280" rIns="0" bIns="0" rtlCol="0">
            <a:spAutoFit/>
          </a:bodyPr>
          <a:lstStyle/>
          <a:p>
            <a:pPr marL="314325" indent="-301625">
              <a:lnSpc>
                <a:spcPct val="100000"/>
              </a:lnSpc>
              <a:spcBef>
                <a:spcPts val="640"/>
              </a:spcBef>
              <a:buChar char="•"/>
              <a:tabLst>
                <a:tab pos="314325" algn="l"/>
              </a:tabLst>
            </a:pPr>
            <a:r>
              <a:rPr sz="2000" dirty="0">
                <a:latin typeface="Arial"/>
                <a:cs typeface="Arial"/>
              </a:rPr>
              <a:t>Human</a:t>
            </a:r>
            <a:r>
              <a:rPr sz="2000" spc="-4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=</a:t>
            </a:r>
            <a:r>
              <a:rPr sz="2000" spc="-4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product</a:t>
            </a:r>
            <a:r>
              <a:rPr sz="2000" spc="-7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of</a:t>
            </a:r>
            <a:r>
              <a:rPr sz="2000" spc="-4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his</a:t>
            </a:r>
            <a:r>
              <a:rPr sz="2000" spc="-4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culture</a:t>
            </a:r>
            <a:r>
              <a:rPr sz="2000" spc="-4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and</a:t>
            </a:r>
            <a:r>
              <a:rPr sz="2000" spc="-4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fellow</a:t>
            </a:r>
            <a:r>
              <a:rPr sz="2000" spc="-4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human</a:t>
            </a:r>
            <a:r>
              <a:rPr sz="2000" spc="-40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beings.</a:t>
            </a:r>
            <a:endParaRPr sz="2000" dirty="0">
              <a:latin typeface="Arial"/>
              <a:cs typeface="Arial"/>
            </a:endParaRPr>
          </a:p>
          <a:p>
            <a:pPr marL="313690" indent="-300990">
              <a:lnSpc>
                <a:spcPct val="100000"/>
              </a:lnSpc>
              <a:spcBef>
                <a:spcPts val="540"/>
              </a:spcBef>
              <a:buChar char="•"/>
              <a:tabLst>
                <a:tab pos="313690" algn="l"/>
              </a:tabLst>
            </a:pPr>
            <a:r>
              <a:rPr sz="2000" dirty="0">
                <a:latin typeface="Arial"/>
                <a:cs typeface="Arial"/>
              </a:rPr>
              <a:t>Inner</a:t>
            </a:r>
            <a:r>
              <a:rPr sz="2000" spc="-75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differentiation.</a:t>
            </a:r>
            <a:endParaRPr sz="2000" dirty="0">
              <a:latin typeface="Arial"/>
              <a:cs typeface="Arial"/>
            </a:endParaRPr>
          </a:p>
          <a:p>
            <a:pPr marL="313690" indent="-300990">
              <a:lnSpc>
                <a:spcPct val="100000"/>
              </a:lnSpc>
              <a:spcBef>
                <a:spcPts val="515"/>
              </a:spcBef>
              <a:buChar char="•"/>
              <a:tabLst>
                <a:tab pos="313690" algn="l"/>
              </a:tabLst>
            </a:pPr>
            <a:r>
              <a:rPr sz="2000" dirty="0">
                <a:latin typeface="Arial"/>
                <a:cs typeface="Arial"/>
              </a:rPr>
              <a:t>Zone</a:t>
            </a:r>
            <a:r>
              <a:rPr sz="2000" spc="-4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of</a:t>
            </a:r>
            <a:r>
              <a:rPr sz="2000" spc="-3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the</a:t>
            </a:r>
            <a:r>
              <a:rPr sz="2000" spc="-5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next</a:t>
            </a:r>
            <a:r>
              <a:rPr sz="2000" spc="5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development</a:t>
            </a:r>
            <a:r>
              <a:rPr sz="2000" spc="-7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(no</a:t>
            </a:r>
            <a:r>
              <a:rPr sz="2000" spc="-3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under-</a:t>
            </a:r>
            <a:r>
              <a:rPr sz="2000" spc="-7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or</a:t>
            </a:r>
            <a:r>
              <a:rPr sz="2000" spc="-30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overcharged).</a:t>
            </a:r>
            <a:endParaRPr sz="2000" dirty="0">
              <a:latin typeface="Arial"/>
              <a:cs typeface="Arial"/>
            </a:endParaRPr>
          </a:p>
          <a:p>
            <a:pPr marL="313690" indent="-300990">
              <a:lnSpc>
                <a:spcPct val="100000"/>
              </a:lnSpc>
              <a:spcBef>
                <a:spcPts val="540"/>
              </a:spcBef>
              <a:buChar char="•"/>
              <a:tabLst>
                <a:tab pos="313690" algn="l"/>
              </a:tabLst>
            </a:pPr>
            <a:r>
              <a:rPr sz="2000" dirty="0">
                <a:latin typeface="Arial"/>
                <a:cs typeface="Arial"/>
              </a:rPr>
              <a:t>Cooperative</a:t>
            </a:r>
            <a:r>
              <a:rPr sz="2000" spc="-10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learning</a:t>
            </a:r>
            <a:r>
              <a:rPr sz="2000" spc="-85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situations</a:t>
            </a:r>
            <a:endParaRPr sz="2000" dirty="0">
              <a:latin typeface="Arial"/>
              <a:cs typeface="Arial"/>
            </a:endParaRPr>
          </a:p>
          <a:p>
            <a:pPr marL="612775" marR="5080" lvl="1" indent="-299085">
              <a:lnSpc>
                <a:spcPct val="100600"/>
              </a:lnSpc>
              <a:spcBef>
                <a:spcPts val="500"/>
              </a:spcBef>
              <a:buChar char="•"/>
              <a:tabLst>
                <a:tab pos="612775" algn="l"/>
              </a:tabLst>
            </a:pPr>
            <a:r>
              <a:rPr sz="2000" dirty="0">
                <a:latin typeface="Arial"/>
                <a:cs typeface="Arial"/>
              </a:rPr>
              <a:t>Complementary</a:t>
            </a:r>
            <a:r>
              <a:rPr sz="2000" spc="-4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learning</a:t>
            </a:r>
            <a:r>
              <a:rPr sz="2000" spc="-4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situation:</a:t>
            </a:r>
            <a:r>
              <a:rPr sz="2000" spc="-8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Partner</a:t>
            </a:r>
            <a:r>
              <a:rPr sz="2000" spc="-4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A</a:t>
            </a:r>
            <a:r>
              <a:rPr sz="2000" spc="-4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and</a:t>
            </a:r>
            <a:r>
              <a:rPr sz="2000" spc="-5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Partner</a:t>
            </a:r>
            <a:r>
              <a:rPr sz="2000" spc="-8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B</a:t>
            </a:r>
            <a:r>
              <a:rPr sz="2000" spc="-50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pursue </a:t>
            </a:r>
            <a:r>
              <a:rPr sz="2000" dirty="0">
                <a:latin typeface="Arial"/>
                <a:cs typeface="Arial"/>
              </a:rPr>
              <a:t>different</a:t>
            </a:r>
            <a:r>
              <a:rPr sz="2000" spc="-8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goals</a:t>
            </a:r>
            <a:r>
              <a:rPr sz="2000" spc="-4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but</a:t>
            </a:r>
            <a:r>
              <a:rPr sz="2000" spc="-3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cannot</a:t>
            </a:r>
            <a:r>
              <a:rPr sz="2000" spc="-5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achieve</a:t>
            </a:r>
            <a:r>
              <a:rPr sz="2000" spc="-5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them</a:t>
            </a:r>
            <a:r>
              <a:rPr sz="2000" spc="-15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independently</a:t>
            </a:r>
            <a:r>
              <a:rPr sz="2000" spc="-6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of</a:t>
            </a:r>
            <a:r>
              <a:rPr sz="2000" spc="-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each</a:t>
            </a:r>
            <a:r>
              <a:rPr sz="2000" spc="-40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other.</a:t>
            </a:r>
            <a:endParaRPr sz="2000" dirty="0">
              <a:latin typeface="Arial"/>
              <a:cs typeface="Arial"/>
            </a:endParaRPr>
          </a:p>
          <a:p>
            <a:pPr marL="612775" marR="101600" lvl="1" indent="-299085">
              <a:lnSpc>
                <a:spcPts val="2090"/>
              </a:lnSpc>
              <a:spcBef>
                <a:spcPts val="620"/>
              </a:spcBef>
              <a:buChar char="•"/>
              <a:tabLst>
                <a:tab pos="612775" algn="l"/>
              </a:tabLst>
            </a:pPr>
            <a:r>
              <a:rPr sz="2000" dirty="0">
                <a:latin typeface="Arial"/>
                <a:cs typeface="Arial"/>
              </a:rPr>
              <a:t>Solidary</a:t>
            </a:r>
            <a:r>
              <a:rPr sz="2000" spc="-7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learning</a:t>
            </a:r>
            <a:r>
              <a:rPr sz="2000" spc="-2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situations:</a:t>
            </a:r>
            <a:r>
              <a:rPr sz="2000" spc="-3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a</a:t>
            </a:r>
            <a:r>
              <a:rPr sz="2000" spc="-6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common</a:t>
            </a:r>
            <a:r>
              <a:rPr sz="2000" spc="-3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goal</a:t>
            </a:r>
            <a:r>
              <a:rPr sz="2000" spc="-2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is</a:t>
            </a:r>
            <a:r>
              <a:rPr sz="2000" spc="-3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pursued</a:t>
            </a:r>
            <a:r>
              <a:rPr sz="2000" spc="-7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and</a:t>
            </a:r>
            <a:r>
              <a:rPr sz="2000" spc="-3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can</a:t>
            </a:r>
            <a:r>
              <a:rPr sz="2000" spc="-30" dirty="0">
                <a:latin typeface="Arial"/>
                <a:cs typeface="Arial"/>
              </a:rPr>
              <a:t> </a:t>
            </a:r>
            <a:r>
              <a:rPr sz="2000" spc="-20" dirty="0">
                <a:latin typeface="Arial"/>
                <a:cs typeface="Arial"/>
              </a:rPr>
              <a:t>only </a:t>
            </a:r>
            <a:r>
              <a:rPr sz="2000" dirty="0">
                <a:latin typeface="Arial"/>
                <a:cs typeface="Arial"/>
              </a:rPr>
              <a:t>be</a:t>
            </a:r>
            <a:r>
              <a:rPr sz="2000" spc="-1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achieved</a:t>
            </a:r>
            <a:r>
              <a:rPr sz="2000" spc="-45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together.</a:t>
            </a:r>
            <a:endParaRPr sz="20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58584431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5784879-2138-D80F-7497-695E6B1AD7F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4">
            <a:extLst>
              <a:ext uri="{FF2B5EF4-FFF2-40B4-BE49-F238E27FC236}">
                <a16:creationId xmlns:a16="http://schemas.microsoft.com/office/drawing/2014/main" id="{3E2C3EB1-1F6B-93E4-8AA2-007CCEDF44CA}"/>
              </a:ext>
            </a:extLst>
          </p:cNvPr>
          <p:cNvSpPr txBox="1"/>
          <p:nvPr/>
        </p:nvSpPr>
        <p:spPr>
          <a:xfrm>
            <a:off x="657859" y="2415337"/>
            <a:ext cx="8486141" cy="2497158"/>
          </a:xfrm>
          <a:prstGeom prst="rect">
            <a:avLst/>
          </a:prstGeom>
        </p:spPr>
        <p:txBody>
          <a:bodyPr vert="horz" wrap="square" lIns="0" tIns="81280" rIns="0" bIns="0" rtlCol="0">
            <a:spAutoFit/>
          </a:bodyPr>
          <a:lstStyle/>
          <a:p>
            <a:pPr marL="314325" marR="225425" indent="-302260">
              <a:lnSpc>
                <a:spcPct val="100600"/>
              </a:lnSpc>
              <a:spcBef>
                <a:spcPts val="530"/>
              </a:spcBef>
              <a:buChar char="•"/>
              <a:tabLst>
                <a:tab pos="314325" algn="l"/>
              </a:tabLst>
            </a:pPr>
            <a:r>
              <a:rPr lang="de-DE" sz="2800" b="1" dirty="0">
                <a:latin typeface="Arial"/>
                <a:cs typeface="Arial"/>
              </a:rPr>
              <a:t>6:</a:t>
            </a:r>
            <a:r>
              <a:rPr lang="de-DE" sz="2000" b="1" dirty="0">
                <a:latin typeface="Arial"/>
                <a:cs typeface="Arial"/>
              </a:rPr>
              <a:t> </a:t>
            </a:r>
            <a:r>
              <a:rPr lang="de-DE" sz="2000" dirty="0">
                <a:latin typeface="Arial"/>
                <a:cs typeface="Arial"/>
              </a:rPr>
              <a:t>Six</a:t>
            </a:r>
            <a:r>
              <a:rPr sz="2000" spc="-2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fields</a:t>
            </a:r>
            <a:r>
              <a:rPr sz="2000" spc="-20" dirty="0">
                <a:latin typeface="Arial"/>
                <a:cs typeface="Arial"/>
              </a:rPr>
              <a:t> </a:t>
            </a:r>
            <a:r>
              <a:rPr lang="de-DE" sz="2000" spc="-20" dirty="0" err="1">
                <a:latin typeface="Arial"/>
                <a:cs typeface="Arial"/>
              </a:rPr>
              <a:t>of</a:t>
            </a:r>
            <a:r>
              <a:rPr lang="de-DE" sz="2000" spc="-20" dirty="0">
                <a:latin typeface="Arial"/>
                <a:cs typeface="Arial"/>
              </a:rPr>
              <a:t> potential </a:t>
            </a:r>
            <a:r>
              <a:rPr lang="de-DE" sz="2000" spc="-20" dirty="0" err="1">
                <a:latin typeface="Arial"/>
                <a:cs typeface="Arial"/>
              </a:rPr>
              <a:t>adaptations</a:t>
            </a:r>
            <a:r>
              <a:rPr lang="de-DE" sz="2000" spc="-20" dirty="0">
                <a:latin typeface="Arial"/>
                <a:cs typeface="Arial"/>
              </a:rPr>
              <a:t>:</a:t>
            </a:r>
            <a:r>
              <a:rPr sz="2000" spc="-90" dirty="0">
                <a:latin typeface="Arial"/>
                <a:cs typeface="Arial"/>
              </a:rPr>
              <a:t> </a:t>
            </a:r>
            <a:endParaRPr lang="de-DE" sz="2000" spc="-90" dirty="0">
              <a:latin typeface="Arial"/>
              <a:cs typeface="Arial"/>
            </a:endParaRPr>
          </a:p>
          <a:p>
            <a:pPr marL="12065" marR="225425">
              <a:lnSpc>
                <a:spcPct val="100600"/>
              </a:lnSpc>
              <a:spcBef>
                <a:spcPts val="530"/>
              </a:spcBef>
              <a:tabLst>
                <a:tab pos="314325" algn="l"/>
              </a:tabLst>
            </a:pPr>
            <a:r>
              <a:rPr lang="de-DE" sz="2000" spc="-90" dirty="0">
                <a:latin typeface="Arial"/>
                <a:cs typeface="Arial"/>
              </a:rPr>
              <a:t>     (1) </a:t>
            </a:r>
            <a:r>
              <a:rPr sz="2000" spc="-10" dirty="0">
                <a:latin typeface="Arial"/>
                <a:cs typeface="Arial"/>
              </a:rPr>
              <a:t>communication</a:t>
            </a:r>
            <a:r>
              <a:rPr lang="de-DE" sz="2000" spc="-10" dirty="0">
                <a:latin typeface="Arial"/>
                <a:cs typeface="Arial"/>
              </a:rPr>
              <a:t>, (2)</a:t>
            </a:r>
            <a:r>
              <a:rPr sz="2000" spc="-2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social</a:t>
            </a:r>
            <a:r>
              <a:rPr sz="2000" spc="-2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form,</a:t>
            </a:r>
            <a:r>
              <a:rPr lang="de-DE" sz="2000" dirty="0">
                <a:latin typeface="Arial"/>
                <a:cs typeface="Arial"/>
              </a:rPr>
              <a:t> (3)</a:t>
            </a:r>
            <a:r>
              <a:rPr sz="2000" spc="-20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rules,</a:t>
            </a:r>
            <a:r>
              <a:rPr lang="de-DE" sz="2000" spc="-10" dirty="0">
                <a:latin typeface="Arial"/>
                <a:cs typeface="Arial"/>
              </a:rPr>
              <a:t> (4)</a:t>
            </a:r>
            <a:r>
              <a:rPr sz="2000" spc="-1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learning</a:t>
            </a:r>
            <a:r>
              <a:rPr sz="2000" spc="-4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environment,</a:t>
            </a:r>
            <a:r>
              <a:rPr sz="2000" spc="-80" dirty="0">
                <a:latin typeface="Arial"/>
                <a:cs typeface="Arial"/>
              </a:rPr>
              <a:t> </a:t>
            </a:r>
            <a:r>
              <a:rPr lang="de-DE" sz="2000" spc="-80" dirty="0">
                <a:latin typeface="Arial"/>
                <a:cs typeface="Arial"/>
              </a:rPr>
              <a:t>          </a:t>
            </a:r>
          </a:p>
          <a:p>
            <a:pPr marL="12065" marR="225425">
              <a:lnSpc>
                <a:spcPct val="100600"/>
              </a:lnSpc>
              <a:spcBef>
                <a:spcPts val="530"/>
              </a:spcBef>
              <a:tabLst>
                <a:tab pos="314325" algn="l"/>
              </a:tabLst>
            </a:pPr>
            <a:r>
              <a:rPr lang="de-DE" sz="2000" spc="-80" dirty="0">
                <a:latin typeface="Arial"/>
                <a:cs typeface="Arial"/>
              </a:rPr>
              <a:t>     (5) </a:t>
            </a:r>
            <a:r>
              <a:rPr sz="2000" dirty="0">
                <a:latin typeface="Arial"/>
                <a:cs typeface="Arial"/>
              </a:rPr>
              <a:t>tasks</a:t>
            </a:r>
            <a:r>
              <a:rPr sz="2000" spc="-4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and</a:t>
            </a:r>
            <a:r>
              <a:rPr lang="de-DE" sz="2000" dirty="0">
                <a:latin typeface="Arial"/>
                <a:cs typeface="Arial"/>
              </a:rPr>
              <a:t> (6)</a:t>
            </a:r>
            <a:r>
              <a:rPr sz="2000" spc="-35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materials</a:t>
            </a:r>
            <a:r>
              <a:rPr lang="de-DE" sz="2000" spc="-10" dirty="0">
                <a:latin typeface="Arial"/>
                <a:cs typeface="Arial"/>
              </a:rPr>
              <a:t>.</a:t>
            </a:r>
          </a:p>
          <a:p>
            <a:pPr marL="314325" marR="225425" indent="-302260">
              <a:lnSpc>
                <a:spcPct val="100600"/>
              </a:lnSpc>
              <a:spcBef>
                <a:spcPts val="530"/>
              </a:spcBef>
              <a:buChar char="•"/>
              <a:tabLst>
                <a:tab pos="314325" algn="l"/>
              </a:tabLst>
            </a:pPr>
            <a:endParaRPr lang="de-DE" sz="2000" spc="-10" dirty="0">
              <a:latin typeface="Arial"/>
              <a:cs typeface="Arial"/>
            </a:endParaRPr>
          </a:p>
          <a:p>
            <a:pPr marL="314325" marR="225425" indent="-302260">
              <a:lnSpc>
                <a:spcPct val="100600"/>
              </a:lnSpc>
              <a:spcBef>
                <a:spcPts val="530"/>
              </a:spcBef>
              <a:buFontTx/>
              <a:buChar char="•"/>
              <a:tabLst>
                <a:tab pos="314325" algn="l"/>
              </a:tabLst>
            </a:pPr>
            <a:r>
              <a:rPr lang="en-US" sz="2800" b="1" dirty="0">
                <a:latin typeface="Arial"/>
                <a:cs typeface="Arial"/>
              </a:rPr>
              <a:t>+1:</a:t>
            </a:r>
            <a:r>
              <a:rPr lang="en-US" sz="2000" dirty="0">
                <a:latin typeface="Arial"/>
                <a:cs typeface="Arial"/>
              </a:rPr>
              <a:t> At</a:t>
            </a:r>
            <a:r>
              <a:rPr lang="en-US" sz="2000" spc="-30" dirty="0">
                <a:latin typeface="Arial"/>
                <a:cs typeface="Arial"/>
              </a:rPr>
              <a:t> </a:t>
            </a:r>
            <a:r>
              <a:rPr lang="en-US" sz="2000" dirty="0">
                <a:latin typeface="Arial"/>
                <a:cs typeface="Arial"/>
              </a:rPr>
              <a:t>the</a:t>
            </a:r>
            <a:r>
              <a:rPr lang="en-US" sz="2000" spc="-50" dirty="0">
                <a:latin typeface="Arial"/>
                <a:cs typeface="Arial"/>
              </a:rPr>
              <a:t> </a:t>
            </a:r>
            <a:r>
              <a:rPr lang="en-US" sz="2000" dirty="0">
                <a:latin typeface="Arial"/>
                <a:cs typeface="Arial"/>
              </a:rPr>
              <a:t>center</a:t>
            </a:r>
            <a:r>
              <a:rPr lang="en-US" sz="2000" spc="-65" dirty="0">
                <a:latin typeface="Arial"/>
                <a:cs typeface="Arial"/>
              </a:rPr>
              <a:t> </a:t>
            </a:r>
            <a:r>
              <a:rPr lang="en-US" sz="2000" dirty="0">
                <a:latin typeface="Arial"/>
                <a:cs typeface="Arial"/>
              </a:rPr>
              <a:t>of</a:t>
            </a:r>
            <a:r>
              <a:rPr lang="en-US" sz="2000" spc="-30" dirty="0">
                <a:latin typeface="Arial"/>
                <a:cs typeface="Arial"/>
              </a:rPr>
              <a:t> </a:t>
            </a:r>
            <a:r>
              <a:rPr lang="en-US" sz="2000" dirty="0">
                <a:latin typeface="Arial"/>
                <a:cs typeface="Arial"/>
              </a:rPr>
              <a:t>the</a:t>
            </a:r>
            <a:r>
              <a:rPr lang="en-US" sz="2000" spc="-25" dirty="0">
                <a:latin typeface="Arial"/>
                <a:cs typeface="Arial"/>
              </a:rPr>
              <a:t> </a:t>
            </a:r>
            <a:r>
              <a:rPr lang="en-US" sz="2000" dirty="0">
                <a:latin typeface="Arial"/>
                <a:cs typeface="Arial"/>
              </a:rPr>
              <a:t>model</a:t>
            </a:r>
            <a:r>
              <a:rPr lang="en-US" sz="2000" spc="-25" dirty="0">
                <a:latin typeface="Arial"/>
                <a:cs typeface="Arial"/>
              </a:rPr>
              <a:t> </a:t>
            </a:r>
            <a:r>
              <a:rPr lang="en-US" sz="2000" dirty="0">
                <a:latin typeface="Arial"/>
                <a:cs typeface="Arial"/>
              </a:rPr>
              <a:t>is</a:t>
            </a:r>
            <a:r>
              <a:rPr lang="en-US" sz="2000" spc="-25" dirty="0">
                <a:latin typeface="Arial"/>
                <a:cs typeface="Arial"/>
              </a:rPr>
              <a:t> </a:t>
            </a:r>
            <a:r>
              <a:rPr lang="en-US" sz="2000" dirty="0">
                <a:latin typeface="Arial"/>
                <a:cs typeface="Arial"/>
              </a:rPr>
              <a:t>the</a:t>
            </a:r>
            <a:r>
              <a:rPr lang="en-US" sz="2000" spc="-40" dirty="0">
                <a:latin typeface="Arial"/>
                <a:cs typeface="Arial"/>
              </a:rPr>
              <a:t> </a:t>
            </a:r>
            <a:r>
              <a:rPr lang="en-US" sz="2000" spc="-10" dirty="0">
                <a:latin typeface="Arial"/>
                <a:cs typeface="Arial"/>
              </a:rPr>
              <a:t>leader and his/her attitude.</a:t>
            </a:r>
            <a:endParaRPr lang="en-US" sz="2000" dirty="0">
              <a:latin typeface="Arial"/>
              <a:cs typeface="Arial"/>
            </a:endParaRPr>
          </a:p>
          <a:p>
            <a:pPr marL="314325" marR="225425" indent="-302260">
              <a:lnSpc>
                <a:spcPct val="100600"/>
              </a:lnSpc>
              <a:spcBef>
                <a:spcPts val="530"/>
              </a:spcBef>
              <a:buChar char="•"/>
              <a:tabLst>
                <a:tab pos="314325" algn="l"/>
              </a:tabLst>
            </a:pPr>
            <a:endParaRPr sz="2000" dirty="0">
              <a:latin typeface="Arial"/>
              <a:cs typeface="Arial"/>
            </a:endParaRPr>
          </a:p>
        </p:txBody>
      </p:sp>
      <p:sp>
        <p:nvSpPr>
          <p:cNvPr id="3" name="object 4">
            <a:extLst>
              <a:ext uri="{FF2B5EF4-FFF2-40B4-BE49-F238E27FC236}">
                <a16:creationId xmlns:a16="http://schemas.microsoft.com/office/drawing/2014/main" id="{9A5C78E9-C418-5B85-12AC-CE8131AF83E6}"/>
              </a:ext>
            </a:extLst>
          </p:cNvPr>
          <p:cNvSpPr txBox="1">
            <a:spLocks/>
          </p:cNvSpPr>
          <p:nvPr/>
        </p:nvSpPr>
        <p:spPr>
          <a:xfrm>
            <a:off x="657859" y="486375"/>
            <a:ext cx="8131809" cy="795986"/>
          </a:xfrm>
          <a:prstGeom prst="rect">
            <a:avLst/>
          </a:prstGeom>
        </p:spPr>
        <p:txBody>
          <a:bodyPr vert="horz" wrap="square" lIns="0" tIns="117728" rIns="0" bIns="0" rtlCol="0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5240">
              <a:lnSpc>
                <a:spcPct val="100000"/>
              </a:lnSpc>
              <a:spcBef>
                <a:spcPts val="135"/>
              </a:spcBef>
            </a:pPr>
            <a:r>
              <a:rPr lang="de-DE" b="1" spc="-10" dirty="0">
                <a:latin typeface="Arial" panose="020B0604020202020204" pitchFamily="34" charset="0"/>
                <a:cs typeface="Arial" panose="020B0604020202020204" pitchFamily="34" charset="0"/>
              </a:rPr>
              <a:t>6+1 </a:t>
            </a:r>
            <a:r>
              <a:rPr lang="de-DE" b="1" spc="-10" dirty="0" err="1">
                <a:latin typeface="Arial" panose="020B0604020202020204" pitchFamily="34" charset="0"/>
                <a:cs typeface="Arial" panose="020B0604020202020204" pitchFamily="34" charset="0"/>
              </a:rPr>
              <a:t>model</a:t>
            </a:r>
            <a:r>
              <a:rPr lang="de-DE" b="1" spc="-10" dirty="0">
                <a:latin typeface="Arial" panose="020B0604020202020204" pitchFamily="34" charset="0"/>
                <a:cs typeface="Arial" panose="020B0604020202020204" pitchFamily="34" charset="0"/>
              </a:rPr>
              <a:t> (Tiemann, 2013)</a:t>
            </a: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143932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56280B1-B648-36DD-FFA3-6E1FA71FF46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4">
            <a:extLst>
              <a:ext uri="{FF2B5EF4-FFF2-40B4-BE49-F238E27FC236}">
                <a16:creationId xmlns:a16="http://schemas.microsoft.com/office/drawing/2014/main" id="{B749B4A9-C85F-857C-3C05-85C7BBF15F1D}"/>
              </a:ext>
            </a:extLst>
          </p:cNvPr>
          <p:cNvSpPr txBox="1">
            <a:spLocks/>
          </p:cNvSpPr>
          <p:nvPr/>
        </p:nvSpPr>
        <p:spPr>
          <a:xfrm>
            <a:off x="657859" y="486375"/>
            <a:ext cx="8131809" cy="1239697"/>
          </a:xfrm>
          <a:prstGeom prst="rect">
            <a:avLst/>
          </a:prstGeom>
        </p:spPr>
        <p:txBody>
          <a:bodyPr vert="horz" wrap="square" lIns="0" tIns="117728" rIns="0" bIns="0" rtlCol="0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5240">
              <a:lnSpc>
                <a:spcPct val="100000"/>
              </a:lnSpc>
              <a:spcBef>
                <a:spcPts val="135"/>
              </a:spcBef>
            </a:pPr>
            <a:r>
              <a:rPr lang="de-DE" b="1" spc="-10" dirty="0">
                <a:latin typeface="Arial" panose="020B0604020202020204" pitchFamily="34" charset="0"/>
                <a:cs typeface="Arial" panose="020B0604020202020204" pitchFamily="34" charset="0"/>
              </a:rPr>
              <a:t>6+1 </a:t>
            </a:r>
            <a:r>
              <a:rPr lang="de-DE" b="1" spc="-10" dirty="0" err="1">
                <a:latin typeface="Arial" panose="020B0604020202020204" pitchFamily="34" charset="0"/>
                <a:cs typeface="Arial" panose="020B0604020202020204" pitchFamily="34" charset="0"/>
              </a:rPr>
              <a:t>model</a:t>
            </a:r>
            <a:r>
              <a:rPr lang="de-DE" b="1" spc="-10" dirty="0">
                <a:latin typeface="Arial" panose="020B0604020202020204" pitchFamily="34" charset="0"/>
                <a:cs typeface="Arial" panose="020B0604020202020204" pitchFamily="34" charset="0"/>
              </a:rPr>
              <a:t> (Tiemann, 2013)</a:t>
            </a:r>
          </a:p>
          <a:p>
            <a:pPr marL="15240">
              <a:lnSpc>
                <a:spcPct val="100000"/>
              </a:lnSpc>
              <a:spcBef>
                <a:spcPts val="135"/>
              </a:spcBef>
            </a:pPr>
            <a:r>
              <a:rPr lang="de-DE" sz="2800" b="1" spc="-10" dirty="0">
                <a:latin typeface="Arial" panose="020B0604020202020204" pitchFamily="34" charset="0"/>
                <a:cs typeface="Arial" panose="020B0604020202020204" pitchFamily="34" charset="0"/>
              </a:rPr>
              <a:t>Fields </a:t>
            </a:r>
            <a:r>
              <a:rPr lang="de-DE" sz="2800" b="1" spc="-10" dirty="0" err="1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de-DE" sz="2800" b="1" spc="-1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2800" b="1" spc="-10" dirty="0" err="1">
                <a:latin typeface="Arial" panose="020B0604020202020204" pitchFamily="34" charset="0"/>
                <a:cs typeface="Arial" panose="020B0604020202020204" pitchFamily="34" charset="0"/>
              </a:rPr>
              <a:t>adaptions</a:t>
            </a:r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object 4">
            <a:extLst>
              <a:ext uri="{FF2B5EF4-FFF2-40B4-BE49-F238E27FC236}">
                <a16:creationId xmlns:a16="http://schemas.microsoft.com/office/drawing/2014/main" id="{D1FBD0EC-B0BF-72D6-E9A8-9C14C779414C}"/>
              </a:ext>
            </a:extLst>
          </p:cNvPr>
          <p:cNvSpPr txBox="1"/>
          <p:nvPr/>
        </p:nvSpPr>
        <p:spPr>
          <a:xfrm>
            <a:off x="657859" y="1960420"/>
            <a:ext cx="3890645" cy="175689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14325" algn="l"/>
              </a:tabLst>
            </a:pPr>
            <a:r>
              <a:rPr lang="de-DE" sz="2000" b="1" u="sng" dirty="0">
                <a:latin typeface="Arial"/>
                <a:cs typeface="Arial"/>
              </a:rPr>
              <a:t>Communication</a:t>
            </a:r>
          </a:p>
          <a:p>
            <a:pPr marL="314325" indent="-301625">
              <a:lnSpc>
                <a:spcPct val="100000"/>
              </a:lnSpc>
              <a:spcBef>
                <a:spcPts val="100"/>
              </a:spcBef>
              <a:buChar char="•"/>
              <a:tabLst>
                <a:tab pos="314325" algn="l"/>
              </a:tabLst>
            </a:pPr>
            <a:r>
              <a:rPr sz="2000" dirty="0" err="1">
                <a:latin typeface="Arial"/>
                <a:cs typeface="Arial"/>
              </a:rPr>
              <a:t>Visualisation</a:t>
            </a:r>
            <a:r>
              <a:rPr lang="de-DE" sz="200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/</a:t>
            </a:r>
            <a:r>
              <a:rPr sz="2000" spc="-1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visual</a:t>
            </a:r>
            <a:r>
              <a:rPr sz="2000" spc="-5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language</a:t>
            </a:r>
            <a:endParaRPr sz="2000" dirty="0">
              <a:latin typeface="Arial"/>
              <a:cs typeface="Arial"/>
            </a:endParaRPr>
          </a:p>
          <a:p>
            <a:pPr marL="313690" indent="-300990">
              <a:lnSpc>
                <a:spcPts val="2095"/>
              </a:lnSpc>
              <a:spcBef>
                <a:spcPts val="10"/>
              </a:spcBef>
              <a:buChar char="•"/>
              <a:tabLst>
                <a:tab pos="313690" algn="l"/>
              </a:tabLst>
            </a:pPr>
            <a:r>
              <a:rPr sz="2000" dirty="0">
                <a:latin typeface="Arial"/>
                <a:cs typeface="Arial"/>
              </a:rPr>
              <a:t>Adapted</a:t>
            </a:r>
            <a:r>
              <a:rPr sz="2000" spc="-8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language</a:t>
            </a:r>
            <a:r>
              <a:rPr lang="de-DE" sz="2000" dirty="0">
                <a:latin typeface="Arial"/>
                <a:cs typeface="Arial"/>
              </a:rPr>
              <a:t> /</a:t>
            </a:r>
            <a:r>
              <a:rPr sz="2000" spc="-9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simple</a:t>
            </a:r>
            <a:r>
              <a:rPr sz="2000" spc="5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language</a:t>
            </a:r>
            <a:endParaRPr sz="2000" dirty="0">
              <a:latin typeface="Arial"/>
              <a:cs typeface="Arial"/>
            </a:endParaRPr>
          </a:p>
          <a:p>
            <a:pPr marL="313690" indent="-300990">
              <a:lnSpc>
                <a:spcPts val="2095"/>
              </a:lnSpc>
              <a:buChar char="•"/>
              <a:tabLst>
                <a:tab pos="313690" algn="l"/>
              </a:tabLst>
            </a:pPr>
            <a:r>
              <a:rPr sz="2000" spc="-10" dirty="0">
                <a:latin typeface="Arial"/>
                <a:cs typeface="Arial"/>
              </a:rPr>
              <a:t>Gestures</a:t>
            </a:r>
            <a:endParaRPr sz="2000" dirty="0">
              <a:latin typeface="Arial"/>
              <a:cs typeface="Arial"/>
            </a:endParaRPr>
          </a:p>
          <a:p>
            <a:pPr marL="314325" indent="-301625">
              <a:lnSpc>
                <a:spcPct val="100000"/>
              </a:lnSpc>
              <a:spcBef>
                <a:spcPts val="15"/>
              </a:spcBef>
              <a:buChar char="•"/>
              <a:tabLst>
                <a:tab pos="314325" algn="l"/>
              </a:tabLst>
            </a:pPr>
            <a:r>
              <a:rPr sz="2000" spc="-10" dirty="0">
                <a:latin typeface="Arial"/>
                <a:cs typeface="Arial"/>
              </a:rPr>
              <a:t>Demonstration</a:t>
            </a:r>
            <a:endParaRPr sz="2000" dirty="0">
              <a:latin typeface="Arial"/>
              <a:cs typeface="Arial"/>
            </a:endParaRPr>
          </a:p>
        </p:txBody>
      </p:sp>
      <p:sp>
        <p:nvSpPr>
          <p:cNvPr id="5" name="object 3">
            <a:extLst>
              <a:ext uri="{FF2B5EF4-FFF2-40B4-BE49-F238E27FC236}">
                <a16:creationId xmlns:a16="http://schemas.microsoft.com/office/drawing/2014/main" id="{852C4BAB-DE9E-2611-646C-268799BDB576}"/>
              </a:ext>
            </a:extLst>
          </p:cNvPr>
          <p:cNvSpPr txBox="1"/>
          <p:nvPr/>
        </p:nvSpPr>
        <p:spPr>
          <a:xfrm>
            <a:off x="6790296" y="1939852"/>
            <a:ext cx="5565775" cy="889987"/>
          </a:xfrm>
          <a:prstGeom prst="rect">
            <a:avLst/>
          </a:prstGeom>
        </p:spPr>
        <p:txBody>
          <a:bodyPr vert="horz" wrap="square" lIns="0" tIns="81280" rIns="0" bIns="0" rtlCol="0">
            <a:spAutoFit/>
          </a:bodyPr>
          <a:lstStyle/>
          <a:p>
            <a:pPr marL="12700">
              <a:lnSpc>
                <a:spcPts val="2095"/>
              </a:lnSpc>
              <a:spcBef>
                <a:spcPts val="10"/>
              </a:spcBef>
              <a:tabLst>
                <a:tab pos="314325" algn="l"/>
              </a:tabLst>
            </a:pPr>
            <a:r>
              <a:rPr lang="de-DE" sz="2000" b="1" u="sng" dirty="0" err="1">
                <a:latin typeface="Arial"/>
                <a:cs typeface="Arial"/>
              </a:rPr>
              <a:t>Social</a:t>
            </a:r>
            <a:r>
              <a:rPr lang="de-DE" sz="2000" b="1" u="sng" dirty="0">
                <a:latin typeface="Arial"/>
                <a:cs typeface="Arial"/>
              </a:rPr>
              <a:t> </a:t>
            </a:r>
            <a:r>
              <a:rPr lang="de-DE" sz="2000" b="1" u="sng" dirty="0" err="1">
                <a:latin typeface="Arial"/>
                <a:cs typeface="Arial"/>
              </a:rPr>
              <a:t>forms</a:t>
            </a:r>
            <a:endParaRPr lang="de-DE" sz="2000" b="1" u="sng" dirty="0">
              <a:latin typeface="Arial"/>
              <a:cs typeface="Arial"/>
            </a:endParaRPr>
          </a:p>
          <a:p>
            <a:pPr marL="314325" indent="-301625">
              <a:lnSpc>
                <a:spcPts val="2095"/>
              </a:lnSpc>
              <a:spcBef>
                <a:spcPts val="10"/>
              </a:spcBef>
              <a:buChar char="•"/>
              <a:tabLst>
                <a:tab pos="314325" algn="l"/>
              </a:tabLst>
            </a:pPr>
            <a:r>
              <a:rPr sz="2000" dirty="0">
                <a:latin typeface="Arial"/>
                <a:cs typeface="Arial"/>
              </a:rPr>
              <a:t>Small</a:t>
            </a:r>
            <a:r>
              <a:rPr sz="2000" spc="-20" dirty="0">
                <a:latin typeface="Arial"/>
                <a:cs typeface="Arial"/>
              </a:rPr>
              <a:t> group</a:t>
            </a:r>
            <a:r>
              <a:rPr lang="de-DE" sz="2000" spc="-20" dirty="0">
                <a:latin typeface="Arial"/>
                <a:cs typeface="Arial"/>
              </a:rPr>
              <a:t>s </a:t>
            </a:r>
            <a:r>
              <a:rPr lang="de-DE" sz="2000" spc="-20" dirty="0" err="1">
                <a:latin typeface="Arial"/>
                <a:cs typeface="Arial"/>
              </a:rPr>
              <a:t>or</a:t>
            </a:r>
            <a:r>
              <a:rPr lang="de-DE" sz="2000" spc="-20" dirty="0">
                <a:latin typeface="Arial"/>
                <a:cs typeface="Arial"/>
              </a:rPr>
              <a:t> </a:t>
            </a:r>
            <a:r>
              <a:rPr lang="de-DE" sz="2000" spc="-20" dirty="0" err="1">
                <a:latin typeface="Arial"/>
                <a:cs typeface="Arial"/>
              </a:rPr>
              <a:t>tandems</a:t>
            </a:r>
            <a:endParaRPr sz="2000" dirty="0">
              <a:latin typeface="Arial"/>
              <a:cs typeface="Arial"/>
            </a:endParaRPr>
          </a:p>
          <a:p>
            <a:pPr marL="314325" indent="-301625">
              <a:lnSpc>
                <a:spcPts val="2095"/>
              </a:lnSpc>
              <a:spcBef>
                <a:spcPts val="10"/>
              </a:spcBef>
              <a:buChar char="•"/>
              <a:tabLst>
                <a:tab pos="314325" algn="l"/>
              </a:tabLst>
            </a:pPr>
            <a:r>
              <a:rPr lang="de-DE" sz="2000" spc="-10" dirty="0">
                <a:latin typeface="Arial"/>
                <a:cs typeface="Arial"/>
              </a:rPr>
              <a:t>Peer </a:t>
            </a:r>
            <a:r>
              <a:rPr lang="de-DE" sz="2000" spc="-10" dirty="0" err="1">
                <a:latin typeface="Arial"/>
                <a:cs typeface="Arial"/>
              </a:rPr>
              <a:t>group</a:t>
            </a:r>
            <a:r>
              <a:rPr lang="de-DE" sz="2000" spc="-10" dirty="0">
                <a:latin typeface="Arial"/>
                <a:cs typeface="Arial"/>
              </a:rPr>
              <a:t> </a:t>
            </a:r>
            <a:r>
              <a:rPr lang="de-DE" sz="2000" spc="-10" dirty="0" err="1">
                <a:latin typeface="Arial"/>
                <a:cs typeface="Arial"/>
              </a:rPr>
              <a:t>mentoring</a:t>
            </a:r>
            <a:r>
              <a:rPr lang="de-DE" sz="2000" spc="-10" dirty="0">
                <a:latin typeface="Arial"/>
                <a:cs typeface="Arial"/>
              </a:rPr>
              <a:t> </a:t>
            </a:r>
            <a:r>
              <a:rPr lang="de-DE" sz="2000" spc="-10" dirty="0" err="1">
                <a:latin typeface="Arial"/>
                <a:cs typeface="Arial"/>
              </a:rPr>
              <a:t>or</a:t>
            </a:r>
            <a:r>
              <a:rPr lang="de-DE" sz="2000" spc="-10" dirty="0">
                <a:latin typeface="Arial"/>
                <a:cs typeface="Arial"/>
              </a:rPr>
              <a:t> </a:t>
            </a:r>
            <a:r>
              <a:rPr lang="de-DE" sz="2000" spc="-10" dirty="0" err="1">
                <a:latin typeface="Arial"/>
                <a:cs typeface="Arial"/>
              </a:rPr>
              <a:t>tutoring</a:t>
            </a:r>
            <a:endParaRPr sz="2000" dirty="0">
              <a:latin typeface="Arial"/>
              <a:cs typeface="Arial"/>
            </a:endParaRPr>
          </a:p>
        </p:txBody>
      </p:sp>
      <p:sp>
        <p:nvSpPr>
          <p:cNvPr id="6" name="object 4">
            <a:extLst>
              <a:ext uri="{FF2B5EF4-FFF2-40B4-BE49-F238E27FC236}">
                <a16:creationId xmlns:a16="http://schemas.microsoft.com/office/drawing/2014/main" id="{9783E3C2-8BD7-F77E-9D8D-D0E4862275CB}"/>
              </a:ext>
            </a:extLst>
          </p:cNvPr>
          <p:cNvSpPr txBox="1"/>
          <p:nvPr/>
        </p:nvSpPr>
        <p:spPr>
          <a:xfrm>
            <a:off x="657859" y="3986009"/>
            <a:ext cx="5830570" cy="11798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13690" algn="l"/>
              </a:tabLst>
            </a:pPr>
            <a:r>
              <a:rPr lang="de-DE" sz="2000" b="1" u="sng" dirty="0">
                <a:latin typeface="Arial"/>
                <a:cs typeface="Arial"/>
              </a:rPr>
              <a:t>Rules</a:t>
            </a:r>
          </a:p>
          <a:p>
            <a:pPr marL="313690" indent="-300990">
              <a:lnSpc>
                <a:spcPct val="100000"/>
              </a:lnSpc>
              <a:spcBef>
                <a:spcPts val="100"/>
              </a:spcBef>
              <a:buChar char="•"/>
              <a:tabLst>
                <a:tab pos="313690" algn="l"/>
              </a:tabLst>
            </a:pPr>
            <a:r>
              <a:rPr sz="2000" dirty="0">
                <a:latin typeface="Arial"/>
                <a:cs typeface="Arial"/>
              </a:rPr>
              <a:t>Individual</a:t>
            </a:r>
            <a:r>
              <a:rPr sz="2000" spc="-55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requirements</a:t>
            </a:r>
            <a:r>
              <a:rPr sz="2000" spc="-4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and</a:t>
            </a:r>
            <a:r>
              <a:rPr sz="2000" spc="-30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goals</a:t>
            </a:r>
            <a:endParaRPr sz="2000" dirty="0">
              <a:latin typeface="Arial"/>
              <a:cs typeface="Arial"/>
            </a:endParaRPr>
          </a:p>
          <a:p>
            <a:pPr marL="314325" indent="-301625">
              <a:lnSpc>
                <a:spcPts val="2095"/>
              </a:lnSpc>
              <a:spcBef>
                <a:spcPts val="10"/>
              </a:spcBef>
              <a:buChar char="•"/>
              <a:tabLst>
                <a:tab pos="314325" algn="l"/>
              </a:tabLst>
            </a:pPr>
            <a:r>
              <a:rPr sz="2000" dirty="0">
                <a:latin typeface="Arial"/>
                <a:cs typeface="Arial"/>
              </a:rPr>
              <a:t>Customised</a:t>
            </a:r>
            <a:r>
              <a:rPr sz="2000" spc="-7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group</a:t>
            </a:r>
            <a:r>
              <a:rPr sz="2000" spc="-65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rules</a:t>
            </a:r>
            <a:endParaRPr lang="de-DE" sz="2000" spc="-10" dirty="0">
              <a:latin typeface="Arial"/>
              <a:cs typeface="Arial"/>
            </a:endParaRPr>
          </a:p>
          <a:p>
            <a:pPr marL="314325" indent="-301625">
              <a:lnSpc>
                <a:spcPts val="2095"/>
              </a:lnSpc>
              <a:spcBef>
                <a:spcPts val="10"/>
              </a:spcBef>
              <a:buChar char="•"/>
              <a:tabLst>
                <a:tab pos="314325" algn="l"/>
              </a:tabLst>
            </a:pPr>
            <a:r>
              <a:rPr lang="de-DE" sz="2000" spc="-10" dirty="0">
                <a:latin typeface="Arial"/>
                <a:cs typeface="Arial"/>
              </a:rPr>
              <a:t>U</a:t>
            </a:r>
            <a:r>
              <a:rPr sz="2000" spc="-10" dirty="0" err="1">
                <a:latin typeface="Arial"/>
                <a:cs typeface="Arial"/>
              </a:rPr>
              <a:t>nderstandable</a:t>
            </a:r>
            <a:r>
              <a:rPr sz="2000" spc="-10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and</a:t>
            </a:r>
            <a:r>
              <a:rPr sz="2000" spc="-4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realisable</a:t>
            </a:r>
            <a:r>
              <a:rPr sz="2000" spc="-4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for</a:t>
            </a:r>
            <a:r>
              <a:rPr sz="2000" spc="-5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everyone</a:t>
            </a:r>
          </a:p>
        </p:txBody>
      </p:sp>
      <p:sp>
        <p:nvSpPr>
          <p:cNvPr id="7" name="object 3">
            <a:extLst>
              <a:ext uri="{FF2B5EF4-FFF2-40B4-BE49-F238E27FC236}">
                <a16:creationId xmlns:a16="http://schemas.microsoft.com/office/drawing/2014/main" id="{15EDB067-A671-85D3-958A-3CE98B58330C}"/>
              </a:ext>
            </a:extLst>
          </p:cNvPr>
          <p:cNvSpPr txBox="1"/>
          <p:nvPr/>
        </p:nvSpPr>
        <p:spPr>
          <a:xfrm>
            <a:off x="6760476" y="3957491"/>
            <a:ext cx="4574883" cy="1697901"/>
          </a:xfrm>
          <a:prstGeom prst="rect">
            <a:avLst/>
          </a:prstGeom>
        </p:spPr>
        <p:txBody>
          <a:bodyPr vert="horz" wrap="square" lIns="0" tIns="81280" rIns="0" bIns="0" rtlCol="0">
            <a:spAutoFit/>
          </a:bodyPr>
          <a:lstStyle/>
          <a:p>
            <a:pPr marL="12700">
              <a:lnSpc>
                <a:spcPts val="2098"/>
              </a:lnSpc>
              <a:spcBef>
                <a:spcPts val="10"/>
              </a:spcBef>
              <a:tabLst>
                <a:tab pos="313690" algn="l"/>
              </a:tabLst>
            </a:pPr>
            <a:r>
              <a:rPr lang="de-DE" sz="2000" b="1" u="sng" dirty="0">
                <a:latin typeface="Arial"/>
                <a:cs typeface="Arial"/>
              </a:rPr>
              <a:t>Learning </a:t>
            </a:r>
            <a:r>
              <a:rPr lang="de-DE" sz="2000" b="1" u="sng" dirty="0" err="1">
                <a:latin typeface="Arial"/>
                <a:cs typeface="Arial"/>
              </a:rPr>
              <a:t>environment</a:t>
            </a:r>
            <a:endParaRPr lang="de-DE" sz="2000" b="1" u="sng" dirty="0">
              <a:latin typeface="Arial"/>
              <a:cs typeface="Arial"/>
            </a:endParaRPr>
          </a:p>
          <a:p>
            <a:pPr marL="313690" indent="-300990">
              <a:lnSpc>
                <a:spcPts val="2098"/>
              </a:lnSpc>
              <a:spcBef>
                <a:spcPts val="10"/>
              </a:spcBef>
              <a:buChar char="•"/>
              <a:tabLst>
                <a:tab pos="313690" algn="l"/>
              </a:tabLst>
            </a:pPr>
            <a:r>
              <a:rPr sz="2000" dirty="0">
                <a:latin typeface="Arial"/>
                <a:cs typeface="Arial"/>
              </a:rPr>
              <a:t>Switch</a:t>
            </a:r>
            <a:r>
              <a:rPr sz="2000" spc="1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off</a:t>
            </a:r>
            <a:r>
              <a:rPr sz="2000" spc="-6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sources</a:t>
            </a:r>
            <a:r>
              <a:rPr sz="2000" spc="-8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of</a:t>
            </a:r>
            <a:r>
              <a:rPr sz="2000" spc="-25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interference</a:t>
            </a:r>
            <a:endParaRPr sz="2000" dirty="0">
              <a:latin typeface="Arial"/>
              <a:cs typeface="Arial"/>
            </a:endParaRPr>
          </a:p>
          <a:p>
            <a:pPr marL="314325" indent="-301625">
              <a:lnSpc>
                <a:spcPts val="2098"/>
              </a:lnSpc>
              <a:spcBef>
                <a:spcPts val="10"/>
              </a:spcBef>
              <a:buChar char="•"/>
              <a:tabLst>
                <a:tab pos="314325" algn="l"/>
              </a:tabLst>
            </a:pPr>
            <a:r>
              <a:rPr sz="2000" spc="-10" dirty="0">
                <a:latin typeface="Arial"/>
                <a:cs typeface="Arial"/>
              </a:rPr>
              <a:t>Timetable</a:t>
            </a:r>
            <a:endParaRPr sz="2000" dirty="0">
              <a:latin typeface="Arial"/>
              <a:cs typeface="Arial"/>
            </a:endParaRPr>
          </a:p>
          <a:p>
            <a:pPr marL="314325" indent="-301625">
              <a:lnSpc>
                <a:spcPts val="2098"/>
              </a:lnSpc>
              <a:spcBef>
                <a:spcPts val="10"/>
              </a:spcBef>
              <a:buChar char="•"/>
              <a:tabLst>
                <a:tab pos="314325" algn="l"/>
              </a:tabLst>
            </a:pPr>
            <a:r>
              <a:rPr sz="2000" spc="-10" dirty="0">
                <a:latin typeface="Arial"/>
                <a:cs typeface="Arial"/>
              </a:rPr>
              <a:t>Retreat</a:t>
            </a:r>
            <a:endParaRPr sz="2000" dirty="0">
              <a:latin typeface="Arial"/>
              <a:cs typeface="Arial"/>
            </a:endParaRPr>
          </a:p>
          <a:p>
            <a:pPr marL="314325" indent="-301625">
              <a:lnSpc>
                <a:spcPts val="2098"/>
              </a:lnSpc>
              <a:spcBef>
                <a:spcPts val="10"/>
              </a:spcBef>
              <a:buChar char="•"/>
              <a:tabLst>
                <a:tab pos="314325" algn="l"/>
              </a:tabLst>
            </a:pPr>
            <a:r>
              <a:rPr sz="2000" spc="-10" dirty="0">
                <a:latin typeface="Arial"/>
                <a:cs typeface="Arial"/>
              </a:rPr>
              <a:t>Accessibility</a:t>
            </a:r>
            <a:r>
              <a:rPr lang="de-DE" sz="2000" spc="-10" dirty="0">
                <a:latin typeface="Arial"/>
                <a:cs typeface="Arial"/>
              </a:rPr>
              <a:t> (e.g., </a:t>
            </a:r>
            <a:r>
              <a:rPr lang="de-DE" sz="2000" spc="-10" dirty="0" err="1">
                <a:latin typeface="Arial"/>
                <a:cs typeface="Arial"/>
              </a:rPr>
              <a:t>ramps</a:t>
            </a:r>
            <a:r>
              <a:rPr lang="de-DE" sz="2000" spc="-10" dirty="0">
                <a:latin typeface="Arial"/>
                <a:cs typeface="Arial"/>
              </a:rPr>
              <a:t>, </a:t>
            </a:r>
            <a:r>
              <a:rPr lang="de-DE" sz="2000" spc="-10" dirty="0" err="1">
                <a:latin typeface="Arial"/>
                <a:cs typeface="Arial"/>
              </a:rPr>
              <a:t>lifts</a:t>
            </a:r>
            <a:r>
              <a:rPr lang="de-DE" sz="2000" spc="-10" dirty="0">
                <a:latin typeface="Arial"/>
                <a:cs typeface="Arial"/>
              </a:rPr>
              <a:t>, </a:t>
            </a:r>
            <a:r>
              <a:rPr lang="de-DE" sz="2000" spc="-10" dirty="0" err="1">
                <a:latin typeface="Arial"/>
                <a:cs typeface="Arial"/>
              </a:rPr>
              <a:t>use</a:t>
            </a:r>
            <a:r>
              <a:rPr lang="de-DE" sz="2000" spc="-10" dirty="0">
                <a:latin typeface="Arial"/>
                <a:cs typeface="Arial"/>
              </a:rPr>
              <a:t> </a:t>
            </a:r>
            <a:r>
              <a:rPr lang="de-DE" sz="2000" spc="-10" dirty="0" err="1">
                <a:latin typeface="Arial"/>
                <a:cs typeface="Arial"/>
              </a:rPr>
              <a:t>of</a:t>
            </a:r>
            <a:r>
              <a:rPr lang="de-DE" sz="2000" spc="-10" dirty="0">
                <a:latin typeface="Arial"/>
                <a:cs typeface="Arial"/>
              </a:rPr>
              <a:t> </a:t>
            </a:r>
            <a:r>
              <a:rPr lang="de-DE" sz="2000" spc="-10" dirty="0" err="1">
                <a:latin typeface="Arial"/>
                <a:cs typeface="Arial"/>
              </a:rPr>
              <a:t>rest</a:t>
            </a:r>
            <a:r>
              <a:rPr lang="de-DE" sz="2000" spc="-10" dirty="0">
                <a:latin typeface="Arial"/>
                <a:cs typeface="Arial"/>
              </a:rPr>
              <a:t> </a:t>
            </a:r>
            <a:r>
              <a:rPr lang="de-DE" sz="2000" spc="-10" dirty="0" err="1">
                <a:latin typeface="Arial"/>
                <a:cs typeface="Arial"/>
              </a:rPr>
              <a:t>rooms</a:t>
            </a:r>
            <a:r>
              <a:rPr lang="de-DE" sz="2000" spc="-10" dirty="0">
                <a:latin typeface="Arial"/>
                <a:cs typeface="Arial"/>
              </a:rPr>
              <a:t>)</a:t>
            </a:r>
            <a:endParaRPr sz="20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44011648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66B8637-FF24-17E9-08F3-E6746865C8F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4">
            <a:extLst>
              <a:ext uri="{FF2B5EF4-FFF2-40B4-BE49-F238E27FC236}">
                <a16:creationId xmlns:a16="http://schemas.microsoft.com/office/drawing/2014/main" id="{88643620-C9C0-0BEC-A835-92B2B105CFAF}"/>
              </a:ext>
            </a:extLst>
          </p:cNvPr>
          <p:cNvSpPr txBox="1">
            <a:spLocks/>
          </p:cNvSpPr>
          <p:nvPr/>
        </p:nvSpPr>
        <p:spPr>
          <a:xfrm>
            <a:off x="657859" y="486375"/>
            <a:ext cx="8131809" cy="1239697"/>
          </a:xfrm>
          <a:prstGeom prst="rect">
            <a:avLst/>
          </a:prstGeom>
        </p:spPr>
        <p:txBody>
          <a:bodyPr vert="horz" wrap="square" lIns="0" tIns="117728" rIns="0" bIns="0" rtlCol="0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5240">
              <a:lnSpc>
                <a:spcPct val="100000"/>
              </a:lnSpc>
              <a:spcBef>
                <a:spcPts val="135"/>
              </a:spcBef>
            </a:pPr>
            <a:r>
              <a:rPr lang="de-DE" b="1" spc="-10" dirty="0">
                <a:latin typeface="Arial" panose="020B0604020202020204" pitchFamily="34" charset="0"/>
                <a:cs typeface="Arial" panose="020B0604020202020204" pitchFamily="34" charset="0"/>
              </a:rPr>
              <a:t>6+1 </a:t>
            </a:r>
            <a:r>
              <a:rPr lang="de-DE" b="1" spc="-10" dirty="0" err="1">
                <a:latin typeface="Arial" panose="020B0604020202020204" pitchFamily="34" charset="0"/>
                <a:cs typeface="Arial" panose="020B0604020202020204" pitchFamily="34" charset="0"/>
              </a:rPr>
              <a:t>model</a:t>
            </a:r>
            <a:r>
              <a:rPr lang="de-DE" b="1" spc="-10" dirty="0">
                <a:latin typeface="Arial" panose="020B0604020202020204" pitchFamily="34" charset="0"/>
                <a:cs typeface="Arial" panose="020B0604020202020204" pitchFamily="34" charset="0"/>
              </a:rPr>
              <a:t> (Tiemann, 2013)</a:t>
            </a:r>
          </a:p>
          <a:p>
            <a:pPr marL="15240">
              <a:lnSpc>
                <a:spcPct val="100000"/>
              </a:lnSpc>
              <a:spcBef>
                <a:spcPts val="135"/>
              </a:spcBef>
            </a:pPr>
            <a:r>
              <a:rPr lang="de-DE" sz="2800" b="1" spc="-10" dirty="0">
                <a:latin typeface="Arial" panose="020B0604020202020204" pitchFamily="34" charset="0"/>
                <a:cs typeface="Arial" panose="020B0604020202020204" pitchFamily="34" charset="0"/>
              </a:rPr>
              <a:t>Fields </a:t>
            </a:r>
            <a:r>
              <a:rPr lang="de-DE" sz="2800" b="1" spc="-10" dirty="0" err="1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de-DE" sz="2800" b="1" spc="-1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2800" b="1" spc="-10" dirty="0" err="1">
                <a:latin typeface="Arial" panose="020B0604020202020204" pitchFamily="34" charset="0"/>
                <a:cs typeface="Arial" panose="020B0604020202020204" pitchFamily="34" charset="0"/>
              </a:rPr>
              <a:t>adaptions</a:t>
            </a:r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object 3">
            <a:extLst>
              <a:ext uri="{FF2B5EF4-FFF2-40B4-BE49-F238E27FC236}">
                <a16:creationId xmlns:a16="http://schemas.microsoft.com/office/drawing/2014/main" id="{867E9DD8-3BD9-FA32-F04E-08088AD204B0}"/>
              </a:ext>
            </a:extLst>
          </p:cNvPr>
          <p:cNvSpPr txBox="1"/>
          <p:nvPr/>
        </p:nvSpPr>
        <p:spPr>
          <a:xfrm>
            <a:off x="657859" y="2177084"/>
            <a:ext cx="6210080" cy="3184718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065" marR="5080">
              <a:lnSpc>
                <a:spcPct val="100600"/>
              </a:lnSpc>
              <a:spcBef>
                <a:spcPts val="90"/>
              </a:spcBef>
              <a:tabLst>
                <a:tab pos="314325" algn="l"/>
              </a:tabLst>
            </a:pPr>
            <a:r>
              <a:rPr lang="de-DE" sz="2000" b="1" u="sng" dirty="0">
                <a:latin typeface="Arial"/>
                <a:cs typeface="Arial"/>
              </a:rPr>
              <a:t>Tasks</a:t>
            </a:r>
          </a:p>
          <a:p>
            <a:pPr marL="314325" marR="5080" indent="-302260">
              <a:lnSpc>
                <a:spcPct val="100600"/>
              </a:lnSpc>
              <a:spcBef>
                <a:spcPts val="90"/>
              </a:spcBef>
              <a:buChar char="•"/>
              <a:tabLst>
                <a:tab pos="314325" algn="l"/>
              </a:tabLst>
            </a:pPr>
            <a:r>
              <a:rPr sz="2000" dirty="0">
                <a:latin typeface="Arial"/>
                <a:cs typeface="Arial"/>
              </a:rPr>
              <a:t>Various</a:t>
            </a:r>
            <a:r>
              <a:rPr sz="2000" spc="-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solutions</a:t>
            </a:r>
            <a:r>
              <a:rPr sz="2000" spc="-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to</a:t>
            </a:r>
            <a:r>
              <a:rPr sz="2000" spc="-5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support</a:t>
            </a:r>
            <a:r>
              <a:rPr sz="2000" spc="-3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individual</a:t>
            </a:r>
            <a:r>
              <a:rPr sz="2000" spc="-5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development</a:t>
            </a:r>
            <a:r>
              <a:rPr lang="de-DE" sz="2000" spc="-10" dirty="0">
                <a:latin typeface="Arial"/>
                <a:cs typeface="Arial"/>
              </a:rPr>
              <a:t> (e.g., d</a:t>
            </a:r>
            <a:r>
              <a:rPr sz="2000" dirty="0" err="1">
                <a:latin typeface="Arial"/>
                <a:cs typeface="Arial"/>
              </a:rPr>
              <a:t>ribbling</a:t>
            </a:r>
            <a:r>
              <a:rPr sz="2000" spc="-3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a</a:t>
            </a:r>
            <a:r>
              <a:rPr sz="2000" spc="-3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slalom</a:t>
            </a:r>
            <a:r>
              <a:rPr sz="2000" spc="-3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in</a:t>
            </a:r>
            <a:r>
              <a:rPr sz="2000" spc="-25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basketball</a:t>
            </a:r>
            <a:r>
              <a:rPr lang="de-DE" sz="2000" spc="-10" dirty="0">
                <a:latin typeface="Arial"/>
                <a:cs typeface="Arial"/>
              </a:rPr>
              <a:t>: </a:t>
            </a:r>
            <a:r>
              <a:rPr sz="2000" dirty="0">
                <a:latin typeface="Arial"/>
                <a:cs typeface="Arial"/>
              </a:rPr>
              <a:t>The</a:t>
            </a:r>
            <a:r>
              <a:rPr lang="de-DE" sz="2000" dirty="0">
                <a:latin typeface="Arial"/>
                <a:cs typeface="Arial"/>
              </a:rPr>
              <a:t> </a:t>
            </a:r>
            <a:r>
              <a:rPr lang="de-DE" sz="2000" dirty="0" err="1">
                <a:latin typeface="Arial"/>
                <a:cs typeface="Arial"/>
              </a:rPr>
              <a:t>teacher</a:t>
            </a:r>
            <a:r>
              <a:rPr lang="de-DE" sz="200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does</a:t>
            </a:r>
            <a:r>
              <a:rPr sz="2000" spc="-4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not</a:t>
            </a:r>
            <a:r>
              <a:rPr sz="2000" spc="-6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give</a:t>
            </a:r>
            <a:r>
              <a:rPr sz="2000" spc="-30" dirty="0">
                <a:latin typeface="Arial"/>
                <a:cs typeface="Arial"/>
              </a:rPr>
              <a:t> </a:t>
            </a:r>
            <a:r>
              <a:rPr sz="2000" spc="-25" dirty="0">
                <a:latin typeface="Arial"/>
                <a:cs typeface="Arial"/>
              </a:rPr>
              <a:t>any </a:t>
            </a:r>
            <a:r>
              <a:rPr sz="2000" spc="-10" dirty="0">
                <a:latin typeface="Arial"/>
                <a:cs typeface="Arial"/>
              </a:rPr>
              <a:t>instructions</a:t>
            </a:r>
            <a:r>
              <a:rPr sz="2000" spc="-7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on</a:t>
            </a:r>
            <a:r>
              <a:rPr sz="2000" spc="-3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how</a:t>
            </a:r>
            <a:r>
              <a:rPr sz="2000" spc="-3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to</a:t>
            </a:r>
            <a:r>
              <a:rPr sz="2000" spc="-3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complete</a:t>
            </a:r>
            <a:r>
              <a:rPr sz="2000" spc="-3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the</a:t>
            </a:r>
            <a:r>
              <a:rPr sz="2000" spc="-30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slalom. </a:t>
            </a:r>
            <a:r>
              <a:rPr sz="2000" dirty="0">
                <a:latin typeface="Arial"/>
                <a:cs typeface="Arial"/>
              </a:rPr>
              <a:t>Each</a:t>
            </a:r>
            <a:r>
              <a:rPr sz="2000" spc="-2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child</a:t>
            </a:r>
            <a:r>
              <a:rPr sz="2000" spc="-2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masters</a:t>
            </a:r>
            <a:r>
              <a:rPr sz="2000" spc="-5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it</a:t>
            </a:r>
            <a:r>
              <a:rPr sz="2000" spc="-2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according</a:t>
            </a:r>
            <a:r>
              <a:rPr sz="2000" spc="-6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to</a:t>
            </a:r>
            <a:r>
              <a:rPr sz="2000" spc="-5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their</a:t>
            </a:r>
            <a:r>
              <a:rPr sz="2000" spc="-20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personal abilities</a:t>
            </a:r>
            <a:r>
              <a:rPr lang="de-DE" sz="2000" spc="-10" dirty="0">
                <a:latin typeface="Arial"/>
                <a:cs typeface="Arial"/>
              </a:rPr>
              <a:t>)</a:t>
            </a:r>
            <a:r>
              <a:rPr sz="2000" spc="-10" dirty="0">
                <a:latin typeface="Arial"/>
                <a:cs typeface="Arial"/>
              </a:rPr>
              <a:t>.</a:t>
            </a:r>
            <a:endParaRPr sz="2000" dirty="0">
              <a:latin typeface="Arial"/>
              <a:cs typeface="Arial"/>
            </a:endParaRPr>
          </a:p>
          <a:p>
            <a:pPr marL="314325" indent="-301625">
              <a:lnSpc>
                <a:spcPct val="100000"/>
              </a:lnSpc>
              <a:spcBef>
                <a:spcPts val="515"/>
              </a:spcBef>
              <a:buChar char="•"/>
              <a:tabLst>
                <a:tab pos="314325" algn="l"/>
              </a:tabLst>
            </a:pPr>
            <a:r>
              <a:rPr sz="2000" dirty="0">
                <a:latin typeface="Arial"/>
                <a:cs typeface="Arial"/>
              </a:rPr>
              <a:t>A</a:t>
            </a:r>
            <a:r>
              <a:rPr sz="2000" spc="-2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distinction</a:t>
            </a:r>
            <a:r>
              <a:rPr sz="2000" spc="-3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should</a:t>
            </a:r>
            <a:r>
              <a:rPr sz="2000" spc="-2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be</a:t>
            </a:r>
            <a:r>
              <a:rPr sz="2000" spc="-2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made between</a:t>
            </a:r>
            <a:r>
              <a:rPr sz="2000" spc="-6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closed</a:t>
            </a:r>
            <a:r>
              <a:rPr sz="2000" spc="-25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tasks</a:t>
            </a:r>
            <a:r>
              <a:rPr lang="de-DE" sz="2000" spc="-10" dirty="0">
                <a:latin typeface="Arial"/>
                <a:cs typeface="Arial"/>
              </a:rPr>
              <a:t> (e.g., </a:t>
            </a:r>
            <a:r>
              <a:rPr lang="de-DE" sz="2000" spc="-10" dirty="0" err="1">
                <a:latin typeface="Arial"/>
                <a:cs typeface="Arial"/>
              </a:rPr>
              <a:t>dr</a:t>
            </a:r>
            <a:r>
              <a:rPr sz="2000" dirty="0" err="1">
                <a:latin typeface="Arial"/>
                <a:cs typeface="Arial"/>
              </a:rPr>
              <a:t>ibbling</a:t>
            </a:r>
            <a:r>
              <a:rPr sz="2000" spc="-3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a</a:t>
            </a:r>
            <a:r>
              <a:rPr sz="2000" spc="-3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slalom</a:t>
            </a:r>
            <a:r>
              <a:rPr sz="2000" spc="-3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in</a:t>
            </a:r>
            <a:r>
              <a:rPr sz="2000" spc="-25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basketball</a:t>
            </a:r>
            <a:r>
              <a:rPr lang="de-DE" sz="2000" spc="-10" dirty="0">
                <a:latin typeface="Arial"/>
                <a:cs typeface="Arial"/>
              </a:rPr>
              <a:t>: </a:t>
            </a:r>
            <a:r>
              <a:rPr lang="de-DE" sz="2000" spc="-10" dirty="0" err="1">
                <a:latin typeface="Arial"/>
                <a:cs typeface="Arial"/>
              </a:rPr>
              <a:t>Students</a:t>
            </a:r>
            <a:r>
              <a:rPr sz="2000" spc="-2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are</a:t>
            </a:r>
            <a:r>
              <a:rPr sz="2000" spc="-1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given</a:t>
            </a:r>
            <a:r>
              <a:rPr sz="2000" spc="-1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different</a:t>
            </a:r>
            <a:r>
              <a:rPr sz="2000" spc="-60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instructions</a:t>
            </a:r>
            <a:r>
              <a:rPr sz="2000" spc="-60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depending </a:t>
            </a:r>
            <a:r>
              <a:rPr sz="2000" dirty="0">
                <a:latin typeface="Arial"/>
                <a:cs typeface="Arial"/>
              </a:rPr>
              <a:t>on</a:t>
            </a:r>
            <a:r>
              <a:rPr sz="2000" spc="-3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their</a:t>
            </a:r>
            <a:r>
              <a:rPr sz="2000" spc="-30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abilities</a:t>
            </a:r>
            <a:r>
              <a:rPr lang="de-DE" sz="2000" spc="-10" dirty="0">
                <a:latin typeface="Arial"/>
                <a:cs typeface="Arial"/>
              </a:rPr>
              <a:t>).</a:t>
            </a:r>
            <a:endParaRPr sz="2000" dirty="0">
              <a:latin typeface="Arial"/>
              <a:cs typeface="Arial"/>
            </a:endParaRPr>
          </a:p>
        </p:txBody>
      </p:sp>
      <p:sp>
        <p:nvSpPr>
          <p:cNvPr id="8" name="object 5">
            <a:extLst>
              <a:ext uri="{FF2B5EF4-FFF2-40B4-BE49-F238E27FC236}">
                <a16:creationId xmlns:a16="http://schemas.microsoft.com/office/drawing/2014/main" id="{AC3A3CF1-4C81-7959-C835-1DEF5A14C1DF}"/>
              </a:ext>
            </a:extLst>
          </p:cNvPr>
          <p:cNvSpPr txBox="1"/>
          <p:nvPr/>
        </p:nvSpPr>
        <p:spPr>
          <a:xfrm>
            <a:off x="7227608" y="2196971"/>
            <a:ext cx="4732655" cy="1896673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065" marR="5080">
              <a:lnSpc>
                <a:spcPts val="2098"/>
              </a:lnSpc>
              <a:spcBef>
                <a:spcPts val="10"/>
              </a:spcBef>
              <a:tabLst>
                <a:tab pos="314325" algn="l"/>
              </a:tabLst>
            </a:pPr>
            <a:r>
              <a:rPr lang="de-DE" sz="2000" b="1" u="sng" dirty="0">
                <a:latin typeface="Arial"/>
                <a:cs typeface="Arial"/>
              </a:rPr>
              <a:t>Material</a:t>
            </a:r>
          </a:p>
          <a:p>
            <a:pPr marL="314325" marR="5080" indent="-302260">
              <a:lnSpc>
                <a:spcPts val="2098"/>
              </a:lnSpc>
              <a:spcBef>
                <a:spcPts val="10"/>
              </a:spcBef>
              <a:buChar char="•"/>
              <a:tabLst>
                <a:tab pos="314325" algn="l"/>
              </a:tabLst>
            </a:pPr>
            <a:r>
              <a:rPr sz="2000" dirty="0">
                <a:latin typeface="Arial"/>
                <a:cs typeface="Arial"/>
              </a:rPr>
              <a:t>Aids</a:t>
            </a:r>
            <a:r>
              <a:rPr sz="2000" spc="-2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such</a:t>
            </a:r>
            <a:r>
              <a:rPr sz="2000" spc="-4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as</a:t>
            </a:r>
            <a:r>
              <a:rPr sz="2000" spc="-1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headphones</a:t>
            </a:r>
            <a:r>
              <a:rPr sz="2000" spc="-2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or</a:t>
            </a:r>
            <a:r>
              <a:rPr sz="2000" spc="-9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balls</a:t>
            </a:r>
            <a:r>
              <a:rPr sz="2000" spc="-1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with</a:t>
            </a:r>
            <a:r>
              <a:rPr sz="2000" spc="-20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bright </a:t>
            </a:r>
            <a:r>
              <a:rPr sz="2000" spc="-10" dirty="0" err="1">
                <a:latin typeface="Arial"/>
                <a:cs typeface="Arial"/>
              </a:rPr>
              <a:t>colours</a:t>
            </a:r>
            <a:r>
              <a:rPr lang="de-DE" sz="2000" spc="-10" dirty="0">
                <a:latin typeface="Arial"/>
                <a:cs typeface="Arial"/>
              </a:rPr>
              <a:t>.</a:t>
            </a:r>
            <a:endParaRPr sz="2000" dirty="0">
              <a:latin typeface="Arial"/>
              <a:cs typeface="Arial"/>
            </a:endParaRPr>
          </a:p>
          <a:p>
            <a:pPr marL="313690" indent="-300990">
              <a:lnSpc>
                <a:spcPts val="2098"/>
              </a:lnSpc>
              <a:spcBef>
                <a:spcPts val="10"/>
              </a:spcBef>
              <a:buChar char="•"/>
              <a:tabLst>
                <a:tab pos="313690" algn="l"/>
              </a:tabLst>
            </a:pPr>
            <a:r>
              <a:rPr sz="2000" dirty="0">
                <a:latin typeface="Arial"/>
                <a:cs typeface="Arial"/>
              </a:rPr>
              <a:t>Changing</a:t>
            </a:r>
            <a:r>
              <a:rPr sz="2000" spc="-6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the</a:t>
            </a:r>
            <a:r>
              <a:rPr sz="2000" spc="-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level of</a:t>
            </a:r>
            <a:r>
              <a:rPr sz="2000" spc="-45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difficulty</a:t>
            </a:r>
            <a:r>
              <a:rPr lang="de-DE" sz="2000" spc="-10" dirty="0">
                <a:latin typeface="Arial"/>
                <a:cs typeface="Arial"/>
              </a:rPr>
              <a:t> (e.g., large/</a:t>
            </a:r>
            <a:r>
              <a:rPr lang="de-DE" sz="2000" spc="-10" dirty="0" err="1">
                <a:latin typeface="Arial"/>
                <a:cs typeface="Arial"/>
              </a:rPr>
              <a:t>small</a:t>
            </a:r>
            <a:r>
              <a:rPr lang="de-DE" sz="2000" spc="-10" dirty="0">
                <a:latin typeface="Arial"/>
                <a:cs typeface="Arial"/>
              </a:rPr>
              <a:t> </a:t>
            </a:r>
            <a:r>
              <a:rPr lang="de-DE" sz="2000" spc="-10" dirty="0" err="1">
                <a:latin typeface="Arial"/>
                <a:cs typeface="Arial"/>
              </a:rPr>
              <a:t>balls</a:t>
            </a:r>
            <a:r>
              <a:rPr lang="de-DE" sz="2000" spc="-10" dirty="0">
                <a:latin typeface="Arial"/>
                <a:cs typeface="Arial"/>
              </a:rPr>
              <a:t>, d</a:t>
            </a:r>
            <a:r>
              <a:rPr sz="2000" dirty="0" err="1">
                <a:latin typeface="Arial"/>
                <a:cs typeface="Arial"/>
              </a:rPr>
              <a:t>ifferent</a:t>
            </a:r>
            <a:r>
              <a:rPr sz="2000" spc="-6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bounce</a:t>
            </a:r>
            <a:r>
              <a:rPr sz="2000" spc="-5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or</a:t>
            </a:r>
            <a:r>
              <a:rPr sz="2000" spc="-1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flight</a:t>
            </a:r>
            <a:r>
              <a:rPr sz="2000" spc="-20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characteristics</a:t>
            </a:r>
            <a:r>
              <a:rPr lang="de-DE" sz="2000" spc="-10" dirty="0">
                <a:latin typeface="Arial"/>
                <a:cs typeface="Arial"/>
              </a:rPr>
              <a:t> </a:t>
            </a:r>
            <a:r>
              <a:rPr lang="de-DE" sz="2000" spc="-10" dirty="0" err="1">
                <a:latin typeface="Arial"/>
                <a:cs typeface="Arial"/>
              </a:rPr>
              <a:t>while</a:t>
            </a:r>
            <a:r>
              <a:rPr lang="de-DE" sz="2000" spc="-10" dirty="0">
                <a:latin typeface="Arial"/>
                <a:cs typeface="Arial"/>
              </a:rPr>
              <a:t> </a:t>
            </a:r>
            <a:r>
              <a:rPr lang="de-DE" sz="2000" spc="-10" dirty="0" err="1">
                <a:latin typeface="Arial"/>
                <a:cs typeface="Arial"/>
              </a:rPr>
              <a:t>teaching</a:t>
            </a:r>
            <a:r>
              <a:rPr lang="de-DE" sz="2000" spc="-10" dirty="0">
                <a:latin typeface="Arial"/>
                <a:cs typeface="Arial"/>
              </a:rPr>
              <a:t> ball </a:t>
            </a:r>
            <a:r>
              <a:rPr lang="de-DE" sz="2000" spc="-10" dirty="0" err="1">
                <a:latin typeface="Arial"/>
                <a:cs typeface="Arial"/>
              </a:rPr>
              <a:t>games</a:t>
            </a:r>
            <a:r>
              <a:rPr lang="de-DE" sz="2000" spc="-10" dirty="0">
                <a:latin typeface="Arial"/>
                <a:cs typeface="Arial"/>
              </a:rPr>
              <a:t>).</a:t>
            </a:r>
            <a:endParaRPr sz="20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12118195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9C27C15-D0BF-E55C-53C9-7D34F1D81AE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4">
            <a:extLst>
              <a:ext uri="{FF2B5EF4-FFF2-40B4-BE49-F238E27FC236}">
                <a16:creationId xmlns:a16="http://schemas.microsoft.com/office/drawing/2014/main" id="{74DD3AFF-3454-932B-6668-8946AEE484C0}"/>
              </a:ext>
            </a:extLst>
          </p:cNvPr>
          <p:cNvPicPr/>
          <p:nvPr/>
        </p:nvPicPr>
        <p:blipFill>
          <a:blip r:embed="rId2" cstate="print"/>
          <a:stretch>
            <a:fillRect/>
          </a:stretch>
        </p:blipFill>
        <p:spPr>
          <a:xfrm rot="16200000">
            <a:off x="8424065" y="2330060"/>
            <a:ext cx="4452330" cy="2535406"/>
          </a:xfrm>
          <a:prstGeom prst="rect">
            <a:avLst/>
          </a:prstGeom>
        </p:spPr>
      </p:pic>
      <p:sp>
        <p:nvSpPr>
          <p:cNvPr id="3" name="object 4">
            <a:extLst>
              <a:ext uri="{FF2B5EF4-FFF2-40B4-BE49-F238E27FC236}">
                <a16:creationId xmlns:a16="http://schemas.microsoft.com/office/drawing/2014/main" id="{7A31C6B7-CC6B-5208-D368-A55C5611C5B2}"/>
              </a:ext>
            </a:extLst>
          </p:cNvPr>
          <p:cNvSpPr txBox="1">
            <a:spLocks/>
          </p:cNvSpPr>
          <p:nvPr/>
        </p:nvSpPr>
        <p:spPr>
          <a:xfrm>
            <a:off x="657859" y="486375"/>
            <a:ext cx="8131809" cy="1239697"/>
          </a:xfrm>
          <a:prstGeom prst="rect">
            <a:avLst/>
          </a:prstGeom>
        </p:spPr>
        <p:txBody>
          <a:bodyPr vert="horz" wrap="square" lIns="0" tIns="117728" rIns="0" bIns="0" rtlCol="0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5240">
              <a:lnSpc>
                <a:spcPct val="100000"/>
              </a:lnSpc>
              <a:spcBef>
                <a:spcPts val="135"/>
              </a:spcBef>
            </a:pPr>
            <a:r>
              <a:rPr lang="de-DE" b="1" spc="-10" dirty="0" err="1">
                <a:latin typeface="Arial" panose="020B0604020202020204" pitchFamily="34" charset="0"/>
                <a:cs typeface="Arial" panose="020B0604020202020204" pitchFamily="34" charset="0"/>
              </a:rPr>
              <a:t>Example</a:t>
            </a:r>
            <a:r>
              <a:rPr lang="de-DE" b="1" spc="-10" dirty="0">
                <a:latin typeface="Arial" panose="020B0604020202020204" pitchFamily="34" charset="0"/>
                <a:cs typeface="Arial" panose="020B0604020202020204" pitchFamily="34" charset="0"/>
              </a:rPr>
              <a:t> „Burning Ball“</a:t>
            </a:r>
          </a:p>
          <a:p>
            <a:pPr marL="15240">
              <a:lnSpc>
                <a:spcPct val="100000"/>
              </a:lnSpc>
              <a:spcBef>
                <a:spcPts val="135"/>
              </a:spcBef>
            </a:pPr>
            <a:r>
              <a:rPr lang="de-DE" sz="2800" b="1" spc="-10" dirty="0">
                <a:latin typeface="Arial" panose="020B0604020202020204" pitchFamily="34" charset="0"/>
                <a:cs typeface="Arial" panose="020B0604020202020204" pitchFamily="34" charset="0"/>
              </a:rPr>
              <a:t>(Brennball)</a:t>
            </a:r>
          </a:p>
        </p:txBody>
      </p:sp>
      <p:sp>
        <p:nvSpPr>
          <p:cNvPr id="4" name="object 3">
            <a:extLst>
              <a:ext uri="{FF2B5EF4-FFF2-40B4-BE49-F238E27FC236}">
                <a16:creationId xmlns:a16="http://schemas.microsoft.com/office/drawing/2014/main" id="{3694F8CD-3801-5F29-55F5-5D0B6A231B1A}"/>
              </a:ext>
            </a:extLst>
          </p:cNvPr>
          <p:cNvSpPr txBox="1"/>
          <p:nvPr/>
        </p:nvSpPr>
        <p:spPr>
          <a:xfrm>
            <a:off x="657859" y="1778565"/>
            <a:ext cx="8505825" cy="4338366"/>
          </a:xfrm>
          <a:prstGeom prst="rect">
            <a:avLst/>
          </a:prstGeom>
        </p:spPr>
        <p:txBody>
          <a:bodyPr vert="horz" wrap="square" lIns="0" tIns="29209" rIns="0" bIns="0" rtlCol="0">
            <a:spAutoFit/>
          </a:bodyPr>
          <a:lstStyle/>
          <a:p>
            <a:pPr marL="12700">
              <a:lnSpc>
                <a:spcPts val="2098"/>
              </a:lnSpc>
              <a:spcBef>
                <a:spcPts val="10"/>
              </a:spcBef>
              <a:tabLst>
                <a:tab pos="314325" algn="l"/>
              </a:tabLst>
            </a:pPr>
            <a:r>
              <a:rPr b="1" u="sng" dirty="0">
                <a:latin typeface="Arial"/>
                <a:cs typeface="Arial"/>
              </a:rPr>
              <a:t>Learning</a:t>
            </a:r>
            <a:r>
              <a:rPr b="1" u="sng" spc="-75" dirty="0">
                <a:latin typeface="Arial"/>
                <a:cs typeface="Arial"/>
              </a:rPr>
              <a:t> </a:t>
            </a:r>
            <a:r>
              <a:rPr b="1" u="sng" spc="-10" dirty="0">
                <a:latin typeface="Arial"/>
                <a:cs typeface="Arial"/>
              </a:rPr>
              <a:t>environment</a:t>
            </a:r>
            <a:endParaRPr b="1" u="sng" dirty="0">
              <a:latin typeface="Arial"/>
              <a:cs typeface="Arial"/>
            </a:endParaRPr>
          </a:p>
          <a:p>
            <a:pPr marL="612775" lvl="1" indent="-298450">
              <a:lnSpc>
                <a:spcPts val="2098"/>
              </a:lnSpc>
              <a:spcBef>
                <a:spcPts val="10"/>
              </a:spcBef>
              <a:buChar char="•"/>
              <a:tabLst>
                <a:tab pos="612775" algn="l"/>
              </a:tabLst>
            </a:pPr>
            <a:r>
              <a:rPr dirty="0">
                <a:latin typeface="Arial"/>
                <a:cs typeface="Arial"/>
              </a:rPr>
              <a:t>The</a:t>
            </a:r>
            <a:r>
              <a:rPr spc="-40" dirty="0">
                <a:latin typeface="Arial"/>
                <a:cs typeface="Arial"/>
              </a:rPr>
              <a:t> </a:t>
            </a:r>
            <a:r>
              <a:rPr dirty="0">
                <a:latin typeface="Arial"/>
                <a:cs typeface="Arial"/>
              </a:rPr>
              <a:t>playing</a:t>
            </a:r>
            <a:r>
              <a:rPr spc="5" dirty="0">
                <a:latin typeface="Arial"/>
                <a:cs typeface="Arial"/>
              </a:rPr>
              <a:t> </a:t>
            </a:r>
            <a:r>
              <a:rPr dirty="0">
                <a:latin typeface="Arial"/>
                <a:cs typeface="Arial"/>
              </a:rPr>
              <a:t>field</a:t>
            </a:r>
            <a:r>
              <a:rPr spc="-45" dirty="0">
                <a:latin typeface="Arial"/>
                <a:cs typeface="Arial"/>
              </a:rPr>
              <a:t> </a:t>
            </a:r>
            <a:r>
              <a:rPr dirty="0">
                <a:latin typeface="Arial"/>
                <a:cs typeface="Arial"/>
              </a:rPr>
              <a:t>can</a:t>
            </a:r>
            <a:r>
              <a:rPr spc="-35" dirty="0">
                <a:latin typeface="Arial"/>
                <a:cs typeface="Arial"/>
              </a:rPr>
              <a:t> </a:t>
            </a:r>
            <a:r>
              <a:rPr dirty="0">
                <a:latin typeface="Arial"/>
                <a:cs typeface="Arial"/>
              </a:rPr>
              <a:t>be</a:t>
            </a:r>
            <a:r>
              <a:rPr spc="5" dirty="0">
                <a:latin typeface="Arial"/>
                <a:cs typeface="Arial"/>
              </a:rPr>
              <a:t> </a:t>
            </a:r>
            <a:r>
              <a:rPr dirty="0">
                <a:latin typeface="Arial"/>
                <a:cs typeface="Arial"/>
              </a:rPr>
              <a:t>enlarged</a:t>
            </a:r>
            <a:r>
              <a:rPr spc="-80" dirty="0">
                <a:latin typeface="Arial"/>
                <a:cs typeface="Arial"/>
              </a:rPr>
              <a:t> </a:t>
            </a:r>
            <a:r>
              <a:rPr dirty="0">
                <a:latin typeface="Arial"/>
                <a:cs typeface="Arial"/>
              </a:rPr>
              <a:t>or</a:t>
            </a:r>
            <a:r>
              <a:rPr spc="-35" dirty="0">
                <a:latin typeface="Arial"/>
                <a:cs typeface="Arial"/>
              </a:rPr>
              <a:t> </a:t>
            </a:r>
            <a:r>
              <a:rPr dirty="0">
                <a:latin typeface="Arial"/>
                <a:cs typeface="Arial"/>
              </a:rPr>
              <a:t>reduced</a:t>
            </a:r>
            <a:r>
              <a:rPr spc="-75" dirty="0">
                <a:latin typeface="Arial"/>
                <a:cs typeface="Arial"/>
              </a:rPr>
              <a:t> </a:t>
            </a:r>
            <a:r>
              <a:rPr dirty="0">
                <a:latin typeface="Arial"/>
                <a:cs typeface="Arial"/>
              </a:rPr>
              <a:t>if</a:t>
            </a:r>
            <a:r>
              <a:rPr spc="-25" dirty="0">
                <a:latin typeface="Arial"/>
                <a:cs typeface="Arial"/>
              </a:rPr>
              <a:t> </a:t>
            </a:r>
            <a:r>
              <a:rPr spc="-10" dirty="0">
                <a:latin typeface="Arial"/>
                <a:cs typeface="Arial"/>
              </a:rPr>
              <a:t>necessary.</a:t>
            </a:r>
            <a:endParaRPr dirty="0">
              <a:latin typeface="Arial"/>
              <a:cs typeface="Arial"/>
            </a:endParaRPr>
          </a:p>
          <a:p>
            <a:pPr marL="12700">
              <a:lnSpc>
                <a:spcPts val="2098"/>
              </a:lnSpc>
              <a:spcBef>
                <a:spcPts val="10"/>
              </a:spcBef>
              <a:tabLst>
                <a:tab pos="313690" algn="l"/>
              </a:tabLst>
            </a:pPr>
            <a:r>
              <a:rPr b="1" u="sng" spc="-10" dirty="0">
                <a:latin typeface="Arial"/>
                <a:cs typeface="Arial"/>
              </a:rPr>
              <a:t>Tasks</a:t>
            </a:r>
            <a:endParaRPr b="1" u="sng" dirty="0">
              <a:latin typeface="Arial"/>
              <a:cs typeface="Arial"/>
            </a:endParaRPr>
          </a:p>
          <a:p>
            <a:pPr marL="612775" marR="5080" lvl="1" indent="-299085">
              <a:lnSpc>
                <a:spcPts val="2098"/>
              </a:lnSpc>
              <a:spcBef>
                <a:spcPts val="10"/>
              </a:spcBef>
              <a:buChar char="•"/>
              <a:tabLst>
                <a:tab pos="612775" algn="l"/>
              </a:tabLst>
            </a:pPr>
            <a:r>
              <a:rPr dirty="0">
                <a:latin typeface="Arial"/>
                <a:cs typeface="Arial"/>
              </a:rPr>
              <a:t>In</a:t>
            </a:r>
            <a:r>
              <a:rPr spc="-35" dirty="0">
                <a:latin typeface="Arial"/>
                <a:cs typeface="Arial"/>
              </a:rPr>
              <a:t> </a:t>
            </a:r>
            <a:r>
              <a:rPr dirty="0">
                <a:latin typeface="Arial"/>
                <a:cs typeface="Arial"/>
              </a:rPr>
              <a:t>addition</a:t>
            </a:r>
            <a:r>
              <a:rPr spc="-40" dirty="0">
                <a:latin typeface="Arial"/>
                <a:cs typeface="Arial"/>
              </a:rPr>
              <a:t> </a:t>
            </a:r>
            <a:r>
              <a:rPr dirty="0">
                <a:latin typeface="Arial"/>
                <a:cs typeface="Arial"/>
              </a:rPr>
              <a:t>to</a:t>
            </a:r>
            <a:r>
              <a:rPr spc="-30" dirty="0">
                <a:latin typeface="Arial"/>
                <a:cs typeface="Arial"/>
              </a:rPr>
              <a:t> </a:t>
            </a:r>
            <a:r>
              <a:rPr dirty="0">
                <a:latin typeface="Arial"/>
                <a:cs typeface="Arial"/>
              </a:rPr>
              <a:t>the</a:t>
            </a:r>
            <a:r>
              <a:rPr spc="-35" dirty="0">
                <a:latin typeface="Arial"/>
                <a:cs typeface="Arial"/>
              </a:rPr>
              <a:t> </a:t>
            </a:r>
            <a:r>
              <a:rPr dirty="0">
                <a:latin typeface="Arial"/>
                <a:cs typeface="Arial"/>
              </a:rPr>
              <a:t>mats,</a:t>
            </a:r>
            <a:r>
              <a:rPr spc="-30" dirty="0">
                <a:latin typeface="Arial"/>
                <a:cs typeface="Arial"/>
              </a:rPr>
              <a:t> </a:t>
            </a:r>
            <a:r>
              <a:rPr dirty="0">
                <a:latin typeface="Arial"/>
                <a:cs typeface="Arial"/>
              </a:rPr>
              <a:t>the</a:t>
            </a:r>
            <a:r>
              <a:rPr spc="-35" dirty="0">
                <a:latin typeface="Arial"/>
                <a:cs typeface="Arial"/>
              </a:rPr>
              <a:t> </a:t>
            </a:r>
            <a:r>
              <a:rPr dirty="0">
                <a:latin typeface="Arial"/>
                <a:cs typeface="Arial"/>
              </a:rPr>
              <a:t>children</a:t>
            </a:r>
            <a:r>
              <a:rPr spc="-30" dirty="0">
                <a:latin typeface="Arial"/>
                <a:cs typeface="Arial"/>
              </a:rPr>
              <a:t> </a:t>
            </a:r>
            <a:r>
              <a:rPr dirty="0">
                <a:latin typeface="Arial"/>
                <a:cs typeface="Arial"/>
              </a:rPr>
              <a:t>can</a:t>
            </a:r>
            <a:r>
              <a:rPr spc="-35" dirty="0">
                <a:latin typeface="Arial"/>
                <a:cs typeface="Arial"/>
              </a:rPr>
              <a:t> </a:t>
            </a:r>
            <a:r>
              <a:rPr dirty="0">
                <a:latin typeface="Arial"/>
                <a:cs typeface="Arial"/>
              </a:rPr>
              <a:t>also</a:t>
            </a:r>
            <a:r>
              <a:rPr spc="-35" dirty="0">
                <a:latin typeface="Arial"/>
                <a:cs typeface="Arial"/>
              </a:rPr>
              <a:t> </a:t>
            </a:r>
            <a:r>
              <a:rPr dirty="0">
                <a:latin typeface="Arial"/>
                <a:cs typeface="Arial"/>
              </a:rPr>
              <a:t>run</a:t>
            </a:r>
            <a:r>
              <a:rPr spc="-30" dirty="0">
                <a:latin typeface="Arial"/>
                <a:cs typeface="Arial"/>
              </a:rPr>
              <a:t> </a:t>
            </a:r>
            <a:r>
              <a:rPr dirty="0">
                <a:latin typeface="Arial"/>
                <a:cs typeface="Arial"/>
              </a:rPr>
              <a:t>around</a:t>
            </a:r>
            <a:r>
              <a:rPr spc="-70" dirty="0">
                <a:latin typeface="Arial"/>
                <a:cs typeface="Arial"/>
              </a:rPr>
              <a:t> </a:t>
            </a:r>
            <a:r>
              <a:rPr dirty="0">
                <a:latin typeface="Arial"/>
                <a:cs typeface="Arial"/>
              </a:rPr>
              <a:t>pylons.</a:t>
            </a:r>
            <a:r>
              <a:rPr spc="-35" dirty="0">
                <a:latin typeface="Arial"/>
                <a:cs typeface="Arial"/>
              </a:rPr>
              <a:t> </a:t>
            </a:r>
            <a:r>
              <a:rPr dirty="0">
                <a:latin typeface="Arial"/>
                <a:cs typeface="Arial"/>
              </a:rPr>
              <a:t>This</a:t>
            </a:r>
            <a:r>
              <a:rPr spc="-30" dirty="0">
                <a:latin typeface="Arial"/>
                <a:cs typeface="Arial"/>
              </a:rPr>
              <a:t> </a:t>
            </a:r>
            <a:r>
              <a:rPr dirty="0">
                <a:latin typeface="Arial"/>
                <a:cs typeface="Arial"/>
              </a:rPr>
              <a:t>applies</a:t>
            </a:r>
            <a:r>
              <a:rPr spc="-35" dirty="0">
                <a:latin typeface="Arial"/>
                <a:cs typeface="Arial"/>
              </a:rPr>
              <a:t> </a:t>
            </a:r>
            <a:r>
              <a:rPr spc="-25" dirty="0">
                <a:latin typeface="Arial"/>
                <a:cs typeface="Arial"/>
              </a:rPr>
              <a:t>not </a:t>
            </a:r>
            <a:r>
              <a:rPr dirty="0">
                <a:latin typeface="Arial"/>
                <a:cs typeface="Arial"/>
              </a:rPr>
              <a:t>only</a:t>
            </a:r>
            <a:r>
              <a:rPr spc="-40" dirty="0">
                <a:latin typeface="Arial"/>
                <a:cs typeface="Arial"/>
              </a:rPr>
              <a:t> </a:t>
            </a:r>
            <a:r>
              <a:rPr dirty="0">
                <a:latin typeface="Arial"/>
                <a:cs typeface="Arial"/>
              </a:rPr>
              <a:t>to</a:t>
            </a:r>
            <a:r>
              <a:rPr spc="-35" dirty="0">
                <a:latin typeface="Arial"/>
                <a:cs typeface="Arial"/>
              </a:rPr>
              <a:t> </a:t>
            </a:r>
            <a:r>
              <a:rPr dirty="0">
                <a:latin typeface="Arial"/>
                <a:cs typeface="Arial"/>
              </a:rPr>
              <a:t>children</a:t>
            </a:r>
            <a:r>
              <a:rPr spc="-35" dirty="0">
                <a:latin typeface="Arial"/>
                <a:cs typeface="Arial"/>
              </a:rPr>
              <a:t> </a:t>
            </a:r>
            <a:r>
              <a:rPr dirty="0">
                <a:latin typeface="Arial"/>
                <a:cs typeface="Arial"/>
              </a:rPr>
              <a:t>who</a:t>
            </a:r>
            <a:r>
              <a:rPr spc="-40" dirty="0">
                <a:latin typeface="Arial"/>
                <a:cs typeface="Arial"/>
              </a:rPr>
              <a:t> </a:t>
            </a:r>
            <a:r>
              <a:rPr dirty="0">
                <a:latin typeface="Arial"/>
                <a:cs typeface="Arial"/>
              </a:rPr>
              <a:t>are</a:t>
            </a:r>
            <a:r>
              <a:rPr spc="-40" dirty="0">
                <a:latin typeface="Arial"/>
                <a:cs typeface="Arial"/>
              </a:rPr>
              <a:t> </a:t>
            </a:r>
            <a:r>
              <a:rPr dirty="0">
                <a:latin typeface="Arial"/>
                <a:cs typeface="Arial"/>
              </a:rPr>
              <a:t>limited in</a:t>
            </a:r>
            <a:r>
              <a:rPr spc="-35" dirty="0">
                <a:latin typeface="Arial"/>
                <a:cs typeface="Arial"/>
              </a:rPr>
              <a:t> </a:t>
            </a:r>
            <a:r>
              <a:rPr dirty="0">
                <a:latin typeface="Arial"/>
                <a:cs typeface="Arial"/>
              </a:rPr>
              <a:t>their</a:t>
            </a:r>
            <a:r>
              <a:rPr spc="-35" dirty="0">
                <a:latin typeface="Arial"/>
                <a:cs typeface="Arial"/>
              </a:rPr>
              <a:t> </a:t>
            </a:r>
            <a:r>
              <a:rPr dirty="0">
                <a:latin typeface="Arial"/>
                <a:cs typeface="Arial"/>
              </a:rPr>
              <a:t>running,</a:t>
            </a:r>
            <a:r>
              <a:rPr spc="-75" dirty="0">
                <a:latin typeface="Arial"/>
                <a:cs typeface="Arial"/>
              </a:rPr>
              <a:t> </a:t>
            </a:r>
            <a:r>
              <a:rPr dirty="0">
                <a:latin typeface="Arial"/>
                <a:cs typeface="Arial"/>
              </a:rPr>
              <a:t>but</a:t>
            </a:r>
            <a:r>
              <a:rPr spc="-35" dirty="0">
                <a:latin typeface="Arial"/>
                <a:cs typeface="Arial"/>
              </a:rPr>
              <a:t> </a:t>
            </a:r>
            <a:r>
              <a:rPr dirty="0">
                <a:latin typeface="Arial"/>
                <a:cs typeface="Arial"/>
              </a:rPr>
              <a:t>also</a:t>
            </a:r>
            <a:r>
              <a:rPr spc="-35" dirty="0">
                <a:latin typeface="Arial"/>
                <a:cs typeface="Arial"/>
              </a:rPr>
              <a:t> </a:t>
            </a:r>
            <a:r>
              <a:rPr dirty="0">
                <a:latin typeface="Arial"/>
                <a:cs typeface="Arial"/>
              </a:rPr>
              <a:t>to</a:t>
            </a:r>
            <a:r>
              <a:rPr spc="-40" dirty="0">
                <a:latin typeface="Arial"/>
                <a:cs typeface="Arial"/>
              </a:rPr>
              <a:t> </a:t>
            </a:r>
            <a:r>
              <a:rPr dirty="0">
                <a:latin typeface="Arial"/>
                <a:cs typeface="Arial"/>
              </a:rPr>
              <a:t>children</a:t>
            </a:r>
            <a:r>
              <a:rPr spc="-35" dirty="0">
                <a:latin typeface="Arial"/>
                <a:cs typeface="Arial"/>
              </a:rPr>
              <a:t> </a:t>
            </a:r>
            <a:r>
              <a:rPr dirty="0">
                <a:latin typeface="Arial"/>
                <a:cs typeface="Arial"/>
              </a:rPr>
              <a:t>who</a:t>
            </a:r>
            <a:r>
              <a:rPr spc="-40" dirty="0">
                <a:latin typeface="Arial"/>
                <a:cs typeface="Arial"/>
              </a:rPr>
              <a:t> </a:t>
            </a:r>
            <a:r>
              <a:rPr spc="-25" dirty="0">
                <a:latin typeface="Arial"/>
                <a:cs typeface="Arial"/>
              </a:rPr>
              <a:t>are </a:t>
            </a:r>
            <a:r>
              <a:rPr spc="-10" dirty="0">
                <a:latin typeface="Arial"/>
                <a:cs typeface="Arial"/>
              </a:rPr>
              <a:t>slower.</a:t>
            </a:r>
            <a:endParaRPr dirty="0">
              <a:latin typeface="Arial"/>
              <a:cs typeface="Arial"/>
            </a:endParaRPr>
          </a:p>
          <a:p>
            <a:pPr marL="12700">
              <a:lnSpc>
                <a:spcPts val="2098"/>
              </a:lnSpc>
              <a:spcBef>
                <a:spcPts val="10"/>
              </a:spcBef>
              <a:tabLst>
                <a:tab pos="314325" algn="l"/>
              </a:tabLst>
            </a:pPr>
            <a:r>
              <a:rPr b="1" u="sng" spc="-10" dirty="0">
                <a:latin typeface="Arial"/>
                <a:cs typeface="Arial"/>
              </a:rPr>
              <a:t>Materials</a:t>
            </a:r>
            <a:endParaRPr b="1" u="sng" dirty="0">
              <a:latin typeface="Arial"/>
              <a:cs typeface="Arial"/>
            </a:endParaRPr>
          </a:p>
          <a:p>
            <a:pPr marL="612775" marR="102235" lvl="1" indent="-299085">
              <a:lnSpc>
                <a:spcPts val="2098"/>
              </a:lnSpc>
              <a:spcBef>
                <a:spcPts val="10"/>
              </a:spcBef>
              <a:buChar char="•"/>
              <a:tabLst>
                <a:tab pos="612775" algn="l"/>
              </a:tabLst>
            </a:pPr>
            <a:r>
              <a:rPr dirty="0">
                <a:latin typeface="Arial"/>
                <a:cs typeface="Arial"/>
              </a:rPr>
              <a:t>Different</a:t>
            </a:r>
            <a:r>
              <a:rPr spc="-75" dirty="0">
                <a:latin typeface="Arial"/>
                <a:cs typeface="Arial"/>
              </a:rPr>
              <a:t> </a:t>
            </a:r>
            <a:r>
              <a:rPr dirty="0">
                <a:latin typeface="Arial"/>
                <a:cs typeface="Arial"/>
              </a:rPr>
              <a:t>balls</a:t>
            </a:r>
            <a:r>
              <a:rPr spc="-35" dirty="0">
                <a:latin typeface="Arial"/>
                <a:cs typeface="Arial"/>
              </a:rPr>
              <a:t> </a:t>
            </a:r>
            <a:r>
              <a:rPr dirty="0">
                <a:latin typeface="Arial"/>
                <a:cs typeface="Arial"/>
              </a:rPr>
              <a:t>are</a:t>
            </a:r>
            <a:r>
              <a:rPr spc="-40" dirty="0">
                <a:latin typeface="Arial"/>
                <a:cs typeface="Arial"/>
              </a:rPr>
              <a:t> </a:t>
            </a:r>
            <a:r>
              <a:rPr dirty="0">
                <a:latin typeface="Arial"/>
                <a:cs typeface="Arial"/>
              </a:rPr>
              <a:t>available</a:t>
            </a:r>
            <a:r>
              <a:rPr spc="-40" dirty="0">
                <a:latin typeface="Arial"/>
                <a:cs typeface="Arial"/>
              </a:rPr>
              <a:t> </a:t>
            </a:r>
            <a:r>
              <a:rPr dirty="0">
                <a:latin typeface="Arial"/>
                <a:cs typeface="Arial"/>
              </a:rPr>
              <a:t>to</a:t>
            </a:r>
            <a:r>
              <a:rPr spc="-35" dirty="0">
                <a:latin typeface="Arial"/>
                <a:cs typeface="Arial"/>
              </a:rPr>
              <a:t> </a:t>
            </a:r>
            <a:r>
              <a:rPr dirty="0">
                <a:latin typeface="Arial"/>
                <a:cs typeface="Arial"/>
              </a:rPr>
              <a:t>the</a:t>
            </a:r>
            <a:r>
              <a:rPr spc="-35" dirty="0">
                <a:latin typeface="Arial"/>
                <a:cs typeface="Arial"/>
              </a:rPr>
              <a:t> </a:t>
            </a:r>
            <a:r>
              <a:rPr dirty="0">
                <a:latin typeface="Arial"/>
                <a:cs typeface="Arial"/>
              </a:rPr>
              <a:t>children</a:t>
            </a:r>
            <a:r>
              <a:rPr lang="de-DE" dirty="0">
                <a:latin typeface="Arial"/>
                <a:cs typeface="Arial"/>
              </a:rPr>
              <a:t> (</a:t>
            </a:r>
            <a:r>
              <a:rPr lang="de-DE" dirty="0" err="1">
                <a:latin typeface="Arial"/>
                <a:cs typeface="Arial"/>
              </a:rPr>
              <a:t>bright</a:t>
            </a:r>
            <a:r>
              <a:rPr lang="de-DE" dirty="0">
                <a:latin typeface="Arial"/>
                <a:cs typeface="Arial"/>
              </a:rPr>
              <a:t> </a:t>
            </a:r>
            <a:r>
              <a:rPr lang="de-DE" dirty="0" err="1">
                <a:latin typeface="Arial"/>
                <a:cs typeface="Arial"/>
              </a:rPr>
              <a:t>colours</a:t>
            </a:r>
            <a:r>
              <a:rPr lang="de-DE" dirty="0">
                <a:latin typeface="Arial"/>
                <a:cs typeface="Arial"/>
              </a:rPr>
              <a:t>)</a:t>
            </a:r>
            <a:r>
              <a:rPr dirty="0">
                <a:latin typeface="Arial"/>
                <a:cs typeface="Arial"/>
              </a:rPr>
              <a:t>.</a:t>
            </a:r>
            <a:r>
              <a:rPr spc="-65" dirty="0">
                <a:latin typeface="Arial"/>
                <a:cs typeface="Arial"/>
              </a:rPr>
              <a:t> </a:t>
            </a:r>
            <a:r>
              <a:rPr dirty="0">
                <a:latin typeface="Arial"/>
                <a:cs typeface="Arial"/>
              </a:rPr>
              <a:t>The</a:t>
            </a:r>
            <a:r>
              <a:rPr spc="-40" dirty="0">
                <a:latin typeface="Arial"/>
                <a:cs typeface="Arial"/>
              </a:rPr>
              <a:t> </a:t>
            </a:r>
            <a:r>
              <a:rPr dirty="0">
                <a:latin typeface="Arial"/>
                <a:cs typeface="Arial"/>
              </a:rPr>
              <a:t>throwing</a:t>
            </a:r>
            <a:r>
              <a:rPr spc="-40" dirty="0">
                <a:latin typeface="Arial"/>
                <a:cs typeface="Arial"/>
              </a:rPr>
              <a:t> </a:t>
            </a:r>
            <a:r>
              <a:rPr dirty="0">
                <a:latin typeface="Arial"/>
                <a:cs typeface="Arial"/>
              </a:rPr>
              <a:t>technique</a:t>
            </a:r>
            <a:r>
              <a:rPr spc="-70" dirty="0">
                <a:latin typeface="Arial"/>
                <a:cs typeface="Arial"/>
              </a:rPr>
              <a:t> </a:t>
            </a:r>
            <a:r>
              <a:rPr dirty="0">
                <a:latin typeface="Arial"/>
                <a:cs typeface="Arial"/>
              </a:rPr>
              <a:t>can</a:t>
            </a:r>
            <a:r>
              <a:rPr spc="-40" dirty="0">
                <a:latin typeface="Arial"/>
                <a:cs typeface="Arial"/>
              </a:rPr>
              <a:t> </a:t>
            </a:r>
            <a:r>
              <a:rPr dirty="0">
                <a:latin typeface="Arial"/>
                <a:cs typeface="Arial"/>
              </a:rPr>
              <a:t>also</a:t>
            </a:r>
            <a:r>
              <a:rPr spc="-15" dirty="0">
                <a:latin typeface="Arial"/>
                <a:cs typeface="Arial"/>
              </a:rPr>
              <a:t> </a:t>
            </a:r>
            <a:r>
              <a:rPr spc="-25" dirty="0">
                <a:latin typeface="Arial"/>
                <a:cs typeface="Arial"/>
              </a:rPr>
              <a:t>be </a:t>
            </a:r>
            <a:r>
              <a:rPr spc="-10" dirty="0">
                <a:latin typeface="Arial"/>
                <a:cs typeface="Arial"/>
              </a:rPr>
              <a:t>varied.</a:t>
            </a:r>
            <a:endParaRPr dirty="0">
              <a:latin typeface="Arial"/>
              <a:cs typeface="Arial"/>
            </a:endParaRPr>
          </a:p>
          <a:p>
            <a:pPr marL="12700">
              <a:lnSpc>
                <a:spcPts val="2098"/>
              </a:lnSpc>
              <a:spcBef>
                <a:spcPts val="10"/>
              </a:spcBef>
              <a:tabLst>
                <a:tab pos="314325" algn="l"/>
              </a:tabLst>
            </a:pPr>
            <a:r>
              <a:rPr b="1" u="sng" dirty="0">
                <a:latin typeface="Arial"/>
                <a:cs typeface="Arial"/>
              </a:rPr>
              <a:t>Rule</a:t>
            </a:r>
            <a:r>
              <a:rPr b="1" u="sng" spc="-15" dirty="0">
                <a:latin typeface="Arial"/>
                <a:cs typeface="Arial"/>
              </a:rPr>
              <a:t> </a:t>
            </a:r>
            <a:r>
              <a:rPr b="1" u="sng" spc="-10" dirty="0">
                <a:latin typeface="Arial"/>
                <a:cs typeface="Arial"/>
              </a:rPr>
              <a:t>adjustments</a:t>
            </a:r>
            <a:endParaRPr b="1" u="sng" dirty="0">
              <a:latin typeface="Arial"/>
              <a:cs typeface="Arial"/>
            </a:endParaRPr>
          </a:p>
          <a:p>
            <a:pPr marL="612775" marR="151765" lvl="1" indent="-299085">
              <a:lnSpc>
                <a:spcPts val="2098"/>
              </a:lnSpc>
              <a:spcBef>
                <a:spcPts val="10"/>
              </a:spcBef>
              <a:buChar char="•"/>
              <a:tabLst>
                <a:tab pos="612775" algn="l"/>
              </a:tabLst>
            </a:pPr>
            <a:r>
              <a:rPr dirty="0">
                <a:latin typeface="Arial"/>
                <a:cs typeface="Arial"/>
              </a:rPr>
              <a:t>Watch</a:t>
            </a:r>
            <a:r>
              <a:rPr spc="-110" dirty="0">
                <a:latin typeface="Arial"/>
                <a:cs typeface="Arial"/>
              </a:rPr>
              <a:t> </a:t>
            </a:r>
            <a:r>
              <a:rPr dirty="0">
                <a:latin typeface="Arial"/>
                <a:cs typeface="Arial"/>
              </a:rPr>
              <a:t>out</a:t>
            </a:r>
            <a:r>
              <a:rPr spc="-30" dirty="0">
                <a:latin typeface="Arial"/>
                <a:cs typeface="Arial"/>
              </a:rPr>
              <a:t> </a:t>
            </a:r>
            <a:r>
              <a:rPr dirty="0">
                <a:latin typeface="Arial"/>
                <a:cs typeface="Arial"/>
              </a:rPr>
              <a:t>for</a:t>
            </a:r>
            <a:r>
              <a:rPr spc="-65" dirty="0">
                <a:latin typeface="Arial"/>
                <a:cs typeface="Arial"/>
              </a:rPr>
              <a:t> </a:t>
            </a:r>
            <a:r>
              <a:rPr dirty="0">
                <a:latin typeface="Arial"/>
                <a:cs typeface="Arial"/>
              </a:rPr>
              <a:t>additional</a:t>
            </a:r>
            <a:r>
              <a:rPr spc="-35" dirty="0">
                <a:latin typeface="Arial"/>
                <a:cs typeface="Arial"/>
              </a:rPr>
              <a:t> </a:t>
            </a:r>
            <a:r>
              <a:rPr dirty="0">
                <a:latin typeface="Arial"/>
                <a:cs typeface="Arial"/>
              </a:rPr>
              <a:t>stigmatisation.</a:t>
            </a:r>
            <a:r>
              <a:rPr spc="-30" dirty="0">
                <a:latin typeface="Arial"/>
                <a:cs typeface="Arial"/>
              </a:rPr>
              <a:t> </a:t>
            </a:r>
            <a:r>
              <a:rPr dirty="0">
                <a:latin typeface="Arial"/>
                <a:cs typeface="Arial"/>
              </a:rPr>
              <a:t>Playing</a:t>
            </a:r>
            <a:r>
              <a:rPr spc="15" dirty="0">
                <a:latin typeface="Arial"/>
                <a:cs typeface="Arial"/>
              </a:rPr>
              <a:t> </a:t>
            </a:r>
            <a:r>
              <a:rPr dirty="0">
                <a:latin typeface="Arial"/>
                <a:cs typeface="Arial"/>
              </a:rPr>
              <a:t>field</a:t>
            </a:r>
            <a:r>
              <a:rPr spc="-35" dirty="0">
                <a:latin typeface="Arial"/>
                <a:cs typeface="Arial"/>
              </a:rPr>
              <a:t> </a:t>
            </a:r>
            <a:r>
              <a:rPr dirty="0">
                <a:latin typeface="Arial"/>
                <a:cs typeface="Arial"/>
              </a:rPr>
              <a:t>zones,</a:t>
            </a:r>
            <a:r>
              <a:rPr spc="-70" dirty="0">
                <a:latin typeface="Arial"/>
                <a:cs typeface="Arial"/>
              </a:rPr>
              <a:t> </a:t>
            </a:r>
            <a:r>
              <a:rPr dirty="0">
                <a:latin typeface="Arial"/>
                <a:cs typeface="Arial"/>
              </a:rPr>
              <a:t>for</a:t>
            </a:r>
            <a:r>
              <a:rPr spc="-70" dirty="0">
                <a:latin typeface="Arial"/>
                <a:cs typeface="Arial"/>
              </a:rPr>
              <a:t> </a:t>
            </a:r>
            <a:r>
              <a:rPr dirty="0">
                <a:latin typeface="Arial"/>
                <a:cs typeface="Arial"/>
              </a:rPr>
              <a:t>example, </a:t>
            </a:r>
            <a:r>
              <a:rPr spc="-10" dirty="0">
                <a:latin typeface="Arial"/>
                <a:cs typeface="Arial"/>
              </a:rPr>
              <a:t>would </a:t>
            </a:r>
            <a:r>
              <a:rPr dirty="0">
                <a:latin typeface="Arial"/>
                <a:cs typeface="Arial"/>
              </a:rPr>
              <a:t>make</a:t>
            </a:r>
            <a:r>
              <a:rPr spc="-60" dirty="0">
                <a:latin typeface="Arial"/>
                <a:cs typeface="Arial"/>
              </a:rPr>
              <a:t> </a:t>
            </a:r>
            <a:r>
              <a:rPr dirty="0">
                <a:latin typeface="Arial"/>
                <a:cs typeface="Arial"/>
              </a:rPr>
              <a:t>more</a:t>
            </a:r>
            <a:r>
              <a:rPr spc="-55" dirty="0">
                <a:latin typeface="Arial"/>
                <a:cs typeface="Arial"/>
              </a:rPr>
              <a:t> </a:t>
            </a:r>
            <a:r>
              <a:rPr spc="-10" dirty="0">
                <a:latin typeface="Arial"/>
                <a:cs typeface="Arial"/>
              </a:rPr>
              <a:t>sense.</a:t>
            </a:r>
            <a:endParaRPr dirty="0">
              <a:latin typeface="Arial"/>
              <a:cs typeface="Arial"/>
            </a:endParaRPr>
          </a:p>
          <a:p>
            <a:pPr marL="12700">
              <a:lnSpc>
                <a:spcPts val="2098"/>
              </a:lnSpc>
              <a:spcBef>
                <a:spcPts val="10"/>
              </a:spcBef>
              <a:tabLst>
                <a:tab pos="314325" algn="l"/>
              </a:tabLst>
            </a:pPr>
            <a:r>
              <a:rPr b="1" u="sng" dirty="0">
                <a:latin typeface="Arial"/>
                <a:cs typeface="Arial"/>
              </a:rPr>
              <a:t>Social</a:t>
            </a:r>
            <a:r>
              <a:rPr b="1" u="sng" spc="15" dirty="0">
                <a:latin typeface="Arial"/>
                <a:cs typeface="Arial"/>
              </a:rPr>
              <a:t> </a:t>
            </a:r>
            <a:r>
              <a:rPr b="1" u="sng" spc="-10" dirty="0">
                <a:latin typeface="Arial"/>
                <a:cs typeface="Arial"/>
              </a:rPr>
              <a:t>forms</a:t>
            </a:r>
            <a:endParaRPr b="1" u="sng" dirty="0">
              <a:latin typeface="Arial"/>
              <a:cs typeface="Arial"/>
            </a:endParaRPr>
          </a:p>
          <a:p>
            <a:pPr marL="612775" marR="127000" lvl="1" indent="-299085">
              <a:lnSpc>
                <a:spcPts val="2098"/>
              </a:lnSpc>
              <a:spcBef>
                <a:spcPts val="10"/>
              </a:spcBef>
              <a:buChar char="•"/>
              <a:tabLst>
                <a:tab pos="612775" algn="l"/>
              </a:tabLst>
            </a:pPr>
            <a:r>
              <a:rPr dirty="0">
                <a:latin typeface="Arial"/>
                <a:cs typeface="Arial"/>
              </a:rPr>
              <a:t>The</a:t>
            </a:r>
            <a:r>
              <a:rPr spc="-35" dirty="0">
                <a:latin typeface="Arial"/>
                <a:cs typeface="Arial"/>
              </a:rPr>
              <a:t> </a:t>
            </a:r>
            <a:r>
              <a:rPr dirty="0">
                <a:latin typeface="Arial"/>
                <a:cs typeface="Arial"/>
              </a:rPr>
              <a:t>children</a:t>
            </a:r>
            <a:r>
              <a:rPr spc="-25" dirty="0">
                <a:latin typeface="Arial"/>
                <a:cs typeface="Arial"/>
              </a:rPr>
              <a:t> </a:t>
            </a:r>
            <a:r>
              <a:rPr dirty="0">
                <a:latin typeface="Arial"/>
                <a:cs typeface="Arial"/>
              </a:rPr>
              <a:t>can</a:t>
            </a:r>
            <a:r>
              <a:rPr spc="-30" dirty="0">
                <a:latin typeface="Arial"/>
                <a:cs typeface="Arial"/>
              </a:rPr>
              <a:t> </a:t>
            </a:r>
            <a:r>
              <a:rPr dirty="0">
                <a:latin typeface="Arial"/>
                <a:cs typeface="Arial"/>
              </a:rPr>
              <a:t>also</a:t>
            </a:r>
            <a:r>
              <a:rPr spc="-5" dirty="0">
                <a:latin typeface="Arial"/>
                <a:cs typeface="Arial"/>
              </a:rPr>
              <a:t> </a:t>
            </a:r>
            <a:r>
              <a:rPr dirty="0">
                <a:latin typeface="Arial"/>
                <a:cs typeface="Arial"/>
              </a:rPr>
              <a:t>run</a:t>
            </a:r>
            <a:r>
              <a:rPr spc="-55" dirty="0">
                <a:latin typeface="Arial"/>
                <a:cs typeface="Arial"/>
              </a:rPr>
              <a:t> </a:t>
            </a:r>
            <a:r>
              <a:rPr dirty="0">
                <a:latin typeface="Arial"/>
                <a:cs typeface="Arial"/>
              </a:rPr>
              <a:t>in</a:t>
            </a:r>
            <a:r>
              <a:rPr spc="-25" dirty="0">
                <a:latin typeface="Arial"/>
                <a:cs typeface="Arial"/>
              </a:rPr>
              <a:t> </a:t>
            </a:r>
            <a:r>
              <a:rPr dirty="0">
                <a:latin typeface="Arial"/>
                <a:cs typeface="Arial"/>
              </a:rPr>
              <a:t>tandem</a:t>
            </a:r>
            <a:r>
              <a:rPr spc="-60" dirty="0">
                <a:latin typeface="Arial"/>
                <a:cs typeface="Arial"/>
              </a:rPr>
              <a:t> </a:t>
            </a:r>
            <a:r>
              <a:rPr dirty="0">
                <a:latin typeface="Arial"/>
                <a:cs typeface="Arial"/>
              </a:rPr>
              <a:t>or</a:t>
            </a:r>
            <a:r>
              <a:rPr spc="-25" dirty="0">
                <a:latin typeface="Arial"/>
                <a:cs typeface="Arial"/>
              </a:rPr>
              <a:t> </a:t>
            </a:r>
            <a:r>
              <a:rPr dirty="0">
                <a:latin typeface="Arial"/>
                <a:cs typeface="Arial"/>
              </a:rPr>
              <a:t>in</a:t>
            </a:r>
            <a:r>
              <a:rPr spc="-30" dirty="0">
                <a:latin typeface="Arial"/>
                <a:cs typeface="Arial"/>
              </a:rPr>
              <a:t> </a:t>
            </a:r>
            <a:r>
              <a:rPr dirty="0">
                <a:latin typeface="Arial"/>
                <a:cs typeface="Arial"/>
              </a:rPr>
              <a:t>threes.</a:t>
            </a:r>
          </a:p>
          <a:p>
            <a:pPr marL="12700">
              <a:lnSpc>
                <a:spcPts val="2098"/>
              </a:lnSpc>
              <a:spcBef>
                <a:spcPts val="10"/>
              </a:spcBef>
              <a:tabLst>
                <a:tab pos="314325" algn="l"/>
              </a:tabLst>
            </a:pPr>
            <a:r>
              <a:rPr b="1" u="sng" spc="-10" dirty="0">
                <a:latin typeface="Arial"/>
                <a:cs typeface="Arial"/>
              </a:rPr>
              <a:t>Communication</a:t>
            </a:r>
            <a:endParaRPr dirty="0">
              <a:latin typeface="Arial"/>
              <a:cs typeface="Arial"/>
            </a:endParaRPr>
          </a:p>
          <a:p>
            <a:pPr marL="612775" lvl="1" indent="-298450">
              <a:lnSpc>
                <a:spcPts val="2098"/>
              </a:lnSpc>
              <a:spcBef>
                <a:spcPts val="10"/>
              </a:spcBef>
              <a:buChar char="•"/>
              <a:tabLst>
                <a:tab pos="612775" algn="l"/>
              </a:tabLst>
            </a:pPr>
            <a:r>
              <a:rPr dirty="0">
                <a:latin typeface="Arial"/>
                <a:cs typeface="Arial"/>
              </a:rPr>
              <a:t>Simple</a:t>
            </a:r>
            <a:r>
              <a:rPr spc="-10" dirty="0">
                <a:latin typeface="Arial"/>
                <a:cs typeface="Arial"/>
              </a:rPr>
              <a:t> </a:t>
            </a:r>
            <a:r>
              <a:rPr dirty="0">
                <a:latin typeface="Arial"/>
                <a:cs typeface="Arial"/>
              </a:rPr>
              <a:t>language,</a:t>
            </a:r>
            <a:r>
              <a:rPr spc="-85" dirty="0">
                <a:latin typeface="Arial"/>
                <a:cs typeface="Arial"/>
              </a:rPr>
              <a:t> </a:t>
            </a:r>
            <a:r>
              <a:rPr dirty="0">
                <a:latin typeface="Arial"/>
                <a:cs typeface="Arial"/>
              </a:rPr>
              <a:t>gestures,</a:t>
            </a:r>
            <a:r>
              <a:rPr spc="-90" dirty="0">
                <a:latin typeface="Arial"/>
                <a:cs typeface="Arial"/>
              </a:rPr>
              <a:t> </a:t>
            </a:r>
            <a:r>
              <a:rPr dirty="0">
                <a:latin typeface="Arial"/>
                <a:cs typeface="Arial"/>
              </a:rPr>
              <a:t>symbol</a:t>
            </a:r>
            <a:r>
              <a:rPr spc="-5" dirty="0">
                <a:latin typeface="Arial"/>
                <a:cs typeface="Arial"/>
              </a:rPr>
              <a:t> </a:t>
            </a:r>
            <a:r>
              <a:rPr spc="-10" dirty="0">
                <a:latin typeface="Arial"/>
                <a:cs typeface="Arial"/>
              </a:rPr>
              <a:t>cards.</a:t>
            </a:r>
            <a:endParaRPr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9814125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feld 9">
            <a:extLst>
              <a:ext uri="{FF2B5EF4-FFF2-40B4-BE49-F238E27FC236}">
                <a16:creationId xmlns:a16="http://schemas.microsoft.com/office/drawing/2014/main" id="{37DCAE71-DC95-A89E-3C76-15BE564141A9}"/>
              </a:ext>
            </a:extLst>
          </p:cNvPr>
          <p:cNvSpPr txBox="1"/>
          <p:nvPr/>
        </p:nvSpPr>
        <p:spPr>
          <a:xfrm>
            <a:off x="541335" y="4698558"/>
            <a:ext cx="10982183" cy="1200329"/>
          </a:xfrm>
          <a:prstGeom prst="rect">
            <a:avLst/>
          </a:prstGeom>
          <a:noFill/>
        </p:spPr>
        <p:txBody>
          <a:bodyPr wrap="square" numCol="2">
            <a:spAutoFit/>
          </a:bodyPr>
          <a:lstStyle/>
          <a:p>
            <a:r>
              <a:rPr lang="en-GB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For further information on the </a:t>
            </a:r>
            <a:r>
              <a:rPr lang="en-GB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EduPASS</a:t>
            </a:r>
            <a:r>
              <a:rPr lang="en-GB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Project  </a:t>
            </a:r>
            <a:br>
              <a:rPr lang="en-GB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en-GB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please follow the link:</a:t>
            </a:r>
            <a:r>
              <a:rPr lang="de-DE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  <a:p>
            <a:r>
              <a:rPr lang="en-GB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Website </a:t>
            </a:r>
            <a:r>
              <a:rPr lang="en-GB" sz="18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  <a:hlinkClick r:id="rId2"/>
              </a:rPr>
              <a:t>https://edupass-project.eu/</a:t>
            </a:r>
            <a:r>
              <a:rPr lang="de-DE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endParaRPr lang="en-GB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r>
              <a:rPr lang="en-GB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                       This work is licensed under the Creative    </a:t>
            </a:r>
            <a:br>
              <a:rPr lang="en-GB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en-GB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                         Commons Attribution 4.0 International</a:t>
            </a:r>
            <a:endParaRPr lang="de-DE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GB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License</a:t>
            </a:r>
            <a:r>
              <a:rPr lang="en-GB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GB" sz="18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hlinkClick r:id="rId3"/>
              </a:rPr>
              <a:t>http://creativecommons.org/licenses/by/4.0/</a:t>
            </a:r>
            <a:endParaRPr lang="de-DE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08776968-3EB6-1AFE-9CBC-E6F703E7B498}"/>
              </a:ext>
            </a:extLst>
          </p:cNvPr>
          <p:cNvSpPr txBox="1"/>
          <p:nvPr/>
        </p:nvSpPr>
        <p:spPr>
          <a:xfrm>
            <a:off x="541334" y="1120676"/>
            <a:ext cx="10729640" cy="3508653"/>
          </a:xfrm>
          <a:prstGeom prst="rect">
            <a:avLst/>
          </a:prstGeom>
          <a:noFill/>
        </p:spPr>
        <p:txBody>
          <a:bodyPr wrap="square" numCol="1">
            <a:spAutoFit/>
          </a:bodyPr>
          <a:lstStyle/>
          <a:p>
            <a:pPr>
              <a:spcBef>
                <a:spcPts val="1200"/>
              </a:spcBef>
            </a:pPr>
            <a:r>
              <a:rPr lang="en-GB" sz="2400" b="1" kern="0" dirty="0">
                <a:effectLst/>
                <a:latin typeface="Calibri" panose="020F0502020204030204" pitchFamily="34" charset="0"/>
                <a:ea typeface="Yu Gothic Light" panose="020B0300000000000000" pitchFamily="34" charset="-128"/>
                <a:cs typeface="Calibri" panose="020F0502020204030204" pitchFamily="34" charset="0"/>
              </a:rPr>
              <a:t>Technical sheet</a:t>
            </a:r>
            <a:endParaRPr lang="de-DE" sz="2400" b="1" kern="0" dirty="0">
              <a:solidFill>
                <a:srgbClr val="2C3D68"/>
              </a:solidFill>
              <a:effectLst/>
              <a:latin typeface="Calibri" panose="020F0502020204030204" pitchFamily="34" charset="0"/>
              <a:ea typeface="Yu Gothic Light" panose="020B0300000000000000" pitchFamily="34" charset="-128"/>
              <a:cs typeface="Calibri" panose="020F0502020204030204" pitchFamily="34" charset="0"/>
            </a:endParaRPr>
          </a:p>
          <a:p>
            <a:r>
              <a:rPr lang="en-GB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 </a:t>
            </a:r>
            <a:endParaRPr lang="de-DE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GB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Project:</a:t>
            </a:r>
            <a:r>
              <a:rPr lang="en-GB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Education for Physical Activity and Sport: </a:t>
            </a:r>
            <a:br>
              <a:rPr lang="en-GB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en-GB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               Informal and Non-formal Settings</a:t>
            </a:r>
          </a:p>
          <a:p>
            <a:endParaRPr lang="de-DE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GB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Authors: </a:t>
            </a:r>
            <a:r>
              <a:rPr lang="en-GB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EduPASS</a:t>
            </a:r>
            <a:r>
              <a:rPr lang="en-GB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Project Partners</a:t>
            </a:r>
          </a:p>
          <a:p>
            <a:endParaRPr lang="de-DE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GB" b="1" dirty="0">
                <a:latin typeface="Calibri" panose="020F0502020204030204" pitchFamily="34" charset="0"/>
                <a:ea typeface="Times New Roman" panose="02020603050405020304" pitchFamily="18" charset="0"/>
              </a:rPr>
              <a:t>Intellectual Property Statement:</a:t>
            </a:r>
            <a:br>
              <a:rPr lang="en-GB" dirty="0"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en-GB" dirty="0">
                <a:latin typeface="Calibri" panose="020F0502020204030204" pitchFamily="34" charset="0"/>
                <a:ea typeface="Times New Roman" panose="02020603050405020304" pitchFamily="18" charset="0"/>
              </a:rPr>
              <a:t>The following slides were presented by Lynn Decker and Joe </a:t>
            </a:r>
            <a:r>
              <a:rPr lang="en-GB" dirty="0" err="1">
                <a:latin typeface="Calibri" panose="020F0502020204030204" pitchFamily="34" charset="0"/>
                <a:ea typeface="Times New Roman" panose="02020603050405020304" pitchFamily="18" charset="0"/>
              </a:rPr>
              <a:t>Merkes</a:t>
            </a:r>
            <a:r>
              <a:rPr lang="en-GB" dirty="0">
                <a:latin typeface="Calibri" panose="020F0502020204030204" pitchFamily="34" charset="0"/>
                <a:ea typeface="Times New Roman" panose="02020603050405020304" pitchFamily="18" charset="0"/>
              </a:rPr>
              <a:t> (Institute national de </a:t>
            </a:r>
            <a:r>
              <a:rPr lang="en-GB" dirty="0" err="1">
                <a:latin typeface="Calibri" panose="020F0502020204030204" pitchFamily="34" charset="0"/>
                <a:ea typeface="Times New Roman" panose="02020603050405020304" pitchFamily="18" charset="0"/>
              </a:rPr>
              <a:t>l’activité</a:t>
            </a:r>
            <a:r>
              <a:rPr lang="en-GB" dirty="0">
                <a:latin typeface="Calibri" panose="020F0502020204030204" pitchFamily="34" charset="0"/>
                <a:ea typeface="Times New Roman" panose="02020603050405020304" pitchFamily="18" charset="0"/>
              </a:rPr>
              <a:t> physique et des sport, INAPS) during the </a:t>
            </a:r>
            <a:r>
              <a:rPr lang="en-GB" dirty="0" err="1">
                <a:latin typeface="Calibri" panose="020F0502020204030204" pitchFamily="34" charset="0"/>
                <a:ea typeface="Times New Roman" panose="02020603050405020304" pitchFamily="18" charset="0"/>
              </a:rPr>
              <a:t>EduPASS</a:t>
            </a:r>
            <a:r>
              <a:rPr lang="en-GB" dirty="0">
                <a:latin typeface="Calibri" panose="020F0502020204030204" pitchFamily="34" charset="0"/>
                <a:ea typeface="Times New Roman" panose="02020603050405020304" pitchFamily="18" charset="0"/>
              </a:rPr>
              <a:t> LTT events. They are shared here as a resource to be adapted in respective contexts, where Lynn Decker’s and Joe </a:t>
            </a:r>
            <a:r>
              <a:rPr lang="en-GB" dirty="0" err="1">
                <a:latin typeface="Calibri" panose="020F0502020204030204" pitchFamily="34" charset="0"/>
                <a:ea typeface="Times New Roman" panose="02020603050405020304" pitchFamily="18" charset="0"/>
              </a:rPr>
              <a:t>Merkes</a:t>
            </a:r>
            <a:r>
              <a:rPr lang="en-GB" dirty="0">
                <a:latin typeface="Calibri" panose="020F0502020204030204" pitchFamily="34" charset="0"/>
                <a:ea typeface="Times New Roman" panose="02020603050405020304" pitchFamily="18" charset="0"/>
              </a:rPr>
              <a:t>’/INAPS’ intellectual property should be acknowledged, if their slides are used.</a:t>
            </a:r>
            <a:endParaRPr lang="en-GB" b="1" dirty="0">
              <a:highlight>
                <a:srgbClr val="FFFF00"/>
              </a:highlight>
              <a:latin typeface="Calibri" panose="020F0502020204030204" pitchFamily="34" charset="0"/>
              <a:ea typeface="Times New Roman" panose="02020603050405020304" pitchFamily="18" charset="0"/>
            </a:endParaRPr>
          </a:p>
        </p:txBody>
      </p:sp>
      <p:pic>
        <p:nvPicPr>
          <p:cNvPr id="8" name="Picture 4" descr="Dibujo en blanco y negro&#10;&#10;Descripción generada automáticamente con confianza media">
            <a:extLst>
              <a:ext uri="{FF2B5EF4-FFF2-40B4-BE49-F238E27FC236}">
                <a16:creationId xmlns:a16="http://schemas.microsoft.com/office/drawing/2014/main" id="{C184EC39-ED71-C1DD-BC49-882960C3368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32426" y="4811998"/>
            <a:ext cx="1054735" cy="36576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43101667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08AA96B-00D0-24ED-B61E-3679316792F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4">
            <a:extLst>
              <a:ext uri="{FF2B5EF4-FFF2-40B4-BE49-F238E27FC236}">
                <a16:creationId xmlns:a16="http://schemas.microsoft.com/office/drawing/2014/main" id="{E21D527F-7D20-BBF3-5B48-ED7CD85CA63A}"/>
              </a:ext>
            </a:extLst>
          </p:cNvPr>
          <p:cNvSpPr txBox="1">
            <a:spLocks/>
          </p:cNvSpPr>
          <p:nvPr/>
        </p:nvSpPr>
        <p:spPr>
          <a:xfrm>
            <a:off x="657859" y="486375"/>
            <a:ext cx="8131809" cy="795986"/>
          </a:xfrm>
          <a:prstGeom prst="rect">
            <a:avLst/>
          </a:prstGeom>
        </p:spPr>
        <p:txBody>
          <a:bodyPr vert="horz" wrap="square" lIns="0" tIns="117728" rIns="0" bIns="0" rtlCol="0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5240">
              <a:lnSpc>
                <a:spcPct val="100000"/>
              </a:lnSpc>
              <a:spcBef>
                <a:spcPts val="135"/>
              </a:spcBef>
            </a:pPr>
            <a:r>
              <a:rPr lang="de-DE" b="1" spc="-10" dirty="0">
                <a:latin typeface="Arial" panose="020B0604020202020204" pitchFamily="34" charset="0"/>
                <a:cs typeface="Arial" panose="020B0604020202020204" pitchFamily="34" charset="0"/>
              </a:rPr>
              <a:t>Summary </a:t>
            </a:r>
            <a:r>
              <a:rPr lang="de-DE" b="1" spc="-10" dirty="0" err="1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de-DE" b="1" spc="-1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b="1" spc="-1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de-DE" b="1" spc="-10" dirty="0">
                <a:latin typeface="Arial" panose="020B0604020202020204" pitchFamily="34" charset="0"/>
                <a:cs typeface="Arial" panose="020B0604020202020204" pitchFamily="34" charset="0"/>
              </a:rPr>
              <a:t> 6+1 </a:t>
            </a:r>
            <a:r>
              <a:rPr lang="de-DE" b="1" spc="-10" dirty="0" err="1">
                <a:latin typeface="Arial" panose="020B0604020202020204" pitchFamily="34" charset="0"/>
                <a:cs typeface="Arial" panose="020B0604020202020204" pitchFamily="34" charset="0"/>
              </a:rPr>
              <a:t>model</a:t>
            </a: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object 3">
            <a:extLst>
              <a:ext uri="{FF2B5EF4-FFF2-40B4-BE49-F238E27FC236}">
                <a16:creationId xmlns:a16="http://schemas.microsoft.com/office/drawing/2014/main" id="{47A2BCA0-13DD-98B8-3740-EE90B960A661}"/>
              </a:ext>
            </a:extLst>
          </p:cNvPr>
          <p:cNvSpPr txBox="1"/>
          <p:nvPr/>
        </p:nvSpPr>
        <p:spPr>
          <a:xfrm>
            <a:off x="657858" y="1443978"/>
            <a:ext cx="9996889" cy="4735912"/>
          </a:xfrm>
          <a:prstGeom prst="rect">
            <a:avLst/>
          </a:prstGeom>
        </p:spPr>
        <p:txBody>
          <a:bodyPr vert="horz" wrap="square" lIns="0" tIns="41910" rIns="0" bIns="0" rtlCol="0">
            <a:spAutoFit/>
          </a:bodyPr>
          <a:lstStyle/>
          <a:p>
            <a:pPr marL="12065" marR="5080">
              <a:lnSpc>
                <a:spcPts val="2098"/>
              </a:lnSpc>
              <a:spcBef>
                <a:spcPts val="10"/>
              </a:spcBef>
              <a:tabLst>
                <a:tab pos="314325" algn="l"/>
              </a:tabLst>
            </a:pPr>
            <a:r>
              <a:rPr sz="2000" b="1" u="sng" dirty="0">
                <a:latin typeface="Arial"/>
                <a:cs typeface="Arial"/>
              </a:rPr>
              <a:t>Learning</a:t>
            </a:r>
            <a:r>
              <a:rPr sz="2000" b="1" u="sng" spc="-15" dirty="0">
                <a:latin typeface="Arial"/>
                <a:cs typeface="Arial"/>
              </a:rPr>
              <a:t> </a:t>
            </a:r>
            <a:r>
              <a:rPr sz="2000" b="1" u="sng" dirty="0">
                <a:latin typeface="Arial"/>
                <a:cs typeface="Arial"/>
              </a:rPr>
              <a:t>environment</a:t>
            </a:r>
            <a:endParaRPr lang="de-DE" sz="2000" b="1" u="sng" spc="-15" dirty="0">
              <a:latin typeface="Arial"/>
              <a:cs typeface="Arial"/>
            </a:endParaRPr>
          </a:p>
          <a:p>
            <a:pPr marL="12065" marR="5080">
              <a:lnSpc>
                <a:spcPts val="2098"/>
              </a:lnSpc>
              <a:spcBef>
                <a:spcPts val="10"/>
              </a:spcBef>
              <a:spcAft>
                <a:spcPts val="600"/>
              </a:spcAft>
              <a:tabLst>
                <a:tab pos="314325" algn="l"/>
              </a:tabLst>
            </a:pPr>
            <a:r>
              <a:rPr sz="2000" spc="-10" dirty="0">
                <a:latin typeface="Arial"/>
                <a:cs typeface="Arial"/>
              </a:rPr>
              <a:t>Infrastructure</a:t>
            </a:r>
            <a:r>
              <a:rPr sz="2000" spc="-7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must</a:t>
            </a:r>
            <a:r>
              <a:rPr sz="2000" spc="-1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be</a:t>
            </a:r>
            <a:r>
              <a:rPr sz="2000" spc="-15" dirty="0">
                <a:latin typeface="Arial"/>
                <a:cs typeface="Arial"/>
              </a:rPr>
              <a:t> </a:t>
            </a:r>
            <a:r>
              <a:rPr sz="2000" spc="-20" dirty="0">
                <a:latin typeface="Arial"/>
                <a:cs typeface="Arial"/>
              </a:rPr>
              <a:t>barrier-</a:t>
            </a:r>
            <a:r>
              <a:rPr sz="2000" dirty="0">
                <a:latin typeface="Arial"/>
                <a:cs typeface="Arial"/>
              </a:rPr>
              <a:t>free.</a:t>
            </a:r>
            <a:r>
              <a:rPr sz="2000" spc="-50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(background</a:t>
            </a:r>
            <a:r>
              <a:rPr sz="2000" spc="-8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noise,</a:t>
            </a:r>
            <a:r>
              <a:rPr sz="2000" spc="-4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place</a:t>
            </a:r>
            <a:r>
              <a:rPr sz="2000" spc="-15" dirty="0">
                <a:latin typeface="Arial"/>
                <a:cs typeface="Arial"/>
              </a:rPr>
              <a:t> </a:t>
            </a:r>
            <a:r>
              <a:rPr sz="2000" spc="-25" dirty="0">
                <a:latin typeface="Arial"/>
                <a:cs typeface="Arial"/>
              </a:rPr>
              <a:t>of </a:t>
            </a:r>
            <a:r>
              <a:rPr sz="2000" dirty="0">
                <a:latin typeface="Arial"/>
                <a:cs typeface="Arial"/>
              </a:rPr>
              <a:t>retreat,</a:t>
            </a:r>
            <a:r>
              <a:rPr sz="2000" spc="-60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etc.)</a:t>
            </a:r>
            <a:r>
              <a:rPr lang="de-DE" sz="2000" spc="-10" dirty="0">
                <a:latin typeface="Arial"/>
                <a:cs typeface="Arial"/>
              </a:rPr>
              <a:t>.</a:t>
            </a:r>
            <a:endParaRPr sz="2000" dirty="0">
              <a:latin typeface="Arial"/>
              <a:cs typeface="Arial"/>
            </a:endParaRPr>
          </a:p>
          <a:p>
            <a:pPr marL="12065" marR="979805">
              <a:lnSpc>
                <a:spcPts val="2098"/>
              </a:lnSpc>
              <a:spcBef>
                <a:spcPts val="10"/>
              </a:spcBef>
              <a:tabLst>
                <a:tab pos="314325" algn="l"/>
              </a:tabLst>
            </a:pPr>
            <a:r>
              <a:rPr sz="2000" b="1" u="sng" dirty="0">
                <a:latin typeface="Arial"/>
                <a:cs typeface="Arial"/>
              </a:rPr>
              <a:t>Tasks</a:t>
            </a:r>
            <a:endParaRPr lang="de-DE" sz="2000" b="1" u="sng" spc="-65" dirty="0">
              <a:latin typeface="Arial"/>
              <a:cs typeface="Arial"/>
            </a:endParaRPr>
          </a:p>
          <a:p>
            <a:pPr marL="12065" marR="979805">
              <a:lnSpc>
                <a:spcPts val="2098"/>
              </a:lnSpc>
              <a:spcBef>
                <a:spcPts val="10"/>
              </a:spcBef>
              <a:spcAft>
                <a:spcPts val="600"/>
              </a:spcAft>
              <a:tabLst>
                <a:tab pos="314325" algn="l"/>
              </a:tabLst>
            </a:pPr>
            <a:r>
              <a:rPr lang="de-DE" sz="2000" spc="-65" dirty="0">
                <a:latin typeface="Arial"/>
                <a:cs typeface="Arial"/>
              </a:rPr>
              <a:t>S</a:t>
            </a:r>
            <a:r>
              <a:rPr sz="2000" dirty="0" err="1">
                <a:latin typeface="Arial"/>
                <a:cs typeface="Arial"/>
              </a:rPr>
              <a:t>hould</a:t>
            </a:r>
            <a:r>
              <a:rPr sz="2000" spc="-2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enable</a:t>
            </a:r>
            <a:r>
              <a:rPr sz="2000" spc="-5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different</a:t>
            </a:r>
            <a:r>
              <a:rPr sz="2000" spc="-6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solutions</a:t>
            </a:r>
            <a:r>
              <a:rPr sz="2000" spc="-2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and</a:t>
            </a:r>
            <a:r>
              <a:rPr sz="2000" spc="-2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support</a:t>
            </a:r>
            <a:r>
              <a:rPr sz="2000" spc="-8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individual</a:t>
            </a:r>
            <a:r>
              <a:rPr sz="2000" spc="-25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development processes.</a:t>
            </a:r>
            <a:endParaRPr sz="2000" dirty="0">
              <a:latin typeface="Arial"/>
              <a:cs typeface="Arial"/>
            </a:endParaRPr>
          </a:p>
          <a:p>
            <a:pPr marL="12065" marR="357505">
              <a:lnSpc>
                <a:spcPts val="2098"/>
              </a:lnSpc>
              <a:spcBef>
                <a:spcPts val="10"/>
              </a:spcBef>
              <a:tabLst>
                <a:tab pos="314325" algn="l"/>
              </a:tabLst>
            </a:pPr>
            <a:r>
              <a:rPr sz="2000" b="1" u="sng" dirty="0">
                <a:latin typeface="Arial"/>
                <a:cs typeface="Arial"/>
              </a:rPr>
              <a:t>Materials</a:t>
            </a:r>
            <a:endParaRPr lang="de-DE" sz="2000" b="1" u="sng" spc="-25" dirty="0">
              <a:latin typeface="Arial"/>
              <a:cs typeface="Arial"/>
            </a:endParaRPr>
          </a:p>
          <a:p>
            <a:pPr marL="12065" marR="357505">
              <a:lnSpc>
                <a:spcPts val="2098"/>
              </a:lnSpc>
              <a:spcBef>
                <a:spcPts val="10"/>
              </a:spcBef>
              <a:spcAft>
                <a:spcPts val="600"/>
              </a:spcAft>
              <a:tabLst>
                <a:tab pos="314325" algn="l"/>
              </a:tabLst>
            </a:pPr>
            <a:r>
              <a:rPr sz="2000" dirty="0">
                <a:latin typeface="Arial"/>
                <a:cs typeface="Arial"/>
              </a:rPr>
              <a:t>Difficulty</a:t>
            </a:r>
            <a:r>
              <a:rPr sz="2000" spc="-7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level</a:t>
            </a:r>
            <a:r>
              <a:rPr sz="2000" spc="-2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can</a:t>
            </a:r>
            <a:r>
              <a:rPr sz="2000" spc="-6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be</a:t>
            </a:r>
            <a:r>
              <a:rPr sz="2000" spc="-2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increased</a:t>
            </a:r>
            <a:r>
              <a:rPr sz="2000" spc="-6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or</a:t>
            </a:r>
            <a:r>
              <a:rPr sz="2000" spc="-2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decreased.</a:t>
            </a:r>
            <a:r>
              <a:rPr sz="2000" spc="-10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Atypical</a:t>
            </a:r>
            <a:r>
              <a:rPr sz="2000" spc="-2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materials can</a:t>
            </a:r>
            <a:r>
              <a:rPr sz="2000" spc="-20" dirty="0">
                <a:latin typeface="Arial"/>
                <a:cs typeface="Arial"/>
              </a:rPr>
              <a:t> </a:t>
            </a:r>
            <a:r>
              <a:rPr sz="2000" spc="-25" dirty="0">
                <a:latin typeface="Arial"/>
                <a:cs typeface="Arial"/>
              </a:rPr>
              <a:t>be </a:t>
            </a:r>
            <a:r>
              <a:rPr sz="2000" dirty="0">
                <a:latin typeface="Arial"/>
                <a:cs typeface="Arial"/>
              </a:rPr>
              <a:t>used.</a:t>
            </a:r>
            <a:r>
              <a:rPr sz="2000" spc="-3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(water</a:t>
            </a:r>
            <a:r>
              <a:rPr sz="2000" spc="-3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noodles</a:t>
            </a:r>
            <a:r>
              <a:rPr sz="2000" spc="-3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-</a:t>
            </a:r>
            <a:r>
              <a:rPr sz="2000" spc="-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catching</a:t>
            </a:r>
            <a:r>
              <a:rPr sz="2000" spc="-45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games)</a:t>
            </a:r>
            <a:r>
              <a:rPr lang="de-DE" sz="2000" spc="-10" dirty="0">
                <a:latin typeface="Arial"/>
                <a:cs typeface="Arial"/>
              </a:rPr>
              <a:t>.</a:t>
            </a:r>
            <a:endParaRPr sz="2000" dirty="0">
              <a:latin typeface="Arial"/>
              <a:cs typeface="Arial"/>
            </a:endParaRPr>
          </a:p>
          <a:p>
            <a:pPr marL="12065" marR="492759">
              <a:lnSpc>
                <a:spcPts val="2098"/>
              </a:lnSpc>
              <a:spcBef>
                <a:spcPts val="10"/>
              </a:spcBef>
              <a:tabLst>
                <a:tab pos="314325" algn="l"/>
              </a:tabLst>
            </a:pPr>
            <a:r>
              <a:rPr sz="2000" b="1" u="sng" dirty="0">
                <a:latin typeface="Arial"/>
                <a:cs typeface="Arial"/>
              </a:rPr>
              <a:t>Rule</a:t>
            </a:r>
            <a:r>
              <a:rPr sz="2000" b="1" u="sng" spc="-35" dirty="0">
                <a:latin typeface="Arial"/>
                <a:cs typeface="Arial"/>
              </a:rPr>
              <a:t> </a:t>
            </a:r>
            <a:r>
              <a:rPr sz="2000" b="1" u="sng" dirty="0">
                <a:latin typeface="Arial"/>
                <a:cs typeface="Arial"/>
              </a:rPr>
              <a:t>adjustments</a:t>
            </a:r>
            <a:endParaRPr lang="de-DE" sz="2000" b="1" u="sng" spc="-35" dirty="0">
              <a:latin typeface="Arial"/>
              <a:cs typeface="Arial"/>
            </a:endParaRPr>
          </a:p>
          <a:p>
            <a:pPr marL="12065" marR="492759">
              <a:lnSpc>
                <a:spcPts val="2098"/>
              </a:lnSpc>
              <a:spcBef>
                <a:spcPts val="10"/>
              </a:spcBef>
              <a:spcAft>
                <a:spcPts val="600"/>
              </a:spcAft>
              <a:tabLst>
                <a:tab pos="314325" algn="l"/>
              </a:tabLst>
            </a:pPr>
            <a:r>
              <a:rPr sz="2000" dirty="0">
                <a:latin typeface="Arial"/>
                <a:cs typeface="Arial"/>
              </a:rPr>
              <a:t>Watch</a:t>
            </a:r>
            <a:r>
              <a:rPr sz="2000" spc="-11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out</a:t>
            </a:r>
            <a:r>
              <a:rPr sz="2000" spc="-3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for</a:t>
            </a:r>
            <a:r>
              <a:rPr sz="2000" spc="-7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additional</a:t>
            </a:r>
            <a:r>
              <a:rPr sz="2000" spc="-3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stigmatisation.</a:t>
            </a:r>
            <a:r>
              <a:rPr sz="2000" spc="-3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Playing</a:t>
            </a:r>
            <a:r>
              <a:rPr sz="2000" spc="-1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field</a:t>
            </a:r>
            <a:r>
              <a:rPr sz="2000" spc="-1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zones,</a:t>
            </a:r>
            <a:r>
              <a:rPr sz="2000" spc="-35" dirty="0">
                <a:latin typeface="Arial"/>
                <a:cs typeface="Arial"/>
              </a:rPr>
              <a:t> </a:t>
            </a:r>
            <a:r>
              <a:rPr sz="2000" spc="-25" dirty="0">
                <a:latin typeface="Arial"/>
                <a:cs typeface="Arial"/>
              </a:rPr>
              <a:t>for </a:t>
            </a:r>
            <a:r>
              <a:rPr sz="2000" dirty="0">
                <a:latin typeface="Arial"/>
                <a:cs typeface="Arial"/>
              </a:rPr>
              <a:t>example,</a:t>
            </a:r>
            <a:r>
              <a:rPr sz="2000" spc="-5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would</a:t>
            </a:r>
            <a:r>
              <a:rPr sz="2000" spc="-5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make</a:t>
            </a:r>
            <a:r>
              <a:rPr sz="2000" spc="-5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more</a:t>
            </a:r>
            <a:r>
              <a:rPr sz="2000" spc="-30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sense.</a:t>
            </a:r>
            <a:endParaRPr sz="2000" dirty="0">
              <a:latin typeface="Arial"/>
              <a:cs typeface="Arial"/>
            </a:endParaRPr>
          </a:p>
          <a:p>
            <a:pPr marL="12700">
              <a:lnSpc>
                <a:spcPts val="2098"/>
              </a:lnSpc>
              <a:spcBef>
                <a:spcPts val="10"/>
              </a:spcBef>
              <a:tabLst>
                <a:tab pos="314325" algn="l"/>
              </a:tabLst>
            </a:pPr>
            <a:r>
              <a:rPr sz="2000" b="1" u="sng" dirty="0">
                <a:latin typeface="Arial"/>
                <a:cs typeface="Arial"/>
              </a:rPr>
              <a:t>Social</a:t>
            </a:r>
            <a:r>
              <a:rPr sz="2000" b="1" u="sng" spc="-40" dirty="0">
                <a:latin typeface="Arial"/>
                <a:cs typeface="Arial"/>
              </a:rPr>
              <a:t> </a:t>
            </a:r>
            <a:r>
              <a:rPr sz="2000" b="1" u="sng" dirty="0">
                <a:latin typeface="Arial"/>
                <a:cs typeface="Arial"/>
              </a:rPr>
              <a:t>forms</a:t>
            </a:r>
            <a:endParaRPr lang="de-DE" sz="2000" b="1" u="sng" spc="-65" dirty="0">
              <a:latin typeface="Arial"/>
              <a:cs typeface="Arial"/>
            </a:endParaRPr>
          </a:p>
          <a:p>
            <a:pPr marL="12700">
              <a:lnSpc>
                <a:spcPts val="2098"/>
              </a:lnSpc>
              <a:spcBef>
                <a:spcPts val="10"/>
              </a:spcBef>
              <a:spcAft>
                <a:spcPts val="600"/>
              </a:spcAft>
              <a:tabLst>
                <a:tab pos="314325" algn="l"/>
              </a:tabLst>
            </a:pPr>
            <a:r>
              <a:rPr sz="2000" dirty="0">
                <a:latin typeface="Arial"/>
                <a:cs typeface="Arial"/>
              </a:rPr>
              <a:t>Exercises</a:t>
            </a:r>
            <a:r>
              <a:rPr sz="2000" spc="-3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-</a:t>
            </a:r>
            <a:r>
              <a:rPr sz="2000" spc="-4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partner</a:t>
            </a:r>
            <a:r>
              <a:rPr sz="2000" spc="-4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work,</a:t>
            </a:r>
            <a:r>
              <a:rPr sz="2000" spc="-3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small</a:t>
            </a:r>
            <a:r>
              <a:rPr sz="2000" spc="-3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groups,</a:t>
            </a:r>
            <a:r>
              <a:rPr sz="2000" spc="-8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possible</a:t>
            </a:r>
            <a:r>
              <a:rPr sz="2000" spc="-4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learning</a:t>
            </a:r>
            <a:r>
              <a:rPr sz="2000" spc="-35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support.</a:t>
            </a:r>
            <a:endParaRPr sz="2000" dirty="0">
              <a:latin typeface="Arial"/>
              <a:cs typeface="Arial"/>
            </a:endParaRPr>
          </a:p>
          <a:p>
            <a:pPr marL="12700">
              <a:lnSpc>
                <a:spcPts val="2098"/>
              </a:lnSpc>
              <a:spcBef>
                <a:spcPts val="10"/>
              </a:spcBef>
              <a:tabLst>
                <a:tab pos="314325" algn="l"/>
              </a:tabLst>
            </a:pPr>
            <a:r>
              <a:rPr sz="2000" b="1" u="sng" spc="-10" dirty="0">
                <a:latin typeface="Arial"/>
                <a:cs typeface="Arial"/>
              </a:rPr>
              <a:t>Communication</a:t>
            </a:r>
            <a:endParaRPr lang="de-DE" sz="2000" b="1" u="sng" spc="-10" dirty="0">
              <a:latin typeface="Arial"/>
              <a:cs typeface="Arial"/>
            </a:endParaRPr>
          </a:p>
          <a:p>
            <a:pPr marL="12700">
              <a:lnSpc>
                <a:spcPts val="2098"/>
              </a:lnSpc>
              <a:spcBef>
                <a:spcPts val="10"/>
              </a:spcBef>
              <a:tabLst>
                <a:tab pos="314325" algn="l"/>
              </a:tabLst>
            </a:pPr>
            <a:r>
              <a:rPr lang="de-DE" sz="2000" spc="-30" dirty="0">
                <a:latin typeface="Arial"/>
                <a:cs typeface="Arial"/>
              </a:rPr>
              <a:t>S</a:t>
            </a:r>
            <a:r>
              <a:rPr sz="2000" dirty="0" err="1">
                <a:latin typeface="Arial"/>
                <a:cs typeface="Arial"/>
              </a:rPr>
              <a:t>imple</a:t>
            </a:r>
            <a:r>
              <a:rPr sz="2000" spc="-3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language,</a:t>
            </a:r>
            <a:r>
              <a:rPr sz="2000" spc="-8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gestures,</a:t>
            </a:r>
            <a:r>
              <a:rPr sz="2000" spc="-3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symbol</a:t>
            </a:r>
            <a:r>
              <a:rPr sz="2000" spc="-30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cards.</a:t>
            </a:r>
            <a:r>
              <a:rPr lang="de-DE" sz="2000" spc="-1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A</a:t>
            </a:r>
            <a:r>
              <a:rPr sz="2000" spc="-5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combination</a:t>
            </a:r>
            <a:r>
              <a:rPr sz="2000" spc="-5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of</a:t>
            </a:r>
            <a:r>
              <a:rPr sz="2000" spc="-8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visualisation,</a:t>
            </a:r>
            <a:r>
              <a:rPr sz="2000" spc="-8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written</a:t>
            </a:r>
            <a:r>
              <a:rPr sz="2000" spc="-5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explanations</a:t>
            </a:r>
            <a:r>
              <a:rPr sz="2000" spc="-5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and</a:t>
            </a:r>
            <a:r>
              <a:rPr sz="2000" spc="-5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communication</a:t>
            </a:r>
            <a:r>
              <a:rPr sz="2000" spc="-5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in</a:t>
            </a:r>
            <a:r>
              <a:rPr sz="2000" spc="-50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simple </a:t>
            </a:r>
            <a:r>
              <a:rPr sz="2000" dirty="0">
                <a:latin typeface="Arial"/>
                <a:cs typeface="Arial"/>
              </a:rPr>
              <a:t>language</a:t>
            </a:r>
            <a:r>
              <a:rPr sz="2000" spc="-6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can</a:t>
            </a:r>
            <a:r>
              <a:rPr sz="2000" spc="-1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promote</a:t>
            </a:r>
            <a:r>
              <a:rPr sz="2000" spc="-15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comprehension</a:t>
            </a:r>
            <a:r>
              <a:rPr sz="2000" spc="-6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of</a:t>
            </a:r>
            <a:r>
              <a:rPr sz="2000" spc="-1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the</a:t>
            </a:r>
            <a:r>
              <a:rPr sz="2000" spc="-40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exercises.</a:t>
            </a:r>
            <a:endParaRPr sz="20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63727532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83511B4-715D-8A93-F649-39DC4606EED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3">
            <a:extLst>
              <a:ext uri="{FF2B5EF4-FFF2-40B4-BE49-F238E27FC236}">
                <a16:creationId xmlns:a16="http://schemas.microsoft.com/office/drawing/2014/main" id="{93E96052-5174-3E24-20BE-F21B835D240B}"/>
              </a:ext>
            </a:extLst>
          </p:cNvPr>
          <p:cNvSpPr txBox="1"/>
          <p:nvPr/>
        </p:nvSpPr>
        <p:spPr>
          <a:xfrm>
            <a:off x="657859" y="1880215"/>
            <a:ext cx="9430358" cy="2595582"/>
          </a:xfrm>
          <a:prstGeom prst="rect">
            <a:avLst/>
          </a:prstGeom>
        </p:spPr>
        <p:txBody>
          <a:bodyPr vert="horz" wrap="square" lIns="0" tIns="81280" rIns="0" bIns="0" rtlCol="0">
            <a:spAutoFit/>
          </a:bodyPr>
          <a:lstStyle/>
          <a:p>
            <a:pPr marL="314325" indent="-301625">
              <a:lnSpc>
                <a:spcPct val="100000"/>
              </a:lnSpc>
              <a:spcBef>
                <a:spcPts val="640"/>
              </a:spcBef>
              <a:buChar char="•"/>
              <a:tabLst>
                <a:tab pos="314325" algn="l"/>
              </a:tabLst>
            </a:pPr>
            <a:r>
              <a:rPr sz="2000" spc="-10" dirty="0">
                <a:latin typeface="Arial"/>
                <a:cs typeface="Arial"/>
              </a:rPr>
              <a:t>Situation-</a:t>
            </a:r>
            <a:r>
              <a:rPr sz="2000" dirty="0">
                <a:latin typeface="Arial"/>
                <a:cs typeface="Arial"/>
              </a:rPr>
              <a:t>dependent</a:t>
            </a:r>
            <a:r>
              <a:rPr sz="2000" spc="-8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-</a:t>
            </a:r>
            <a:r>
              <a:rPr sz="2000" spc="-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Not</a:t>
            </a:r>
            <a:r>
              <a:rPr sz="2000" spc="5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transferable</a:t>
            </a:r>
            <a:r>
              <a:rPr sz="2000" spc="-5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to</a:t>
            </a:r>
            <a:r>
              <a:rPr sz="2000" spc="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all</a:t>
            </a:r>
            <a:r>
              <a:rPr sz="2000" spc="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and</a:t>
            </a:r>
            <a:r>
              <a:rPr sz="2000" spc="5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everyone.</a:t>
            </a:r>
            <a:endParaRPr sz="2000" dirty="0">
              <a:latin typeface="Arial"/>
              <a:cs typeface="Arial"/>
            </a:endParaRPr>
          </a:p>
          <a:p>
            <a:pPr marL="314325" marR="1059815" indent="-302260">
              <a:lnSpc>
                <a:spcPts val="2090"/>
              </a:lnSpc>
              <a:spcBef>
                <a:spcPts val="615"/>
              </a:spcBef>
              <a:buChar char="•"/>
              <a:tabLst>
                <a:tab pos="314325" algn="l"/>
              </a:tabLst>
            </a:pPr>
            <a:r>
              <a:rPr sz="2000" dirty="0">
                <a:latin typeface="Arial"/>
                <a:cs typeface="Arial"/>
              </a:rPr>
              <a:t>Inclusion</a:t>
            </a:r>
            <a:r>
              <a:rPr sz="2000" spc="-3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stands</a:t>
            </a:r>
            <a:r>
              <a:rPr sz="2000" spc="-5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and</a:t>
            </a:r>
            <a:r>
              <a:rPr sz="2000" spc="-3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falls</a:t>
            </a:r>
            <a:r>
              <a:rPr sz="2000" spc="-5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with</a:t>
            </a:r>
            <a:r>
              <a:rPr sz="2000" spc="-3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the</a:t>
            </a:r>
            <a:r>
              <a:rPr sz="2000" spc="-3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attitude</a:t>
            </a:r>
            <a:r>
              <a:rPr sz="2000" spc="-2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of</a:t>
            </a:r>
            <a:r>
              <a:rPr sz="2000" spc="-30" dirty="0">
                <a:latin typeface="Arial"/>
                <a:cs typeface="Arial"/>
              </a:rPr>
              <a:t> </a:t>
            </a:r>
            <a:r>
              <a:rPr sz="2000" spc="-25" dirty="0">
                <a:latin typeface="Arial"/>
                <a:cs typeface="Arial"/>
              </a:rPr>
              <a:t>the </a:t>
            </a:r>
            <a:r>
              <a:rPr sz="2000" dirty="0">
                <a:latin typeface="Arial"/>
                <a:cs typeface="Arial"/>
              </a:rPr>
              <a:t>(accompanying)</a:t>
            </a:r>
            <a:r>
              <a:rPr sz="2000" spc="-100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leader.</a:t>
            </a:r>
            <a:endParaRPr sz="2000" dirty="0">
              <a:latin typeface="Arial"/>
              <a:cs typeface="Arial"/>
            </a:endParaRPr>
          </a:p>
          <a:p>
            <a:pPr marL="314325" indent="-301625">
              <a:lnSpc>
                <a:spcPct val="100000"/>
              </a:lnSpc>
              <a:spcBef>
                <a:spcPts val="470"/>
              </a:spcBef>
              <a:buChar char="•"/>
              <a:tabLst>
                <a:tab pos="314325" algn="l"/>
              </a:tabLst>
            </a:pPr>
            <a:r>
              <a:rPr sz="2000" dirty="0">
                <a:latin typeface="Arial"/>
                <a:cs typeface="Arial"/>
              </a:rPr>
              <a:t>Rethinking</a:t>
            </a:r>
            <a:r>
              <a:rPr sz="2000" spc="-2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norms</a:t>
            </a:r>
            <a:r>
              <a:rPr sz="2000" spc="-2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/</a:t>
            </a:r>
            <a:r>
              <a:rPr sz="2000" spc="-5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acceptance</a:t>
            </a:r>
            <a:r>
              <a:rPr sz="2000" spc="-10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of</a:t>
            </a:r>
            <a:r>
              <a:rPr sz="2000" spc="-2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variety</a:t>
            </a:r>
            <a:r>
              <a:rPr sz="2000" spc="-2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and</a:t>
            </a:r>
            <a:r>
              <a:rPr sz="2000" spc="-20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diversity.</a:t>
            </a:r>
            <a:endParaRPr sz="2000" dirty="0">
              <a:latin typeface="Arial"/>
              <a:cs typeface="Arial"/>
            </a:endParaRPr>
          </a:p>
          <a:p>
            <a:pPr marL="314325" indent="-301625">
              <a:lnSpc>
                <a:spcPct val="100000"/>
              </a:lnSpc>
              <a:spcBef>
                <a:spcPts val="515"/>
              </a:spcBef>
              <a:buChar char="•"/>
              <a:tabLst>
                <a:tab pos="314325" algn="l"/>
              </a:tabLst>
            </a:pPr>
            <a:r>
              <a:rPr sz="2000" dirty="0">
                <a:latin typeface="Arial"/>
                <a:cs typeface="Arial"/>
              </a:rPr>
              <a:t>Try</a:t>
            </a:r>
            <a:r>
              <a:rPr sz="2000" spc="-2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it</a:t>
            </a:r>
            <a:r>
              <a:rPr sz="2000" spc="-3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out!</a:t>
            </a:r>
            <a:r>
              <a:rPr sz="2000" spc="-5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If</a:t>
            </a:r>
            <a:r>
              <a:rPr sz="2000" spc="-2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it</a:t>
            </a:r>
            <a:r>
              <a:rPr sz="2000" spc="-3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doesn't</a:t>
            </a:r>
            <a:r>
              <a:rPr sz="2000" spc="-8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work,</a:t>
            </a:r>
            <a:r>
              <a:rPr sz="2000" spc="-2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everything</a:t>
            </a:r>
            <a:r>
              <a:rPr sz="2000" spc="-3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stays</a:t>
            </a:r>
            <a:r>
              <a:rPr sz="2000" spc="-2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as</a:t>
            </a:r>
            <a:r>
              <a:rPr sz="2000" spc="-3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it</a:t>
            </a:r>
            <a:r>
              <a:rPr sz="2000" spc="-25" dirty="0">
                <a:latin typeface="Arial"/>
                <a:cs typeface="Arial"/>
              </a:rPr>
              <a:t> </a:t>
            </a:r>
            <a:r>
              <a:rPr sz="2000" spc="-20" dirty="0">
                <a:latin typeface="Arial"/>
                <a:cs typeface="Arial"/>
              </a:rPr>
              <a:t>was.</a:t>
            </a:r>
            <a:endParaRPr sz="2000" dirty="0">
              <a:latin typeface="Arial"/>
              <a:cs typeface="Arial"/>
            </a:endParaRPr>
          </a:p>
          <a:p>
            <a:pPr marL="313690" indent="-300990">
              <a:lnSpc>
                <a:spcPct val="100000"/>
              </a:lnSpc>
              <a:spcBef>
                <a:spcPts val="540"/>
              </a:spcBef>
              <a:buChar char="•"/>
              <a:tabLst>
                <a:tab pos="313690" algn="l"/>
              </a:tabLst>
            </a:pPr>
            <a:r>
              <a:rPr sz="2000" dirty="0">
                <a:latin typeface="Arial"/>
                <a:cs typeface="Arial"/>
              </a:rPr>
              <a:t>Self-</a:t>
            </a:r>
            <a:r>
              <a:rPr sz="2000" spc="-10" dirty="0">
                <a:latin typeface="Arial"/>
                <a:cs typeface="Arial"/>
              </a:rPr>
              <a:t>reflection.</a:t>
            </a:r>
            <a:endParaRPr sz="2000" dirty="0">
              <a:latin typeface="Arial"/>
              <a:cs typeface="Arial"/>
            </a:endParaRPr>
          </a:p>
          <a:p>
            <a:pPr marL="314325" indent="-301625">
              <a:lnSpc>
                <a:spcPct val="100000"/>
              </a:lnSpc>
              <a:spcBef>
                <a:spcPts val="540"/>
              </a:spcBef>
              <a:buChar char="•"/>
              <a:tabLst>
                <a:tab pos="314325" algn="l"/>
              </a:tabLst>
            </a:pPr>
            <a:r>
              <a:rPr sz="2000" dirty="0">
                <a:latin typeface="Arial"/>
                <a:cs typeface="Arial"/>
              </a:rPr>
              <a:t>Lack</a:t>
            </a:r>
            <a:r>
              <a:rPr sz="2000" spc="-6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of</a:t>
            </a:r>
            <a:r>
              <a:rPr sz="2000" spc="-30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communication/information</a:t>
            </a:r>
            <a:r>
              <a:rPr sz="2000" spc="-20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flow.</a:t>
            </a:r>
            <a:endParaRPr sz="2000" dirty="0">
              <a:latin typeface="Arial"/>
              <a:cs typeface="Arial"/>
            </a:endParaRPr>
          </a:p>
          <a:p>
            <a:pPr marL="314325" indent="-301625">
              <a:lnSpc>
                <a:spcPct val="100000"/>
              </a:lnSpc>
              <a:spcBef>
                <a:spcPts val="520"/>
              </a:spcBef>
              <a:buChar char="•"/>
              <a:tabLst>
                <a:tab pos="314325" algn="l"/>
              </a:tabLst>
            </a:pPr>
            <a:r>
              <a:rPr sz="2000" dirty="0">
                <a:latin typeface="Arial"/>
                <a:cs typeface="Arial"/>
              </a:rPr>
              <a:t>What</a:t>
            </a:r>
            <a:r>
              <a:rPr sz="2000" spc="-10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can</a:t>
            </a:r>
            <a:r>
              <a:rPr sz="2000" spc="-2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I</a:t>
            </a:r>
            <a:r>
              <a:rPr sz="2000" spc="-2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do</a:t>
            </a:r>
            <a:r>
              <a:rPr sz="2000" spc="-1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so</a:t>
            </a:r>
            <a:r>
              <a:rPr sz="2000" spc="-2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that</a:t>
            </a:r>
            <a:r>
              <a:rPr sz="2000" spc="-2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you</a:t>
            </a:r>
            <a:r>
              <a:rPr sz="2000" spc="1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can</a:t>
            </a:r>
            <a:r>
              <a:rPr sz="2000" spc="-4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take</a:t>
            </a:r>
            <a:r>
              <a:rPr sz="2000" spc="-20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part?</a:t>
            </a:r>
            <a:endParaRPr sz="2000" dirty="0">
              <a:latin typeface="Arial"/>
              <a:cs typeface="Arial"/>
            </a:endParaRPr>
          </a:p>
        </p:txBody>
      </p:sp>
      <p:sp>
        <p:nvSpPr>
          <p:cNvPr id="3" name="object 4">
            <a:extLst>
              <a:ext uri="{FF2B5EF4-FFF2-40B4-BE49-F238E27FC236}">
                <a16:creationId xmlns:a16="http://schemas.microsoft.com/office/drawing/2014/main" id="{172A32EC-2357-5512-BDED-49629F996618}"/>
              </a:ext>
            </a:extLst>
          </p:cNvPr>
          <p:cNvSpPr txBox="1">
            <a:spLocks/>
          </p:cNvSpPr>
          <p:nvPr/>
        </p:nvSpPr>
        <p:spPr>
          <a:xfrm>
            <a:off x="657859" y="486375"/>
            <a:ext cx="8131809" cy="795986"/>
          </a:xfrm>
          <a:prstGeom prst="rect">
            <a:avLst/>
          </a:prstGeom>
        </p:spPr>
        <p:txBody>
          <a:bodyPr vert="horz" wrap="square" lIns="0" tIns="117728" rIns="0" bIns="0" rtlCol="0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5240">
              <a:lnSpc>
                <a:spcPct val="100000"/>
              </a:lnSpc>
              <a:spcBef>
                <a:spcPts val="135"/>
              </a:spcBef>
            </a:pPr>
            <a:r>
              <a:rPr lang="de-DE" b="1" spc="-10" dirty="0" err="1">
                <a:latin typeface="Arial" panose="020B0604020202020204" pitchFamily="34" charset="0"/>
                <a:cs typeface="Arial" panose="020B0604020202020204" pitchFamily="34" charset="0"/>
              </a:rPr>
              <a:t>Conclusion</a:t>
            </a: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256425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E09DDC8-7FEF-E34A-05EF-A522983A0F8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4">
            <a:extLst>
              <a:ext uri="{FF2B5EF4-FFF2-40B4-BE49-F238E27FC236}">
                <a16:creationId xmlns:a16="http://schemas.microsoft.com/office/drawing/2014/main" id="{3EFCE019-24C4-645D-9DD6-11B9B02FA432}"/>
              </a:ext>
            </a:extLst>
          </p:cNvPr>
          <p:cNvSpPr txBox="1">
            <a:spLocks/>
          </p:cNvSpPr>
          <p:nvPr/>
        </p:nvSpPr>
        <p:spPr>
          <a:xfrm>
            <a:off x="657859" y="486375"/>
            <a:ext cx="8131809" cy="795986"/>
          </a:xfrm>
          <a:prstGeom prst="rect">
            <a:avLst/>
          </a:prstGeom>
        </p:spPr>
        <p:txBody>
          <a:bodyPr vert="horz" wrap="square" lIns="0" tIns="117728" rIns="0" bIns="0" rtlCol="0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5240">
              <a:lnSpc>
                <a:spcPct val="100000"/>
              </a:lnSpc>
              <a:spcBef>
                <a:spcPts val="135"/>
              </a:spcBef>
            </a:pPr>
            <a:r>
              <a:rPr lang="de-DE" b="1" spc="-10" dirty="0">
                <a:latin typeface="Arial" panose="020B0604020202020204" pitchFamily="34" charset="0"/>
                <a:cs typeface="Arial" panose="020B0604020202020204" pitchFamily="34" charset="0"/>
              </a:rPr>
              <a:t>Group </a:t>
            </a:r>
            <a:r>
              <a:rPr lang="de-DE" b="1" spc="-10" dirty="0" err="1">
                <a:latin typeface="Arial" panose="020B0604020202020204" pitchFamily="34" charset="0"/>
                <a:cs typeface="Arial" panose="020B0604020202020204" pitchFamily="34" charset="0"/>
              </a:rPr>
              <a:t>task</a:t>
            </a:r>
            <a:r>
              <a:rPr lang="de-DE" b="1" spc="-10" dirty="0">
                <a:latin typeface="Arial" panose="020B0604020202020204" pitchFamily="34" charset="0"/>
                <a:cs typeface="Arial" panose="020B0604020202020204" pitchFamily="34" charset="0"/>
              </a:rPr>
              <a:t> (10 </a:t>
            </a:r>
            <a:r>
              <a:rPr lang="de-DE" b="1" spc="-10" dirty="0" err="1">
                <a:latin typeface="Arial" panose="020B0604020202020204" pitchFamily="34" charset="0"/>
                <a:cs typeface="Arial" panose="020B0604020202020204" pitchFamily="34" charset="0"/>
              </a:rPr>
              <a:t>minutes</a:t>
            </a:r>
            <a:r>
              <a:rPr lang="de-DE" b="1" spc="-1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object 3">
            <a:extLst>
              <a:ext uri="{FF2B5EF4-FFF2-40B4-BE49-F238E27FC236}">
                <a16:creationId xmlns:a16="http://schemas.microsoft.com/office/drawing/2014/main" id="{01F72E30-F456-0087-8FD1-8B48CD34F24F}"/>
              </a:ext>
            </a:extLst>
          </p:cNvPr>
          <p:cNvSpPr txBox="1"/>
          <p:nvPr/>
        </p:nvSpPr>
        <p:spPr>
          <a:xfrm>
            <a:off x="657859" y="1988246"/>
            <a:ext cx="6528132" cy="116698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14325" indent="-301625">
              <a:lnSpc>
                <a:spcPct val="100000"/>
              </a:lnSpc>
              <a:spcBef>
                <a:spcPts val="100"/>
              </a:spcBef>
              <a:buChar char="•"/>
              <a:tabLst>
                <a:tab pos="314325" algn="l"/>
              </a:tabLst>
            </a:pPr>
            <a:r>
              <a:rPr sz="2000" dirty="0">
                <a:latin typeface="Arial"/>
                <a:cs typeface="Arial"/>
              </a:rPr>
              <a:t>5</a:t>
            </a:r>
            <a:r>
              <a:rPr sz="2000" spc="-10" dirty="0">
                <a:latin typeface="Arial"/>
                <a:cs typeface="Arial"/>
              </a:rPr>
              <a:t> participants</a:t>
            </a:r>
            <a:endParaRPr sz="2000" dirty="0">
              <a:latin typeface="Arial"/>
              <a:cs typeface="Arial"/>
            </a:endParaRPr>
          </a:p>
          <a:p>
            <a:pPr marL="314325" indent="-301625">
              <a:lnSpc>
                <a:spcPts val="2095"/>
              </a:lnSpc>
              <a:spcBef>
                <a:spcPts val="10"/>
              </a:spcBef>
              <a:buChar char="•"/>
              <a:tabLst>
                <a:tab pos="314325" algn="l"/>
              </a:tabLst>
            </a:pPr>
            <a:r>
              <a:rPr sz="2000" dirty="0">
                <a:latin typeface="Arial"/>
                <a:cs typeface="Arial"/>
              </a:rPr>
              <a:t>Choose</a:t>
            </a:r>
            <a:r>
              <a:rPr sz="2000" spc="-6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one</a:t>
            </a:r>
            <a:r>
              <a:rPr sz="2000" spc="-4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or</a:t>
            </a:r>
            <a:r>
              <a:rPr sz="2000" spc="-4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some</a:t>
            </a:r>
            <a:r>
              <a:rPr sz="2000" spc="-30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impairments</a:t>
            </a:r>
            <a:endParaRPr sz="2000" dirty="0">
              <a:latin typeface="Arial"/>
              <a:cs typeface="Arial"/>
            </a:endParaRPr>
          </a:p>
          <a:p>
            <a:pPr marL="314325" indent="-301625">
              <a:lnSpc>
                <a:spcPts val="2095"/>
              </a:lnSpc>
              <a:buChar char="•"/>
              <a:tabLst>
                <a:tab pos="314325" algn="l"/>
              </a:tabLst>
            </a:pPr>
            <a:r>
              <a:rPr sz="2000" dirty="0">
                <a:latin typeface="Arial"/>
                <a:cs typeface="Arial"/>
              </a:rPr>
              <a:t>Choose</a:t>
            </a:r>
            <a:r>
              <a:rPr sz="2000" spc="-6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a</a:t>
            </a:r>
            <a:r>
              <a:rPr sz="2000" spc="-2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game</a:t>
            </a:r>
            <a:r>
              <a:rPr sz="2000" spc="-2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or</a:t>
            </a:r>
            <a:r>
              <a:rPr sz="2000" spc="-3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an</a:t>
            </a:r>
            <a:r>
              <a:rPr sz="2000" spc="-25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exercice</a:t>
            </a:r>
            <a:endParaRPr sz="2000" dirty="0">
              <a:latin typeface="Arial"/>
              <a:cs typeface="Arial"/>
            </a:endParaRPr>
          </a:p>
          <a:p>
            <a:pPr marL="314325" indent="-301625">
              <a:lnSpc>
                <a:spcPct val="100000"/>
              </a:lnSpc>
              <a:spcBef>
                <a:spcPts val="15"/>
              </a:spcBef>
              <a:buChar char="•"/>
              <a:tabLst>
                <a:tab pos="314325" algn="l"/>
              </a:tabLst>
            </a:pPr>
            <a:r>
              <a:rPr sz="2000" dirty="0">
                <a:latin typeface="Arial"/>
                <a:cs typeface="Arial"/>
              </a:rPr>
              <a:t>Change</a:t>
            </a:r>
            <a:r>
              <a:rPr sz="2000" spc="-7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the</a:t>
            </a:r>
            <a:r>
              <a:rPr sz="2000" spc="-3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game</a:t>
            </a:r>
            <a:r>
              <a:rPr sz="2000" spc="-4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or</a:t>
            </a:r>
            <a:r>
              <a:rPr sz="2000" spc="-6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the</a:t>
            </a:r>
            <a:r>
              <a:rPr sz="2000" spc="-3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exercice</a:t>
            </a:r>
            <a:r>
              <a:rPr sz="2000" spc="-4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using</a:t>
            </a:r>
            <a:r>
              <a:rPr sz="2000" spc="-6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the</a:t>
            </a:r>
            <a:r>
              <a:rPr sz="2000" spc="-5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6+1</a:t>
            </a:r>
            <a:r>
              <a:rPr sz="2000" spc="-45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model</a:t>
            </a:r>
            <a:endParaRPr sz="20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95672086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680F68F-D8F9-5AE7-A9D3-A8B460638B3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4">
            <a:extLst>
              <a:ext uri="{FF2B5EF4-FFF2-40B4-BE49-F238E27FC236}">
                <a16:creationId xmlns:a16="http://schemas.microsoft.com/office/drawing/2014/main" id="{A8373239-641B-790D-6121-A5F30C8CBEF8}"/>
              </a:ext>
            </a:extLst>
          </p:cNvPr>
          <p:cNvSpPr txBox="1">
            <a:spLocks/>
          </p:cNvSpPr>
          <p:nvPr/>
        </p:nvSpPr>
        <p:spPr>
          <a:xfrm>
            <a:off x="657859" y="486375"/>
            <a:ext cx="8131809" cy="795986"/>
          </a:xfrm>
          <a:prstGeom prst="rect">
            <a:avLst/>
          </a:prstGeom>
        </p:spPr>
        <p:txBody>
          <a:bodyPr vert="horz" wrap="square" lIns="0" tIns="117728" rIns="0" bIns="0" rtlCol="0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5240">
              <a:lnSpc>
                <a:spcPct val="100000"/>
              </a:lnSpc>
              <a:spcBef>
                <a:spcPts val="135"/>
              </a:spcBef>
            </a:pPr>
            <a:r>
              <a:rPr lang="de-DE" b="1" spc="-10" dirty="0" err="1">
                <a:latin typeface="Arial" panose="020B0604020202020204" pitchFamily="34" charset="0"/>
                <a:cs typeface="Arial" panose="020B0604020202020204" pitchFamily="34" charset="0"/>
              </a:rPr>
              <a:t>Bibliography</a:t>
            </a: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object 4">
            <a:extLst>
              <a:ext uri="{FF2B5EF4-FFF2-40B4-BE49-F238E27FC236}">
                <a16:creationId xmlns:a16="http://schemas.microsoft.com/office/drawing/2014/main" id="{51535558-7EF5-B823-7361-EEDC878BF4D9}"/>
              </a:ext>
            </a:extLst>
          </p:cNvPr>
          <p:cNvSpPr txBox="1"/>
          <p:nvPr/>
        </p:nvSpPr>
        <p:spPr>
          <a:xfrm>
            <a:off x="657859" y="1610561"/>
            <a:ext cx="9708654" cy="44817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14325" marR="76835" indent="-302260">
              <a:lnSpc>
                <a:spcPct val="100000"/>
              </a:lnSpc>
              <a:spcBef>
                <a:spcPts val="100"/>
              </a:spcBef>
              <a:buChar char="•"/>
              <a:tabLst>
                <a:tab pos="314325" algn="l"/>
              </a:tabLst>
            </a:pPr>
            <a:r>
              <a:rPr sz="2000" spc="-10" dirty="0">
                <a:latin typeface="Arial"/>
                <a:cs typeface="Arial"/>
              </a:rPr>
              <a:t>Aguayo-Krauthausen,</a:t>
            </a:r>
            <a:r>
              <a:rPr sz="2000" spc="-7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R., &amp; Kulik, M. (2023).</a:t>
            </a:r>
            <a:r>
              <a:rPr sz="2000" spc="-3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Those</a:t>
            </a:r>
            <a:r>
              <a:rPr sz="2000" spc="-3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who</a:t>
            </a:r>
            <a:r>
              <a:rPr sz="2000" spc="-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want</a:t>
            </a:r>
            <a:r>
              <a:rPr sz="2000" spc="-5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inclusion </a:t>
            </a:r>
            <a:r>
              <a:rPr sz="2000" dirty="0">
                <a:latin typeface="Arial"/>
                <a:cs typeface="Arial"/>
              </a:rPr>
              <a:t>will</a:t>
            </a:r>
            <a:r>
              <a:rPr sz="2000" spc="1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find</a:t>
            </a:r>
            <a:r>
              <a:rPr sz="2000" spc="-4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a</a:t>
            </a:r>
            <a:r>
              <a:rPr sz="2000" spc="1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way.</a:t>
            </a:r>
            <a:r>
              <a:rPr sz="2000" spc="1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Those</a:t>
            </a:r>
            <a:r>
              <a:rPr sz="2000" spc="-3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who</a:t>
            </a:r>
            <a:r>
              <a:rPr sz="2000" spc="-3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don't</a:t>
            </a:r>
            <a:r>
              <a:rPr sz="2000" spc="-5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want</a:t>
            </a:r>
            <a:r>
              <a:rPr sz="2000" spc="-2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it</a:t>
            </a:r>
            <a:r>
              <a:rPr sz="2000" spc="-2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will</a:t>
            </a:r>
            <a:r>
              <a:rPr sz="2000" spc="1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find</a:t>
            </a:r>
            <a:r>
              <a:rPr sz="2000" spc="-6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excuses.</a:t>
            </a:r>
            <a:r>
              <a:rPr sz="2000" spc="-15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Rowohlt Polaris.</a:t>
            </a:r>
            <a:endParaRPr lang="de-DE" sz="2000" spc="-10" dirty="0">
              <a:latin typeface="Arial"/>
              <a:cs typeface="Arial"/>
            </a:endParaRPr>
          </a:p>
          <a:p>
            <a:pPr marL="12065" marR="76835">
              <a:lnSpc>
                <a:spcPct val="100000"/>
              </a:lnSpc>
              <a:spcBef>
                <a:spcPts val="100"/>
              </a:spcBef>
              <a:tabLst>
                <a:tab pos="314325" algn="l"/>
              </a:tabLst>
            </a:pPr>
            <a:endParaRPr sz="2000" dirty="0">
              <a:latin typeface="Arial"/>
              <a:cs typeface="Arial"/>
            </a:endParaRPr>
          </a:p>
          <a:p>
            <a:pPr marL="314325" marR="20955" indent="-302260">
              <a:lnSpc>
                <a:spcPct val="100600"/>
              </a:lnSpc>
              <a:buChar char="•"/>
              <a:tabLst>
                <a:tab pos="314325" algn="l"/>
              </a:tabLst>
            </a:pPr>
            <a:r>
              <a:rPr sz="2000" dirty="0">
                <a:latin typeface="Arial"/>
                <a:cs typeface="Arial"/>
              </a:rPr>
              <a:t>Pack,</a:t>
            </a:r>
            <a:r>
              <a:rPr sz="2000" spc="-4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R.</a:t>
            </a:r>
            <a:r>
              <a:rPr sz="2000" spc="-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P.</a:t>
            </a:r>
            <a:r>
              <a:rPr sz="2000" spc="-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(2013).</a:t>
            </a:r>
            <a:r>
              <a:rPr sz="2000" spc="-3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Didactic</a:t>
            </a:r>
            <a:r>
              <a:rPr sz="2000" spc="-3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concepts</a:t>
            </a:r>
            <a:r>
              <a:rPr sz="2000" spc="-5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for</a:t>
            </a:r>
            <a:r>
              <a:rPr sz="2000" spc="-4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school</a:t>
            </a:r>
            <a:r>
              <a:rPr sz="2000" spc="-4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sport(Vol.</a:t>
            </a:r>
            <a:r>
              <a:rPr sz="2000" spc="-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21).</a:t>
            </a:r>
            <a:r>
              <a:rPr sz="2000" spc="-5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Meyer</a:t>
            </a:r>
            <a:r>
              <a:rPr sz="2000" spc="-5" dirty="0">
                <a:latin typeface="Arial"/>
                <a:cs typeface="Arial"/>
              </a:rPr>
              <a:t> </a:t>
            </a:r>
            <a:r>
              <a:rPr sz="2000" spc="-50" dirty="0">
                <a:latin typeface="Arial"/>
                <a:cs typeface="Arial"/>
              </a:rPr>
              <a:t>&amp; </a:t>
            </a:r>
            <a:r>
              <a:rPr sz="2000" spc="-10" dirty="0">
                <a:latin typeface="Arial"/>
                <a:cs typeface="Arial"/>
              </a:rPr>
              <a:t>Meyer.</a:t>
            </a:r>
            <a:endParaRPr lang="de-DE" sz="2000" spc="-10" dirty="0">
              <a:latin typeface="Arial"/>
              <a:cs typeface="Arial"/>
            </a:endParaRPr>
          </a:p>
          <a:p>
            <a:pPr marL="12065" marR="20955">
              <a:lnSpc>
                <a:spcPct val="100600"/>
              </a:lnSpc>
              <a:tabLst>
                <a:tab pos="314325" algn="l"/>
              </a:tabLst>
            </a:pPr>
            <a:endParaRPr sz="2000" dirty="0">
              <a:latin typeface="Arial"/>
              <a:cs typeface="Arial"/>
            </a:endParaRPr>
          </a:p>
          <a:p>
            <a:pPr marL="314325" indent="-301625">
              <a:lnSpc>
                <a:spcPts val="2090"/>
              </a:lnSpc>
              <a:buChar char="•"/>
              <a:tabLst>
                <a:tab pos="314325" algn="l"/>
              </a:tabLst>
            </a:pPr>
            <a:r>
              <a:rPr sz="2000" dirty="0">
                <a:latin typeface="Arial"/>
                <a:cs typeface="Arial"/>
              </a:rPr>
              <a:t>Wocken,</a:t>
            </a:r>
            <a:r>
              <a:rPr sz="2000" spc="-10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H.</a:t>
            </a:r>
            <a:r>
              <a:rPr sz="2000" spc="-2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(1998).</a:t>
            </a:r>
            <a:r>
              <a:rPr sz="2000" spc="-2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Shared</a:t>
            </a:r>
            <a:r>
              <a:rPr sz="2000" spc="-2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learning</a:t>
            </a:r>
            <a:r>
              <a:rPr sz="2000" spc="-2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situations.</a:t>
            </a:r>
            <a:r>
              <a:rPr sz="2000" spc="-6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An</a:t>
            </a:r>
            <a:r>
              <a:rPr sz="2000" spc="-2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outline</a:t>
            </a:r>
            <a:r>
              <a:rPr sz="2000" spc="-5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of</a:t>
            </a:r>
            <a:r>
              <a:rPr sz="2000" spc="-3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the</a:t>
            </a:r>
            <a:r>
              <a:rPr sz="2000" spc="-20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theory.</a:t>
            </a:r>
            <a:endParaRPr lang="de-DE" sz="2000" spc="-10" dirty="0">
              <a:latin typeface="Arial"/>
              <a:cs typeface="Arial"/>
            </a:endParaRPr>
          </a:p>
          <a:p>
            <a:pPr marL="12700">
              <a:lnSpc>
                <a:spcPts val="2090"/>
              </a:lnSpc>
              <a:tabLst>
                <a:tab pos="314325" algn="l"/>
              </a:tabLst>
            </a:pPr>
            <a:endParaRPr sz="2000" dirty="0">
              <a:latin typeface="Arial"/>
              <a:cs typeface="Arial"/>
            </a:endParaRPr>
          </a:p>
          <a:p>
            <a:pPr marL="314325" marR="226060" indent="-302260">
              <a:lnSpc>
                <a:spcPct val="100000"/>
              </a:lnSpc>
              <a:spcBef>
                <a:spcPts val="10"/>
              </a:spcBef>
              <a:buChar char="•"/>
              <a:tabLst>
                <a:tab pos="314325" algn="l"/>
              </a:tabLst>
            </a:pPr>
            <a:r>
              <a:rPr sz="2000" spc="-10" dirty="0">
                <a:latin typeface="Arial"/>
                <a:cs typeface="Arial"/>
                <a:hlinkClick r:id="rId2"/>
              </a:rPr>
              <a:t>https://www.bayreuth.de/rathaus-buergerservice/leben-</a:t>
            </a:r>
            <a:r>
              <a:rPr sz="2000" spc="-25" dirty="0">
                <a:latin typeface="Arial"/>
                <a:cs typeface="Arial"/>
                <a:hlinkClick r:id="rId2"/>
              </a:rPr>
              <a:t>in- </a:t>
            </a:r>
            <a:r>
              <a:rPr sz="2000" spc="-10" dirty="0">
                <a:latin typeface="Arial"/>
                <a:cs typeface="Arial"/>
                <a:hlinkClick r:id="rId2"/>
              </a:rPr>
              <a:t>bayreuth/menschen-</a:t>
            </a:r>
            <a:r>
              <a:rPr sz="2000" spc="-25" dirty="0">
                <a:latin typeface="Arial"/>
                <a:cs typeface="Arial"/>
                <a:hlinkClick r:id="rId2"/>
              </a:rPr>
              <a:t>mit-</a:t>
            </a:r>
            <a:r>
              <a:rPr sz="2000" spc="-10" dirty="0">
                <a:latin typeface="Arial"/>
                <a:cs typeface="Arial"/>
                <a:hlinkClick r:id="rId2"/>
              </a:rPr>
              <a:t>behinderung/fachstelle-inklusion/aktionsplan- </a:t>
            </a:r>
            <a:r>
              <a:rPr sz="2000" spc="-10" dirty="0" err="1">
                <a:latin typeface="Arial"/>
                <a:cs typeface="Arial"/>
                <a:hlinkClick r:id="rId2"/>
              </a:rPr>
              <a:t>inklusion</a:t>
            </a:r>
            <a:r>
              <a:rPr sz="2000" spc="-10" dirty="0">
                <a:latin typeface="Arial"/>
                <a:cs typeface="Arial"/>
                <a:hlinkClick r:id="rId2"/>
              </a:rPr>
              <a:t>/</a:t>
            </a:r>
            <a:endParaRPr lang="de-DE" sz="2000" spc="-10" dirty="0">
              <a:latin typeface="Arial"/>
              <a:cs typeface="Arial"/>
            </a:endParaRPr>
          </a:p>
          <a:p>
            <a:pPr marL="12065" marR="226060">
              <a:lnSpc>
                <a:spcPct val="100000"/>
              </a:lnSpc>
              <a:spcBef>
                <a:spcPts val="10"/>
              </a:spcBef>
              <a:tabLst>
                <a:tab pos="314325" algn="l"/>
              </a:tabLst>
            </a:pPr>
            <a:endParaRPr sz="2000" dirty="0">
              <a:latin typeface="Arial"/>
              <a:cs typeface="Arial"/>
            </a:endParaRPr>
          </a:p>
          <a:p>
            <a:pPr marL="314325" indent="-301625">
              <a:lnSpc>
                <a:spcPct val="100000"/>
              </a:lnSpc>
              <a:spcBef>
                <a:spcPts val="15"/>
              </a:spcBef>
              <a:buChar char="•"/>
              <a:tabLst>
                <a:tab pos="314325" algn="l"/>
              </a:tabLst>
            </a:pPr>
            <a:r>
              <a:rPr sz="2000" spc="-10" dirty="0">
                <a:latin typeface="Arial"/>
                <a:cs typeface="Arial"/>
                <a:hlinkClick r:id="rId3"/>
              </a:rPr>
              <a:t>http://legilux.public.lu/eli/etat/leg/loi/2011/07/28/n3/jo</a:t>
            </a:r>
            <a:endParaRPr lang="de-DE" sz="2000" spc="-1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5"/>
              </a:spcBef>
              <a:tabLst>
                <a:tab pos="314325" algn="l"/>
              </a:tabLst>
            </a:pPr>
            <a:endParaRPr sz="2000" dirty="0">
              <a:latin typeface="Arial"/>
              <a:cs typeface="Arial"/>
            </a:endParaRPr>
          </a:p>
          <a:p>
            <a:pPr marL="314325" marR="5080" indent="-302260">
              <a:lnSpc>
                <a:spcPts val="2090"/>
              </a:lnSpc>
              <a:spcBef>
                <a:spcPts val="90"/>
              </a:spcBef>
              <a:buChar char="•"/>
              <a:tabLst>
                <a:tab pos="314325" algn="l"/>
              </a:tabLst>
            </a:pPr>
            <a:r>
              <a:rPr sz="2000" spc="-10" dirty="0">
                <a:latin typeface="Arial"/>
                <a:cs typeface="Arial"/>
                <a:hlinkClick r:id="rId4"/>
              </a:rPr>
              <a:t>https://www.tmasgff.de/fileadmin/user_upload/Soziales/Dateien/Mensch en_mit_Behinderungen/Die_UN-Behindertenrechtskonvention.pdf</a:t>
            </a:r>
            <a:endParaRPr lang="de-DE" sz="2000" spc="-10" dirty="0">
              <a:latin typeface="Arial"/>
              <a:cs typeface="Arial"/>
            </a:endParaRPr>
          </a:p>
          <a:p>
            <a:pPr marL="12065" marR="5080">
              <a:lnSpc>
                <a:spcPts val="2090"/>
              </a:lnSpc>
              <a:spcBef>
                <a:spcPts val="90"/>
              </a:spcBef>
              <a:tabLst>
                <a:tab pos="314325" algn="l"/>
              </a:tabLst>
            </a:pPr>
            <a:endParaRPr sz="20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2956524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F547BD4-1C79-0C08-8FB4-3B0FDE5F67E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3">
            <a:extLst>
              <a:ext uri="{FF2B5EF4-FFF2-40B4-BE49-F238E27FC236}">
                <a16:creationId xmlns:a16="http://schemas.microsoft.com/office/drawing/2014/main" id="{176BC824-42E5-C9EA-BA5E-72C3065E13FD}"/>
              </a:ext>
            </a:extLst>
          </p:cNvPr>
          <p:cNvSpPr txBox="1">
            <a:spLocks/>
          </p:cNvSpPr>
          <p:nvPr/>
        </p:nvSpPr>
        <p:spPr>
          <a:xfrm>
            <a:off x="677737" y="546012"/>
            <a:ext cx="8131809" cy="771364"/>
          </a:xfrm>
          <a:prstGeom prst="rect">
            <a:avLst/>
          </a:prstGeom>
        </p:spPr>
        <p:txBody>
          <a:bodyPr vert="horz" wrap="square" lIns="0" tIns="93344" rIns="0" bIns="0" rtlCol="0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Table of </a:t>
            </a:r>
            <a:r>
              <a:rPr lang="en-US" b="1" spc="-10" dirty="0">
                <a:latin typeface="Arial" panose="020B0604020202020204" pitchFamily="34" charset="0"/>
                <a:cs typeface="Arial" panose="020B0604020202020204" pitchFamily="34" charset="0"/>
              </a:rPr>
              <a:t>contents</a:t>
            </a:r>
          </a:p>
        </p:txBody>
      </p:sp>
      <p:sp>
        <p:nvSpPr>
          <p:cNvPr id="7" name="object 4">
            <a:extLst>
              <a:ext uri="{FF2B5EF4-FFF2-40B4-BE49-F238E27FC236}">
                <a16:creationId xmlns:a16="http://schemas.microsoft.com/office/drawing/2014/main" id="{D4991EA9-94F8-58C5-C707-F205B13C0E54}"/>
              </a:ext>
            </a:extLst>
          </p:cNvPr>
          <p:cNvSpPr txBox="1"/>
          <p:nvPr/>
        </p:nvSpPr>
        <p:spPr>
          <a:xfrm>
            <a:off x="677736" y="1754848"/>
            <a:ext cx="4719211" cy="2439129"/>
          </a:xfrm>
          <a:prstGeom prst="rect">
            <a:avLst/>
          </a:prstGeom>
        </p:spPr>
        <p:txBody>
          <a:bodyPr vert="horz" wrap="square" lIns="0" tIns="53340" rIns="0" bIns="0" rtlCol="0">
            <a:spAutoFit/>
          </a:bodyPr>
          <a:lstStyle/>
          <a:p>
            <a:pPr marL="314325" indent="-301625">
              <a:lnSpc>
                <a:spcPct val="100000"/>
              </a:lnSpc>
              <a:spcBef>
                <a:spcPts val="420"/>
              </a:spcBef>
              <a:buChar char="•"/>
              <a:tabLst>
                <a:tab pos="314325" algn="l"/>
              </a:tabLst>
            </a:pPr>
            <a:r>
              <a:rPr sz="2000" dirty="0">
                <a:latin typeface="Arial"/>
                <a:cs typeface="Arial"/>
              </a:rPr>
              <a:t>What</a:t>
            </a:r>
            <a:r>
              <a:rPr sz="2000" spc="-9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does</a:t>
            </a:r>
            <a:r>
              <a:rPr sz="2000" spc="-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inclusion </a:t>
            </a:r>
            <a:r>
              <a:rPr sz="2000" spc="-10" dirty="0">
                <a:latin typeface="Arial"/>
                <a:cs typeface="Arial"/>
              </a:rPr>
              <a:t>mean?</a:t>
            </a:r>
            <a:endParaRPr sz="2000" dirty="0">
              <a:latin typeface="Arial"/>
              <a:cs typeface="Arial"/>
            </a:endParaRPr>
          </a:p>
          <a:p>
            <a:pPr marL="314325" indent="-301625">
              <a:lnSpc>
                <a:spcPct val="100000"/>
              </a:lnSpc>
              <a:spcBef>
                <a:spcPts val="325"/>
              </a:spcBef>
              <a:buChar char="•"/>
              <a:tabLst>
                <a:tab pos="314325" algn="l"/>
              </a:tabLst>
            </a:pPr>
            <a:r>
              <a:rPr sz="2000" dirty="0">
                <a:latin typeface="Arial"/>
                <a:cs typeface="Arial"/>
              </a:rPr>
              <a:t>Definition</a:t>
            </a:r>
            <a:r>
              <a:rPr sz="2000" spc="-1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of</a:t>
            </a:r>
            <a:r>
              <a:rPr sz="2000" spc="-35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disability</a:t>
            </a:r>
            <a:endParaRPr sz="2000" dirty="0">
              <a:latin typeface="Arial"/>
              <a:cs typeface="Arial"/>
            </a:endParaRPr>
          </a:p>
          <a:p>
            <a:pPr marL="314325" indent="-301625">
              <a:lnSpc>
                <a:spcPct val="100000"/>
              </a:lnSpc>
              <a:spcBef>
                <a:spcPts val="325"/>
              </a:spcBef>
              <a:buChar char="•"/>
              <a:tabLst>
                <a:tab pos="314325" algn="l"/>
              </a:tabLst>
            </a:pPr>
            <a:r>
              <a:rPr sz="2000" dirty="0">
                <a:latin typeface="Arial"/>
                <a:cs typeface="Arial"/>
              </a:rPr>
              <a:t>What</a:t>
            </a:r>
            <a:r>
              <a:rPr sz="2000" spc="-10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exclusion</a:t>
            </a:r>
            <a:r>
              <a:rPr sz="2000" spc="-1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factors</a:t>
            </a:r>
            <a:r>
              <a:rPr sz="2000" spc="-4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are</a:t>
            </a:r>
            <a:r>
              <a:rPr sz="2000" spc="-10" dirty="0">
                <a:latin typeface="Arial"/>
                <a:cs typeface="Arial"/>
              </a:rPr>
              <a:t> there?</a:t>
            </a:r>
            <a:endParaRPr sz="2000" dirty="0">
              <a:latin typeface="Arial"/>
              <a:cs typeface="Arial"/>
            </a:endParaRPr>
          </a:p>
          <a:p>
            <a:pPr marL="314325" indent="-301625">
              <a:lnSpc>
                <a:spcPct val="100000"/>
              </a:lnSpc>
              <a:spcBef>
                <a:spcPts val="325"/>
              </a:spcBef>
              <a:buChar char="•"/>
              <a:tabLst>
                <a:tab pos="314325" algn="l"/>
              </a:tabLst>
            </a:pPr>
            <a:r>
              <a:rPr sz="2000" dirty="0">
                <a:latin typeface="Arial"/>
                <a:cs typeface="Arial"/>
              </a:rPr>
              <a:t>Cooperation</a:t>
            </a:r>
            <a:r>
              <a:rPr sz="2000" spc="-8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on</a:t>
            </a:r>
            <a:r>
              <a:rPr sz="2000" spc="-5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a</a:t>
            </a:r>
            <a:r>
              <a:rPr sz="2000" spc="-5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common</a:t>
            </a:r>
            <a:r>
              <a:rPr sz="2000" spc="-55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object</a:t>
            </a:r>
            <a:endParaRPr sz="2000" dirty="0">
              <a:latin typeface="Arial"/>
              <a:cs typeface="Arial"/>
            </a:endParaRPr>
          </a:p>
          <a:p>
            <a:pPr marL="314325" indent="-301625">
              <a:lnSpc>
                <a:spcPct val="100000"/>
              </a:lnSpc>
              <a:spcBef>
                <a:spcPts val="325"/>
              </a:spcBef>
              <a:buChar char="•"/>
              <a:tabLst>
                <a:tab pos="314325" algn="l"/>
              </a:tabLst>
            </a:pPr>
            <a:r>
              <a:rPr sz="2000" dirty="0">
                <a:latin typeface="Arial"/>
                <a:cs typeface="Arial"/>
              </a:rPr>
              <a:t>Summary</a:t>
            </a:r>
            <a:r>
              <a:rPr sz="2000" spc="-9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model</a:t>
            </a:r>
            <a:r>
              <a:rPr sz="2000" spc="-70" dirty="0">
                <a:latin typeface="Arial"/>
                <a:cs typeface="Arial"/>
              </a:rPr>
              <a:t> </a:t>
            </a:r>
            <a:r>
              <a:rPr sz="2000" spc="-25" dirty="0">
                <a:latin typeface="Arial"/>
                <a:cs typeface="Arial"/>
              </a:rPr>
              <a:t>6+1</a:t>
            </a:r>
            <a:endParaRPr sz="2000" dirty="0">
              <a:latin typeface="Arial"/>
              <a:cs typeface="Arial"/>
            </a:endParaRPr>
          </a:p>
          <a:p>
            <a:pPr marL="314325" indent="-301625">
              <a:lnSpc>
                <a:spcPct val="100000"/>
              </a:lnSpc>
              <a:spcBef>
                <a:spcPts val="300"/>
              </a:spcBef>
              <a:buChar char="•"/>
              <a:tabLst>
                <a:tab pos="314325" algn="l"/>
              </a:tabLst>
            </a:pPr>
            <a:r>
              <a:rPr sz="2000" spc="-10" dirty="0">
                <a:latin typeface="Arial"/>
                <a:cs typeface="Arial"/>
              </a:rPr>
              <a:t>Conclusion</a:t>
            </a:r>
            <a:endParaRPr sz="2000" dirty="0">
              <a:latin typeface="Arial"/>
              <a:cs typeface="Arial"/>
            </a:endParaRPr>
          </a:p>
          <a:p>
            <a:pPr marL="313690" indent="-300990">
              <a:lnSpc>
                <a:spcPct val="100000"/>
              </a:lnSpc>
              <a:spcBef>
                <a:spcPts val="320"/>
              </a:spcBef>
              <a:buChar char="•"/>
              <a:tabLst>
                <a:tab pos="313690" algn="l"/>
              </a:tabLst>
            </a:pPr>
            <a:r>
              <a:rPr sz="2000" dirty="0">
                <a:latin typeface="Arial"/>
                <a:cs typeface="Arial"/>
              </a:rPr>
              <a:t>Feedback</a:t>
            </a:r>
            <a:r>
              <a:rPr sz="2000" spc="-80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round</a:t>
            </a:r>
            <a:endParaRPr sz="20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781567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E8D5C07-7491-203E-2D51-E088F614FFB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3">
            <a:extLst>
              <a:ext uri="{FF2B5EF4-FFF2-40B4-BE49-F238E27FC236}">
                <a16:creationId xmlns:a16="http://schemas.microsoft.com/office/drawing/2014/main" id="{71412476-8845-C009-2D27-871BD7BF4049}"/>
              </a:ext>
            </a:extLst>
          </p:cNvPr>
          <p:cNvSpPr txBox="1"/>
          <p:nvPr/>
        </p:nvSpPr>
        <p:spPr>
          <a:xfrm>
            <a:off x="660908" y="1845381"/>
            <a:ext cx="4563745" cy="313944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2250" b="1" dirty="0">
                <a:latin typeface="Arial"/>
                <a:cs typeface="Arial"/>
              </a:rPr>
              <a:t>Lynn</a:t>
            </a:r>
            <a:r>
              <a:rPr sz="2250" b="1" spc="5" dirty="0">
                <a:latin typeface="Arial"/>
                <a:cs typeface="Arial"/>
              </a:rPr>
              <a:t> </a:t>
            </a:r>
            <a:r>
              <a:rPr sz="2250" b="1" spc="-10" dirty="0">
                <a:latin typeface="Arial"/>
                <a:cs typeface="Arial"/>
              </a:rPr>
              <a:t>DECKER</a:t>
            </a:r>
            <a:endParaRPr sz="225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80"/>
              </a:spcBef>
            </a:pPr>
            <a:endParaRPr sz="2250" dirty="0">
              <a:latin typeface="Arial"/>
              <a:cs typeface="Arial"/>
            </a:endParaRPr>
          </a:p>
          <a:p>
            <a:pPr marL="612775" indent="-298450">
              <a:lnSpc>
                <a:spcPct val="100000"/>
              </a:lnSpc>
              <a:buChar char="•"/>
              <a:tabLst>
                <a:tab pos="612775" algn="l"/>
              </a:tabLst>
            </a:pPr>
            <a:r>
              <a:rPr sz="1750" dirty="0">
                <a:latin typeface="Arial"/>
                <a:cs typeface="Arial"/>
              </a:rPr>
              <a:t>Teacher</a:t>
            </a:r>
            <a:r>
              <a:rPr sz="1750" spc="-60" dirty="0">
                <a:latin typeface="Arial"/>
                <a:cs typeface="Arial"/>
              </a:rPr>
              <a:t> </a:t>
            </a:r>
            <a:r>
              <a:rPr sz="1750" dirty="0">
                <a:latin typeface="Arial"/>
                <a:cs typeface="Arial"/>
              </a:rPr>
              <a:t>in</a:t>
            </a:r>
            <a:r>
              <a:rPr sz="1750" spc="-10" dirty="0">
                <a:latin typeface="Arial"/>
                <a:cs typeface="Arial"/>
              </a:rPr>
              <a:t> </a:t>
            </a:r>
            <a:r>
              <a:rPr sz="1750" dirty="0">
                <a:latin typeface="Arial"/>
                <a:cs typeface="Arial"/>
              </a:rPr>
              <a:t>Physical</a:t>
            </a:r>
            <a:r>
              <a:rPr sz="1750" spc="10" dirty="0">
                <a:latin typeface="Arial"/>
                <a:cs typeface="Arial"/>
              </a:rPr>
              <a:t> </a:t>
            </a:r>
            <a:r>
              <a:rPr sz="1750" spc="-10" dirty="0">
                <a:latin typeface="Arial"/>
                <a:cs typeface="Arial"/>
              </a:rPr>
              <a:t>Education</a:t>
            </a:r>
            <a:endParaRPr sz="1750" dirty="0">
              <a:latin typeface="Arial"/>
              <a:cs typeface="Arial"/>
            </a:endParaRPr>
          </a:p>
          <a:p>
            <a:pPr marL="612775" indent="-298450">
              <a:lnSpc>
                <a:spcPct val="100000"/>
              </a:lnSpc>
              <a:spcBef>
                <a:spcPts val="300"/>
              </a:spcBef>
              <a:buChar char="•"/>
              <a:tabLst>
                <a:tab pos="612775" algn="l"/>
              </a:tabLst>
            </a:pPr>
            <a:r>
              <a:rPr sz="1750" dirty="0">
                <a:latin typeface="Arial"/>
                <a:cs typeface="Arial"/>
              </a:rPr>
              <a:t>Worked</a:t>
            </a:r>
            <a:r>
              <a:rPr sz="1750" spc="-80" dirty="0">
                <a:latin typeface="Arial"/>
                <a:cs typeface="Arial"/>
              </a:rPr>
              <a:t> </a:t>
            </a:r>
            <a:r>
              <a:rPr sz="1750" dirty="0">
                <a:latin typeface="Arial"/>
                <a:cs typeface="Arial"/>
              </a:rPr>
              <a:t>with</a:t>
            </a:r>
            <a:r>
              <a:rPr sz="1750" spc="-15" dirty="0">
                <a:latin typeface="Arial"/>
                <a:cs typeface="Arial"/>
              </a:rPr>
              <a:t> </a:t>
            </a:r>
            <a:r>
              <a:rPr sz="1750" dirty="0">
                <a:latin typeface="Arial"/>
                <a:cs typeface="Arial"/>
              </a:rPr>
              <a:t>primary</a:t>
            </a:r>
            <a:r>
              <a:rPr sz="1750" spc="-25" dirty="0">
                <a:latin typeface="Arial"/>
                <a:cs typeface="Arial"/>
              </a:rPr>
              <a:t> </a:t>
            </a:r>
            <a:r>
              <a:rPr sz="1750" dirty="0">
                <a:latin typeface="Arial"/>
                <a:cs typeface="Arial"/>
              </a:rPr>
              <a:t>classes</a:t>
            </a:r>
            <a:r>
              <a:rPr sz="1750" spc="-30" dirty="0">
                <a:latin typeface="Arial"/>
                <a:cs typeface="Arial"/>
              </a:rPr>
              <a:t> </a:t>
            </a:r>
            <a:r>
              <a:rPr sz="1750" dirty="0">
                <a:latin typeface="Arial"/>
                <a:cs typeface="Arial"/>
              </a:rPr>
              <a:t>for</a:t>
            </a:r>
            <a:r>
              <a:rPr sz="1750" spc="-50" dirty="0">
                <a:latin typeface="Arial"/>
                <a:cs typeface="Arial"/>
              </a:rPr>
              <a:t> </a:t>
            </a:r>
            <a:r>
              <a:rPr sz="1750" dirty="0">
                <a:latin typeface="Arial"/>
                <a:cs typeface="Arial"/>
              </a:rPr>
              <a:t>5</a:t>
            </a:r>
            <a:r>
              <a:rPr sz="1750" spc="-10" dirty="0">
                <a:latin typeface="Arial"/>
                <a:cs typeface="Arial"/>
              </a:rPr>
              <a:t> years</a:t>
            </a:r>
            <a:endParaRPr sz="1750" dirty="0">
              <a:latin typeface="Arial"/>
              <a:cs typeface="Arial"/>
            </a:endParaRPr>
          </a:p>
          <a:p>
            <a:pPr marL="612775" indent="-298450">
              <a:lnSpc>
                <a:spcPct val="100000"/>
              </a:lnSpc>
              <a:spcBef>
                <a:spcPts val="325"/>
              </a:spcBef>
              <a:buChar char="•"/>
              <a:tabLst>
                <a:tab pos="612775" algn="l"/>
              </a:tabLst>
            </a:pPr>
            <a:r>
              <a:rPr sz="1750" dirty="0">
                <a:latin typeface="Arial"/>
                <a:cs typeface="Arial"/>
              </a:rPr>
              <a:t>Working</a:t>
            </a:r>
            <a:r>
              <a:rPr sz="1750" spc="-75" dirty="0">
                <a:latin typeface="Arial"/>
                <a:cs typeface="Arial"/>
              </a:rPr>
              <a:t> </a:t>
            </a:r>
            <a:r>
              <a:rPr sz="1750" dirty="0">
                <a:latin typeface="Arial"/>
                <a:cs typeface="Arial"/>
              </a:rPr>
              <a:t>for</a:t>
            </a:r>
            <a:r>
              <a:rPr sz="1750" spc="-10" dirty="0">
                <a:latin typeface="Arial"/>
                <a:cs typeface="Arial"/>
              </a:rPr>
              <a:t> </a:t>
            </a:r>
            <a:r>
              <a:rPr sz="1750" dirty="0">
                <a:latin typeface="Arial"/>
                <a:cs typeface="Arial"/>
              </a:rPr>
              <a:t>INAPS</a:t>
            </a:r>
            <a:r>
              <a:rPr sz="1750" spc="-5" dirty="0">
                <a:latin typeface="Arial"/>
                <a:cs typeface="Arial"/>
              </a:rPr>
              <a:t> </a:t>
            </a:r>
            <a:r>
              <a:rPr sz="1750" dirty="0">
                <a:latin typeface="Arial"/>
                <a:cs typeface="Arial"/>
              </a:rPr>
              <a:t>since</a:t>
            </a:r>
            <a:r>
              <a:rPr sz="1750" spc="-10" dirty="0">
                <a:latin typeface="Arial"/>
                <a:cs typeface="Arial"/>
              </a:rPr>
              <a:t> </a:t>
            </a:r>
            <a:r>
              <a:rPr sz="1750" spc="-20" dirty="0">
                <a:latin typeface="Arial"/>
                <a:cs typeface="Arial"/>
              </a:rPr>
              <a:t>2020</a:t>
            </a:r>
            <a:endParaRPr sz="1750" dirty="0">
              <a:latin typeface="Arial"/>
              <a:cs typeface="Arial"/>
            </a:endParaRPr>
          </a:p>
          <a:p>
            <a:pPr marL="612775" indent="-298450">
              <a:lnSpc>
                <a:spcPct val="100000"/>
              </a:lnSpc>
              <a:spcBef>
                <a:spcPts val="320"/>
              </a:spcBef>
              <a:buChar char="•"/>
              <a:tabLst>
                <a:tab pos="612775" algn="l"/>
              </a:tabLst>
            </a:pPr>
            <a:r>
              <a:rPr sz="1750" dirty="0">
                <a:latin typeface="Arial"/>
                <a:cs typeface="Arial"/>
              </a:rPr>
              <a:t>Sports:</a:t>
            </a:r>
            <a:r>
              <a:rPr sz="1750" spc="-65" dirty="0">
                <a:latin typeface="Arial"/>
                <a:cs typeface="Arial"/>
              </a:rPr>
              <a:t> </a:t>
            </a:r>
            <a:r>
              <a:rPr sz="1750" dirty="0">
                <a:latin typeface="Arial"/>
                <a:cs typeface="Arial"/>
              </a:rPr>
              <a:t>Volleyball</a:t>
            </a:r>
            <a:r>
              <a:rPr sz="1750" spc="5" dirty="0">
                <a:latin typeface="Arial"/>
                <a:cs typeface="Arial"/>
              </a:rPr>
              <a:t> </a:t>
            </a:r>
            <a:r>
              <a:rPr sz="1750" dirty="0">
                <a:latin typeface="Arial"/>
                <a:cs typeface="Arial"/>
              </a:rPr>
              <a:t>and</a:t>
            </a:r>
            <a:r>
              <a:rPr sz="1750" spc="-30" dirty="0">
                <a:latin typeface="Arial"/>
                <a:cs typeface="Arial"/>
              </a:rPr>
              <a:t> </a:t>
            </a:r>
            <a:r>
              <a:rPr sz="1750" dirty="0">
                <a:latin typeface="Arial"/>
                <a:cs typeface="Arial"/>
              </a:rPr>
              <a:t>scuba</a:t>
            </a:r>
            <a:r>
              <a:rPr sz="1750" spc="-60" dirty="0">
                <a:latin typeface="Arial"/>
                <a:cs typeface="Arial"/>
              </a:rPr>
              <a:t> </a:t>
            </a:r>
            <a:r>
              <a:rPr sz="1750" spc="-10" dirty="0">
                <a:latin typeface="Arial"/>
                <a:cs typeface="Arial"/>
              </a:rPr>
              <a:t>diving</a:t>
            </a:r>
            <a:endParaRPr sz="175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735"/>
              </a:spcBef>
              <a:buFont typeface="Arial"/>
              <a:buChar char="•"/>
            </a:pPr>
            <a:endParaRPr sz="1750" dirty="0">
              <a:latin typeface="Arial"/>
              <a:cs typeface="Arial"/>
            </a:endParaRPr>
          </a:p>
          <a:p>
            <a:pPr marL="314325">
              <a:lnSpc>
                <a:spcPct val="100000"/>
              </a:lnSpc>
              <a:spcBef>
                <a:spcPts val="5"/>
              </a:spcBef>
            </a:pPr>
            <a:r>
              <a:rPr sz="1750" spc="-10" dirty="0">
                <a:latin typeface="Arial"/>
                <a:cs typeface="Arial"/>
              </a:rPr>
              <a:t>Contact:</a:t>
            </a:r>
            <a:endParaRPr sz="1750" dirty="0">
              <a:latin typeface="Arial"/>
              <a:cs typeface="Arial"/>
            </a:endParaRPr>
          </a:p>
          <a:p>
            <a:pPr marL="612775" indent="-298450">
              <a:lnSpc>
                <a:spcPct val="100000"/>
              </a:lnSpc>
              <a:spcBef>
                <a:spcPts val="300"/>
              </a:spcBef>
              <a:buChar char="•"/>
              <a:tabLst>
                <a:tab pos="612775" algn="l"/>
              </a:tabLst>
            </a:pPr>
            <a:r>
              <a:rPr sz="1750" spc="-10" dirty="0">
                <a:latin typeface="Arial"/>
                <a:cs typeface="Arial"/>
                <a:hlinkClick r:id="rId2"/>
              </a:rPr>
              <a:t>Lynn.decker@inaps.etat.lu</a:t>
            </a:r>
            <a:endParaRPr sz="1750" dirty="0">
              <a:latin typeface="Arial"/>
              <a:cs typeface="Arial"/>
            </a:endParaRPr>
          </a:p>
          <a:p>
            <a:pPr marL="612775" indent="-298450">
              <a:lnSpc>
                <a:spcPct val="100000"/>
              </a:lnSpc>
              <a:spcBef>
                <a:spcPts val="320"/>
              </a:spcBef>
              <a:buChar char="•"/>
              <a:tabLst>
                <a:tab pos="612775" algn="l"/>
              </a:tabLst>
            </a:pPr>
            <a:r>
              <a:rPr sz="1750" dirty="0">
                <a:latin typeface="Arial"/>
                <a:cs typeface="Arial"/>
              </a:rPr>
              <a:t>+352</a:t>
            </a:r>
            <a:r>
              <a:rPr sz="1750" spc="-70" dirty="0">
                <a:latin typeface="Arial"/>
                <a:cs typeface="Arial"/>
              </a:rPr>
              <a:t> </a:t>
            </a:r>
            <a:r>
              <a:rPr sz="1750" dirty="0">
                <a:latin typeface="Arial"/>
                <a:cs typeface="Arial"/>
              </a:rPr>
              <a:t>247</a:t>
            </a:r>
            <a:r>
              <a:rPr sz="1750" spc="-40" dirty="0">
                <a:latin typeface="Arial"/>
                <a:cs typeface="Arial"/>
              </a:rPr>
              <a:t> </a:t>
            </a:r>
            <a:r>
              <a:rPr sz="1750" spc="-20" dirty="0">
                <a:latin typeface="Arial"/>
                <a:cs typeface="Arial"/>
              </a:rPr>
              <a:t>73412</a:t>
            </a:r>
            <a:endParaRPr sz="1750" dirty="0">
              <a:latin typeface="Arial"/>
              <a:cs typeface="Arial"/>
            </a:endParaRPr>
          </a:p>
        </p:txBody>
      </p:sp>
      <p:sp>
        <p:nvSpPr>
          <p:cNvPr id="3" name="object 4">
            <a:extLst>
              <a:ext uri="{FF2B5EF4-FFF2-40B4-BE49-F238E27FC236}">
                <a16:creationId xmlns:a16="http://schemas.microsoft.com/office/drawing/2014/main" id="{0845867E-384D-3C5E-3629-1E297FC61A76}"/>
              </a:ext>
            </a:extLst>
          </p:cNvPr>
          <p:cNvSpPr txBox="1">
            <a:spLocks/>
          </p:cNvSpPr>
          <p:nvPr/>
        </p:nvSpPr>
        <p:spPr>
          <a:xfrm>
            <a:off x="657859" y="486375"/>
            <a:ext cx="8131809" cy="795986"/>
          </a:xfrm>
          <a:prstGeom prst="rect">
            <a:avLst/>
          </a:prstGeom>
        </p:spPr>
        <p:txBody>
          <a:bodyPr vert="horz" wrap="square" lIns="0" tIns="117728" rIns="0" bIns="0" rtlCol="0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5240">
              <a:lnSpc>
                <a:spcPct val="100000"/>
              </a:lnSpc>
              <a:spcBef>
                <a:spcPts val="135"/>
              </a:spcBef>
            </a:pPr>
            <a:r>
              <a:rPr lang="en-US" b="1" spc="-10" dirty="0">
                <a:latin typeface="Arial" panose="020B0604020202020204" pitchFamily="34" charset="0"/>
                <a:cs typeface="Arial" panose="020B0604020202020204" pitchFamily="34" charset="0"/>
              </a:rPr>
              <a:t>Lecturer</a:t>
            </a: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4" name="object 5">
            <a:extLst>
              <a:ext uri="{FF2B5EF4-FFF2-40B4-BE49-F238E27FC236}">
                <a16:creationId xmlns:a16="http://schemas.microsoft.com/office/drawing/2014/main" id="{ECC2A07F-365E-20BF-A717-2C2B81F33D6B}"/>
              </a:ext>
            </a:extLst>
          </p:cNvPr>
          <p:cNvGrpSpPr/>
          <p:nvPr/>
        </p:nvGrpSpPr>
        <p:grpSpPr>
          <a:xfrm>
            <a:off x="6169152" y="2050373"/>
            <a:ext cx="2926080" cy="2451100"/>
            <a:chOff x="6169152" y="2557272"/>
            <a:chExt cx="2926080" cy="2451100"/>
          </a:xfrm>
        </p:grpSpPr>
        <p:pic>
          <p:nvPicPr>
            <p:cNvPr id="5" name="object 6">
              <a:extLst>
                <a:ext uri="{FF2B5EF4-FFF2-40B4-BE49-F238E27FC236}">
                  <a16:creationId xmlns:a16="http://schemas.microsoft.com/office/drawing/2014/main" id="{1EF5035C-7493-CEDB-F943-86A7D6D51226}"/>
                </a:ext>
              </a:extLst>
            </p:cNvPr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220967" y="2572511"/>
              <a:ext cx="2791967" cy="2328672"/>
            </a:xfrm>
            <a:prstGeom prst="rect">
              <a:avLst/>
            </a:prstGeom>
          </p:spPr>
        </p:pic>
        <p:pic>
          <p:nvPicPr>
            <p:cNvPr id="6" name="object 7">
              <a:extLst>
                <a:ext uri="{FF2B5EF4-FFF2-40B4-BE49-F238E27FC236}">
                  <a16:creationId xmlns:a16="http://schemas.microsoft.com/office/drawing/2014/main" id="{99E7AA04-CB91-93EE-CEBC-39D4A4305C9E}"/>
                </a:ext>
              </a:extLst>
            </p:cNvPr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169152" y="2557272"/>
              <a:ext cx="2926079" cy="2450591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3357986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9D18EFB-1FE7-3776-8455-33A9EBFE3A2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4">
            <a:extLst>
              <a:ext uri="{FF2B5EF4-FFF2-40B4-BE49-F238E27FC236}">
                <a16:creationId xmlns:a16="http://schemas.microsoft.com/office/drawing/2014/main" id="{1925C252-891A-A8E0-0E7D-58D8CEDBAF9B}"/>
              </a:ext>
            </a:extLst>
          </p:cNvPr>
          <p:cNvSpPr txBox="1">
            <a:spLocks/>
          </p:cNvSpPr>
          <p:nvPr/>
        </p:nvSpPr>
        <p:spPr>
          <a:xfrm>
            <a:off x="657859" y="486375"/>
            <a:ext cx="8131809" cy="795986"/>
          </a:xfrm>
          <a:prstGeom prst="rect">
            <a:avLst/>
          </a:prstGeom>
        </p:spPr>
        <p:txBody>
          <a:bodyPr vert="horz" wrap="square" lIns="0" tIns="117728" rIns="0" bIns="0" rtlCol="0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5240">
              <a:lnSpc>
                <a:spcPct val="100000"/>
              </a:lnSpc>
              <a:spcBef>
                <a:spcPts val="135"/>
              </a:spcBef>
            </a:pPr>
            <a:r>
              <a:rPr lang="en-US" b="1" spc="-10" dirty="0">
                <a:latin typeface="Arial" panose="020B0604020202020204" pitchFamily="34" charset="0"/>
                <a:cs typeface="Arial" panose="020B0604020202020204" pitchFamily="34" charset="0"/>
              </a:rPr>
              <a:t>Lecturer</a:t>
            </a: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object 3">
            <a:extLst>
              <a:ext uri="{FF2B5EF4-FFF2-40B4-BE49-F238E27FC236}">
                <a16:creationId xmlns:a16="http://schemas.microsoft.com/office/drawing/2014/main" id="{4ABD64B5-730E-CBBA-7959-BAB9D4A1E96C}"/>
              </a:ext>
            </a:extLst>
          </p:cNvPr>
          <p:cNvSpPr txBox="1"/>
          <p:nvPr/>
        </p:nvSpPr>
        <p:spPr>
          <a:xfrm>
            <a:off x="660908" y="2077700"/>
            <a:ext cx="4361180" cy="3127375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2250" b="1" dirty="0">
                <a:latin typeface="Arial"/>
                <a:cs typeface="Arial"/>
              </a:rPr>
              <a:t>Joe</a:t>
            </a:r>
            <a:r>
              <a:rPr sz="2250" b="1" spc="25" dirty="0">
                <a:latin typeface="Arial"/>
                <a:cs typeface="Arial"/>
              </a:rPr>
              <a:t> </a:t>
            </a:r>
            <a:r>
              <a:rPr sz="2250" b="1" spc="-10" dirty="0">
                <a:latin typeface="Arial"/>
                <a:cs typeface="Arial"/>
              </a:rPr>
              <a:t>MERKES</a:t>
            </a:r>
            <a:endParaRPr sz="225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235"/>
              </a:spcBef>
            </a:pPr>
            <a:endParaRPr sz="2250" dirty="0">
              <a:latin typeface="Arial"/>
              <a:cs typeface="Arial"/>
            </a:endParaRPr>
          </a:p>
          <a:p>
            <a:pPr marL="612775" indent="-298450">
              <a:lnSpc>
                <a:spcPct val="100000"/>
              </a:lnSpc>
              <a:buChar char="•"/>
              <a:tabLst>
                <a:tab pos="612775" algn="l"/>
              </a:tabLst>
            </a:pPr>
            <a:r>
              <a:rPr sz="1750" dirty="0">
                <a:latin typeface="Arial"/>
                <a:cs typeface="Arial"/>
              </a:rPr>
              <a:t>Primary</a:t>
            </a:r>
            <a:r>
              <a:rPr sz="1750" spc="10" dirty="0">
                <a:latin typeface="Arial"/>
                <a:cs typeface="Arial"/>
              </a:rPr>
              <a:t> </a:t>
            </a:r>
            <a:r>
              <a:rPr sz="1750" dirty="0">
                <a:latin typeface="Arial"/>
                <a:cs typeface="Arial"/>
              </a:rPr>
              <a:t>school</a:t>
            </a:r>
            <a:r>
              <a:rPr sz="1750" spc="-60" dirty="0">
                <a:latin typeface="Arial"/>
                <a:cs typeface="Arial"/>
              </a:rPr>
              <a:t> </a:t>
            </a:r>
            <a:r>
              <a:rPr sz="1750" spc="-10" dirty="0">
                <a:latin typeface="Arial"/>
                <a:cs typeface="Arial"/>
              </a:rPr>
              <a:t>teacher</a:t>
            </a:r>
            <a:endParaRPr sz="1750" dirty="0">
              <a:latin typeface="Arial"/>
              <a:cs typeface="Arial"/>
            </a:endParaRPr>
          </a:p>
          <a:p>
            <a:pPr marL="612775" indent="-298450">
              <a:lnSpc>
                <a:spcPct val="100000"/>
              </a:lnSpc>
              <a:spcBef>
                <a:spcPts val="515"/>
              </a:spcBef>
              <a:buChar char="•"/>
              <a:tabLst>
                <a:tab pos="612775" algn="l"/>
              </a:tabLst>
            </a:pPr>
            <a:r>
              <a:rPr sz="1750" dirty="0">
                <a:latin typeface="Arial"/>
                <a:cs typeface="Arial"/>
              </a:rPr>
              <a:t>Master</a:t>
            </a:r>
            <a:r>
              <a:rPr sz="1750" spc="-55" dirty="0">
                <a:latin typeface="Arial"/>
                <a:cs typeface="Arial"/>
              </a:rPr>
              <a:t> </a:t>
            </a:r>
            <a:r>
              <a:rPr sz="1750" dirty="0">
                <a:latin typeface="Arial"/>
                <a:cs typeface="Arial"/>
              </a:rPr>
              <a:t>Inclusion</a:t>
            </a:r>
            <a:r>
              <a:rPr sz="1750" spc="-15" dirty="0">
                <a:latin typeface="Arial"/>
                <a:cs typeface="Arial"/>
              </a:rPr>
              <a:t> </a:t>
            </a:r>
            <a:r>
              <a:rPr sz="1750" dirty="0">
                <a:latin typeface="Arial"/>
                <a:cs typeface="Arial"/>
              </a:rPr>
              <a:t>and</a:t>
            </a:r>
            <a:r>
              <a:rPr sz="1750" spc="-15" dirty="0">
                <a:latin typeface="Arial"/>
                <a:cs typeface="Arial"/>
              </a:rPr>
              <a:t> </a:t>
            </a:r>
            <a:r>
              <a:rPr sz="1750" spc="-10" dirty="0">
                <a:latin typeface="Arial"/>
                <a:cs typeface="Arial"/>
              </a:rPr>
              <a:t>School</a:t>
            </a:r>
            <a:endParaRPr sz="1750" dirty="0">
              <a:latin typeface="Arial"/>
              <a:cs typeface="Arial"/>
            </a:endParaRPr>
          </a:p>
          <a:p>
            <a:pPr marL="612775" indent="-298450">
              <a:lnSpc>
                <a:spcPct val="100000"/>
              </a:lnSpc>
              <a:spcBef>
                <a:spcPts val="540"/>
              </a:spcBef>
              <a:buChar char="•"/>
              <a:tabLst>
                <a:tab pos="612775" algn="l"/>
              </a:tabLst>
            </a:pPr>
            <a:r>
              <a:rPr sz="1750" dirty="0">
                <a:latin typeface="Arial"/>
                <a:cs typeface="Arial"/>
              </a:rPr>
              <a:t>Master's</a:t>
            </a:r>
            <a:r>
              <a:rPr sz="1750" spc="-10" dirty="0">
                <a:latin typeface="Arial"/>
                <a:cs typeface="Arial"/>
              </a:rPr>
              <a:t> </a:t>
            </a:r>
            <a:r>
              <a:rPr sz="1750" dirty="0">
                <a:latin typeface="Arial"/>
                <a:cs typeface="Arial"/>
              </a:rPr>
              <a:t>thesis:</a:t>
            </a:r>
            <a:r>
              <a:rPr sz="1750" spc="-20" dirty="0">
                <a:latin typeface="Arial"/>
                <a:cs typeface="Arial"/>
              </a:rPr>
              <a:t> </a:t>
            </a:r>
            <a:r>
              <a:rPr sz="1750" dirty="0">
                <a:latin typeface="Arial"/>
                <a:cs typeface="Arial"/>
              </a:rPr>
              <a:t>Inclusive</a:t>
            </a:r>
            <a:r>
              <a:rPr sz="1750" spc="-45" dirty="0">
                <a:latin typeface="Arial"/>
                <a:cs typeface="Arial"/>
              </a:rPr>
              <a:t> </a:t>
            </a:r>
            <a:r>
              <a:rPr sz="1750" dirty="0">
                <a:latin typeface="Arial"/>
                <a:cs typeface="Arial"/>
              </a:rPr>
              <a:t>school</a:t>
            </a:r>
            <a:r>
              <a:rPr sz="1750" spc="-20" dirty="0">
                <a:latin typeface="Arial"/>
                <a:cs typeface="Arial"/>
              </a:rPr>
              <a:t> </a:t>
            </a:r>
            <a:r>
              <a:rPr sz="1750" spc="-10" dirty="0">
                <a:latin typeface="Arial"/>
                <a:cs typeface="Arial"/>
              </a:rPr>
              <a:t>sport</a:t>
            </a:r>
            <a:endParaRPr sz="1750" dirty="0">
              <a:latin typeface="Arial"/>
              <a:cs typeface="Arial"/>
            </a:endParaRPr>
          </a:p>
          <a:p>
            <a:pPr marL="612775" indent="-298450">
              <a:lnSpc>
                <a:spcPct val="100000"/>
              </a:lnSpc>
              <a:spcBef>
                <a:spcPts val="540"/>
              </a:spcBef>
              <a:buChar char="•"/>
              <a:tabLst>
                <a:tab pos="612775" algn="l"/>
              </a:tabLst>
            </a:pPr>
            <a:r>
              <a:rPr sz="1750" dirty="0">
                <a:latin typeface="Arial"/>
                <a:cs typeface="Arial"/>
              </a:rPr>
              <a:t>Sport:</a:t>
            </a:r>
            <a:r>
              <a:rPr sz="1750" spc="-5" dirty="0">
                <a:latin typeface="Arial"/>
                <a:cs typeface="Arial"/>
              </a:rPr>
              <a:t> </a:t>
            </a:r>
            <a:r>
              <a:rPr sz="1750" spc="-10" dirty="0">
                <a:latin typeface="Arial"/>
                <a:cs typeface="Arial"/>
              </a:rPr>
              <a:t>Football</a:t>
            </a:r>
            <a:endParaRPr sz="175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145"/>
              </a:spcBef>
              <a:buFont typeface="Arial"/>
              <a:buChar char="•"/>
            </a:pPr>
            <a:endParaRPr sz="1750" dirty="0">
              <a:latin typeface="Arial"/>
              <a:cs typeface="Arial"/>
            </a:endParaRPr>
          </a:p>
          <a:p>
            <a:pPr marL="314325">
              <a:lnSpc>
                <a:spcPct val="100000"/>
              </a:lnSpc>
            </a:pPr>
            <a:r>
              <a:rPr sz="1750" spc="-10" dirty="0">
                <a:latin typeface="Arial"/>
                <a:cs typeface="Arial"/>
              </a:rPr>
              <a:t>Contact:</a:t>
            </a:r>
            <a:endParaRPr sz="1750" dirty="0">
              <a:latin typeface="Arial"/>
              <a:cs typeface="Arial"/>
            </a:endParaRPr>
          </a:p>
          <a:p>
            <a:pPr marL="612775" indent="-298450">
              <a:lnSpc>
                <a:spcPct val="100000"/>
              </a:lnSpc>
              <a:spcBef>
                <a:spcPts val="515"/>
              </a:spcBef>
              <a:buChar char="•"/>
              <a:tabLst>
                <a:tab pos="612775" algn="l"/>
              </a:tabLst>
            </a:pPr>
            <a:r>
              <a:rPr sz="1750" spc="-10" dirty="0">
                <a:latin typeface="Arial"/>
                <a:cs typeface="Arial"/>
                <a:hlinkClick r:id="rId2"/>
              </a:rPr>
              <a:t>joe_merkes@hotmail.com</a:t>
            </a:r>
            <a:endParaRPr sz="1750" dirty="0">
              <a:latin typeface="Arial"/>
              <a:cs typeface="Arial"/>
            </a:endParaRPr>
          </a:p>
        </p:txBody>
      </p:sp>
      <p:pic>
        <p:nvPicPr>
          <p:cNvPr id="4" name="object 5">
            <a:extLst>
              <a:ext uri="{FF2B5EF4-FFF2-40B4-BE49-F238E27FC236}">
                <a16:creationId xmlns:a16="http://schemas.microsoft.com/office/drawing/2014/main" id="{ADEF6C6C-F85D-FFCC-729D-E98C3C4C32EA}"/>
              </a:ext>
            </a:extLst>
          </p:cNvPr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6735245" y="2159896"/>
            <a:ext cx="1944352" cy="23423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42909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CEE3850-2239-7F93-3BE5-BC584E91C14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4">
            <a:extLst>
              <a:ext uri="{FF2B5EF4-FFF2-40B4-BE49-F238E27FC236}">
                <a16:creationId xmlns:a16="http://schemas.microsoft.com/office/drawing/2014/main" id="{7A68C91B-EBFA-E4D0-5E4B-18C206AB5E1F}"/>
              </a:ext>
            </a:extLst>
          </p:cNvPr>
          <p:cNvSpPr txBox="1">
            <a:spLocks/>
          </p:cNvSpPr>
          <p:nvPr/>
        </p:nvSpPr>
        <p:spPr>
          <a:xfrm>
            <a:off x="657859" y="486375"/>
            <a:ext cx="8131809" cy="795986"/>
          </a:xfrm>
          <a:prstGeom prst="rect">
            <a:avLst/>
          </a:prstGeom>
        </p:spPr>
        <p:txBody>
          <a:bodyPr vert="horz" wrap="square" lIns="0" tIns="117728" rIns="0" bIns="0" rtlCol="0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5240">
              <a:lnSpc>
                <a:spcPct val="100000"/>
              </a:lnSpc>
              <a:spcBef>
                <a:spcPts val="135"/>
              </a:spcBef>
            </a:pPr>
            <a:r>
              <a:rPr lang="de-DE" b="1" spc="-10" dirty="0">
                <a:latin typeface="Arial" panose="020B0604020202020204" pitchFamily="34" charset="0"/>
                <a:cs typeface="Arial" panose="020B0604020202020204" pitchFamily="34" charset="0"/>
              </a:rPr>
              <a:t>W</a:t>
            </a:r>
            <a:r>
              <a:rPr lang="en-US" b="1" spc="-10" dirty="0">
                <a:latin typeface="Arial" panose="020B0604020202020204" pitchFamily="34" charset="0"/>
                <a:cs typeface="Arial" panose="020B0604020202020204" pitchFamily="34" charset="0"/>
              </a:rPr>
              <a:t>hat does inclusion mean?</a:t>
            </a: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object 3">
            <a:extLst>
              <a:ext uri="{FF2B5EF4-FFF2-40B4-BE49-F238E27FC236}">
                <a16:creationId xmlns:a16="http://schemas.microsoft.com/office/drawing/2014/main" id="{A1794D96-7A12-B469-BE4A-8484C7F572E2}"/>
              </a:ext>
            </a:extLst>
          </p:cNvPr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650692" y="2020293"/>
            <a:ext cx="6690360" cy="32247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98156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4222FFE-81CA-11BC-C2DA-30239A258A1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4">
            <a:extLst>
              <a:ext uri="{FF2B5EF4-FFF2-40B4-BE49-F238E27FC236}">
                <a16:creationId xmlns:a16="http://schemas.microsoft.com/office/drawing/2014/main" id="{96532792-8B70-8F3C-D157-1493C880FE00}"/>
              </a:ext>
            </a:extLst>
          </p:cNvPr>
          <p:cNvSpPr txBox="1">
            <a:spLocks/>
          </p:cNvSpPr>
          <p:nvPr/>
        </p:nvSpPr>
        <p:spPr>
          <a:xfrm>
            <a:off x="657859" y="486375"/>
            <a:ext cx="8131809" cy="795986"/>
          </a:xfrm>
          <a:prstGeom prst="rect">
            <a:avLst/>
          </a:prstGeom>
        </p:spPr>
        <p:txBody>
          <a:bodyPr vert="horz" wrap="square" lIns="0" tIns="117728" rIns="0" bIns="0" rtlCol="0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5240">
              <a:lnSpc>
                <a:spcPct val="100000"/>
              </a:lnSpc>
              <a:spcBef>
                <a:spcPts val="135"/>
              </a:spcBef>
            </a:pPr>
            <a:r>
              <a:rPr lang="de-DE" b="1" spc="-10" dirty="0">
                <a:latin typeface="Arial" panose="020B0604020202020204" pitchFamily="34" charset="0"/>
                <a:cs typeface="Arial" panose="020B0604020202020204" pitchFamily="34" charset="0"/>
              </a:rPr>
              <a:t>W</a:t>
            </a:r>
            <a:r>
              <a:rPr lang="en-US" b="1" spc="-10" dirty="0">
                <a:latin typeface="Arial" panose="020B0604020202020204" pitchFamily="34" charset="0"/>
                <a:cs typeface="Arial" panose="020B0604020202020204" pitchFamily="34" charset="0"/>
              </a:rPr>
              <a:t>hat does inclusion mean?</a:t>
            </a: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object 4">
            <a:extLst>
              <a:ext uri="{FF2B5EF4-FFF2-40B4-BE49-F238E27FC236}">
                <a16:creationId xmlns:a16="http://schemas.microsoft.com/office/drawing/2014/main" id="{7FD66C73-DED5-84A1-6F89-B034C02DF368}"/>
              </a:ext>
            </a:extLst>
          </p:cNvPr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166176" y="1490873"/>
            <a:ext cx="4934215" cy="42961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54579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E24D6BF-3391-8F03-4C98-EE7AB0FA6B7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4">
            <a:extLst>
              <a:ext uri="{FF2B5EF4-FFF2-40B4-BE49-F238E27FC236}">
                <a16:creationId xmlns:a16="http://schemas.microsoft.com/office/drawing/2014/main" id="{697AD8A0-1938-D49F-8D17-205A8A21136D}"/>
              </a:ext>
            </a:extLst>
          </p:cNvPr>
          <p:cNvSpPr txBox="1">
            <a:spLocks/>
          </p:cNvSpPr>
          <p:nvPr/>
        </p:nvSpPr>
        <p:spPr>
          <a:xfrm>
            <a:off x="657859" y="486375"/>
            <a:ext cx="8131809" cy="795986"/>
          </a:xfrm>
          <a:prstGeom prst="rect">
            <a:avLst/>
          </a:prstGeom>
        </p:spPr>
        <p:txBody>
          <a:bodyPr vert="horz" wrap="square" lIns="0" tIns="117728" rIns="0" bIns="0" rtlCol="0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5240">
              <a:lnSpc>
                <a:spcPct val="100000"/>
              </a:lnSpc>
              <a:spcBef>
                <a:spcPts val="135"/>
              </a:spcBef>
            </a:pPr>
            <a:r>
              <a:rPr lang="de-DE" b="1" spc="-10" dirty="0">
                <a:latin typeface="Arial" panose="020B0604020202020204" pitchFamily="34" charset="0"/>
                <a:cs typeface="Arial" panose="020B0604020202020204" pitchFamily="34" charset="0"/>
              </a:rPr>
              <a:t>W</a:t>
            </a:r>
            <a:r>
              <a:rPr lang="en-US" b="1" spc="-10" dirty="0">
                <a:latin typeface="Arial" panose="020B0604020202020204" pitchFamily="34" charset="0"/>
                <a:cs typeface="Arial" panose="020B0604020202020204" pitchFamily="34" charset="0"/>
              </a:rPr>
              <a:t>hat does inclusion mean?</a:t>
            </a: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object 3">
            <a:extLst>
              <a:ext uri="{FF2B5EF4-FFF2-40B4-BE49-F238E27FC236}">
                <a16:creationId xmlns:a16="http://schemas.microsoft.com/office/drawing/2014/main" id="{79D5B190-01FD-8A9F-7A35-7E947D74BFFB}"/>
              </a:ext>
            </a:extLst>
          </p:cNvPr>
          <p:cNvSpPr txBox="1"/>
          <p:nvPr/>
        </p:nvSpPr>
        <p:spPr>
          <a:xfrm>
            <a:off x="657859" y="1659720"/>
            <a:ext cx="9599324" cy="4072269"/>
          </a:xfrm>
          <a:prstGeom prst="rect">
            <a:avLst/>
          </a:prstGeom>
        </p:spPr>
        <p:txBody>
          <a:bodyPr vert="horz" wrap="square" lIns="0" tIns="88265" rIns="0" bIns="0" rtlCol="0">
            <a:spAutoFit/>
          </a:bodyPr>
          <a:lstStyle/>
          <a:p>
            <a:pPr marL="12700" marR="5715" indent="57785">
              <a:lnSpc>
                <a:spcPct val="70300"/>
              </a:lnSpc>
              <a:spcBef>
                <a:spcPts val="695"/>
              </a:spcBef>
            </a:pPr>
            <a:r>
              <a:rPr sz="2000" dirty="0">
                <a:latin typeface="Arial"/>
                <a:cs typeface="Arial"/>
              </a:rPr>
              <a:t>"</a:t>
            </a:r>
            <a:r>
              <a:rPr sz="2000" i="1" dirty="0">
                <a:latin typeface="Arial"/>
                <a:cs typeface="Arial"/>
              </a:rPr>
              <a:t>The</a:t>
            </a:r>
            <a:r>
              <a:rPr sz="2000" i="1" spc="85" dirty="0">
                <a:latin typeface="Arial"/>
                <a:cs typeface="Arial"/>
              </a:rPr>
              <a:t> </a:t>
            </a:r>
            <a:r>
              <a:rPr sz="2000" i="1" dirty="0">
                <a:latin typeface="Arial"/>
                <a:cs typeface="Arial"/>
              </a:rPr>
              <a:t>idea</a:t>
            </a:r>
            <a:r>
              <a:rPr sz="2000" i="1" spc="55" dirty="0">
                <a:latin typeface="Arial"/>
                <a:cs typeface="Arial"/>
              </a:rPr>
              <a:t> </a:t>
            </a:r>
            <a:r>
              <a:rPr sz="2000" i="1" dirty="0">
                <a:latin typeface="Arial"/>
                <a:cs typeface="Arial"/>
              </a:rPr>
              <a:t>of</a:t>
            </a:r>
            <a:r>
              <a:rPr sz="2000" i="1" spc="60" dirty="0">
                <a:latin typeface="Arial"/>
                <a:cs typeface="Arial"/>
              </a:rPr>
              <a:t> </a:t>
            </a:r>
            <a:r>
              <a:rPr sz="2000" i="1" dirty="0">
                <a:latin typeface="Arial"/>
                <a:cs typeface="Arial"/>
              </a:rPr>
              <a:t>inclusion</a:t>
            </a:r>
            <a:r>
              <a:rPr sz="2000" i="1" spc="85" dirty="0">
                <a:latin typeface="Arial"/>
                <a:cs typeface="Arial"/>
              </a:rPr>
              <a:t> </a:t>
            </a:r>
            <a:r>
              <a:rPr sz="2000" i="1" dirty="0">
                <a:latin typeface="Arial"/>
                <a:cs typeface="Arial"/>
              </a:rPr>
              <a:t>affirms</a:t>
            </a:r>
            <a:r>
              <a:rPr sz="2000" i="1" spc="60" dirty="0">
                <a:latin typeface="Arial"/>
                <a:cs typeface="Arial"/>
              </a:rPr>
              <a:t> </a:t>
            </a:r>
            <a:r>
              <a:rPr sz="2000" i="1" dirty="0">
                <a:latin typeface="Arial"/>
                <a:cs typeface="Arial"/>
              </a:rPr>
              <a:t>the</a:t>
            </a:r>
            <a:r>
              <a:rPr sz="2000" i="1" spc="60" dirty="0">
                <a:latin typeface="Arial"/>
                <a:cs typeface="Arial"/>
              </a:rPr>
              <a:t> </a:t>
            </a:r>
            <a:r>
              <a:rPr sz="2000" i="1" dirty="0">
                <a:latin typeface="Arial"/>
                <a:cs typeface="Arial"/>
              </a:rPr>
              <a:t>fundamental</a:t>
            </a:r>
            <a:r>
              <a:rPr sz="2000" i="1" spc="90" dirty="0">
                <a:latin typeface="Arial"/>
                <a:cs typeface="Arial"/>
              </a:rPr>
              <a:t> </a:t>
            </a:r>
            <a:r>
              <a:rPr sz="2000" i="1" dirty="0">
                <a:latin typeface="Arial"/>
                <a:cs typeface="Arial"/>
              </a:rPr>
              <a:t>heterogeneity</a:t>
            </a:r>
            <a:r>
              <a:rPr sz="2000" i="1" spc="55" dirty="0">
                <a:latin typeface="Arial"/>
                <a:cs typeface="Arial"/>
              </a:rPr>
              <a:t> </a:t>
            </a:r>
            <a:r>
              <a:rPr sz="2000" i="1" dirty="0">
                <a:latin typeface="Arial"/>
                <a:cs typeface="Arial"/>
              </a:rPr>
              <a:t>of</a:t>
            </a:r>
            <a:r>
              <a:rPr sz="2000" i="1" spc="90" dirty="0">
                <a:latin typeface="Arial"/>
                <a:cs typeface="Arial"/>
              </a:rPr>
              <a:t> </a:t>
            </a:r>
            <a:r>
              <a:rPr sz="2000" i="1" dirty="0">
                <a:latin typeface="Arial"/>
                <a:cs typeface="Arial"/>
              </a:rPr>
              <a:t>all</a:t>
            </a:r>
            <a:r>
              <a:rPr sz="2000" i="1" spc="55" dirty="0">
                <a:latin typeface="Arial"/>
                <a:cs typeface="Arial"/>
              </a:rPr>
              <a:t> </a:t>
            </a:r>
            <a:r>
              <a:rPr sz="2000" i="1" dirty="0">
                <a:latin typeface="Arial"/>
                <a:cs typeface="Arial"/>
              </a:rPr>
              <a:t>people</a:t>
            </a:r>
            <a:r>
              <a:rPr sz="2000" i="1" spc="80" dirty="0">
                <a:latin typeface="Arial"/>
                <a:cs typeface="Arial"/>
              </a:rPr>
              <a:t> </a:t>
            </a:r>
            <a:r>
              <a:rPr sz="2000" i="1" dirty="0">
                <a:latin typeface="Arial"/>
                <a:cs typeface="Arial"/>
              </a:rPr>
              <a:t>and</a:t>
            </a:r>
            <a:r>
              <a:rPr sz="2000" i="1" spc="85" dirty="0">
                <a:latin typeface="Arial"/>
                <a:cs typeface="Arial"/>
              </a:rPr>
              <a:t> </a:t>
            </a:r>
            <a:r>
              <a:rPr sz="2000" i="1" spc="-10" dirty="0">
                <a:latin typeface="Arial"/>
                <a:cs typeface="Arial"/>
              </a:rPr>
              <a:t>understands </a:t>
            </a:r>
            <a:r>
              <a:rPr sz="2000" i="1" dirty="0">
                <a:latin typeface="Arial"/>
                <a:cs typeface="Arial"/>
              </a:rPr>
              <a:t>it</a:t>
            </a:r>
            <a:r>
              <a:rPr sz="2000" i="1" spc="-5" dirty="0">
                <a:latin typeface="Arial"/>
                <a:cs typeface="Arial"/>
              </a:rPr>
              <a:t> </a:t>
            </a:r>
            <a:r>
              <a:rPr sz="2000" i="1" dirty="0">
                <a:latin typeface="Arial"/>
                <a:cs typeface="Arial"/>
              </a:rPr>
              <a:t>as</a:t>
            </a:r>
            <a:r>
              <a:rPr sz="2000" i="1" spc="15" dirty="0">
                <a:latin typeface="Arial"/>
                <a:cs typeface="Arial"/>
              </a:rPr>
              <a:t> </a:t>
            </a:r>
            <a:r>
              <a:rPr sz="2000" i="1" dirty="0">
                <a:latin typeface="Arial"/>
                <a:cs typeface="Arial"/>
              </a:rPr>
              <a:t>a normal</a:t>
            </a:r>
            <a:r>
              <a:rPr sz="2000" i="1" spc="60" dirty="0">
                <a:latin typeface="Arial"/>
                <a:cs typeface="Arial"/>
              </a:rPr>
              <a:t> </a:t>
            </a:r>
            <a:r>
              <a:rPr sz="2000" i="1" dirty="0">
                <a:latin typeface="Arial"/>
                <a:cs typeface="Arial"/>
              </a:rPr>
              <a:t>case</a:t>
            </a:r>
            <a:r>
              <a:rPr sz="2000" i="1" spc="15" dirty="0">
                <a:latin typeface="Arial"/>
                <a:cs typeface="Arial"/>
              </a:rPr>
              <a:t> </a:t>
            </a:r>
            <a:r>
              <a:rPr sz="2000" i="1" dirty="0">
                <a:latin typeface="Arial"/>
                <a:cs typeface="Arial"/>
              </a:rPr>
              <a:t>of</a:t>
            </a:r>
            <a:r>
              <a:rPr sz="2000" i="1" spc="-5" dirty="0">
                <a:latin typeface="Arial"/>
                <a:cs typeface="Arial"/>
              </a:rPr>
              <a:t> </a:t>
            </a:r>
            <a:r>
              <a:rPr sz="2000" i="1" dirty="0">
                <a:latin typeface="Arial"/>
                <a:cs typeface="Arial"/>
              </a:rPr>
              <a:t>human</a:t>
            </a:r>
            <a:r>
              <a:rPr sz="2000" i="1" spc="85" dirty="0">
                <a:latin typeface="Arial"/>
                <a:cs typeface="Arial"/>
              </a:rPr>
              <a:t> </a:t>
            </a:r>
            <a:r>
              <a:rPr sz="2000" i="1" spc="-10" dirty="0">
                <a:latin typeface="Arial"/>
                <a:cs typeface="Arial"/>
              </a:rPr>
              <a:t>coexistence</a:t>
            </a:r>
            <a:r>
              <a:rPr sz="2000" spc="-10" dirty="0">
                <a:latin typeface="Arial"/>
                <a:cs typeface="Arial"/>
              </a:rPr>
              <a:t>."</a:t>
            </a:r>
            <a:endParaRPr sz="2000" dirty="0">
              <a:latin typeface="Arial"/>
              <a:cs typeface="Arial"/>
            </a:endParaRPr>
          </a:p>
          <a:p>
            <a:pPr marL="12700">
              <a:lnSpc>
                <a:spcPts val="1920"/>
              </a:lnSpc>
            </a:pPr>
            <a:r>
              <a:rPr sz="2000" dirty="0">
                <a:latin typeface="Arial"/>
                <a:cs typeface="Arial"/>
              </a:rPr>
              <a:t>(Giese</a:t>
            </a:r>
            <a:r>
              <a:rPr sz="2000" spc="3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&amp;</a:t>
            </a:r>
            <a:r>
              <a:rPr sz="2000" spc="-1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Weigelt,</a:t>
            </a:r>
            <a:r>
              <a:rPr sz="2000" spc="40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2015)*</a:t>
            </a:r>
            <a:endParaRPr sz="2000" dirty="0">
              <a:latin typeface="Arial"/>
              <a:cs typeface="Arial"/>
            </a:endParaRPr>
          </a:p>
          <a:p>
            <a:pPr marL="12700">
              <a:lnSpc>
                <a:spcPts val="1685"/>
              </a:lnSpc>
              <a:spcBef>
                <a:spcPts val="1880"/>
              </a:spcBef>
            </a:pPr>
            <a:r>
              <a:rPr sz="2000" dirty="0">
                <a:latin typeface="Arial"/>
                <a:cs typeface="Arial"/>
              </a:rPr>
              <a:t>"</a:t>
            </a:r>
            <a:r>
              <a:rPr sz="2000" i="1" dirty="0">
                <a:latin typeface="Arial"/>
                <a:cs typeface="Arial"/>
              </a:rPr>
              <a:t>Inclusion</a:t>
            </a:r>
            <a:r>
              <a:rPr sz="2000" i="1" spc="95" dirty="0">
                <a:latin typeface="Arial"/>
                <a:cs typeface="Arial"/>
              </a:rPr>
              <a:t> </a:t>
            </a:r>
            <a:r>
              <a:rPr sz="2000" i="1" dirty="0">
                <a:latin typeface="Arial"/>
                <a:cs typeface="Arial"/>
              </a:rPr>
              <a:t>emphasises</a:t>
            </a:r>
            <a:r>
              <a:rPr sz="2000" i="1" spc="150" dirty="0">
                <a:latin typeface="Arial"/>
                <a:cs typeface="Arial"/>
              </a:rPr>
              <a:t> </a:t>
            </a:r>
            <a:r>
              <a:rPr sz="2000" i="1" dirty="0">
                <a:latin typeface="Arial"/>
                <a:cs typeface="Arial"/>
              </a:rPr>
              <a:t>autopoiesis,</a:t>
            </a:r>
            <a:r>
              <a:rPr sz="2000" i="1" spc="110" dirty="0">
                <a:latin typeface="Arial"/>
                <a:cs typeface="Arial"/>
              </a:rPr>
              <a:t> </a:t>
            </a:r>
            <a:r>
              <a:rPr sz="2000" i="1" dirty="0">
                <a:latin typeface="Arial"/>
                <a:cs typeface="Arial"/>
              </a:rPr>
              <a:t>the</a:t>
            </a:r>
            <a:r>
              <a:rPr sz="2000" i="1" spc="135" dirty="0">
                <a:latin typeface="Arial"/>
                <a:cs typeface="Arial"/>
              </a:rPr>
              <a:t> </a:t>
            </a:r>
            <a:r>
              <a:rPr sz="2000" i="1" dirty="0">
                <a:latin typeface="Arial"/>
                <a:cs typeface="Arial"/>
              </a:rPr>
              <a:t>primordial</a:t>
            </a:r>
            <a:r>
              <a:rPr sz="2000" i="1" spc="120" dirty="0">
                <a:latin typeface="Arial"/>
                <a:cs typeface="Arial"/>
              </a:rPr>
              <a:t> </a:t>
            </a:r>
            <a:r>
              <a:rPr sz="2000" i="1" dirty="0">
                <a:latin typeface="Arial"/>
                <a:cs typeface="Arial"/>
              </a:rPr>
              <a:t>autonomy</a:t>
            </a:r>
            <a:r>
              <a:rPr sz="2000" i="1" spc="155" dirty="0">
                <a:latin typeface="Arial"/>
                <a:cs typeface="Arial"/>
              </a:rPr>
              <a:t> </a:t>
            </a:r>
            <a:r>
              <a:rPr sz="2000" i="1" dirty="0">
                <a:latin typeface="Arial"/>
                <a:cs typeface="Arial"/>
              </a:rPr>
              <a:t>of</a:t>
            </a:r>
            <a:r>
              <a:rPr sz="2000" i="1" spc="100" dirty="0">
                <a:latin typeface="Arial"/>
                <a:cs typeface="Arial"/>
              </a:rPr>
              <a:t> </a:t>
            </a:r>
            <a:r>
              <a:rPr sz="2000" i="1" dirty="0">
                <a:latin typeface="Arial"/>
                <a:cs typeface="Arial"/>
              </a:rPr>
              <a:t>each</a:t>
            </a:r>
            <a:r>
              <a:rPr sz="2000" i="1" spc="145" dirty="0">
                <a:latin typeface="Arial"/>
                <a:cs typeface="Arial"/>
              </a:rPr>
              <a:t> </a:t>
            </a:r>
            <a:r>
              <a:rPr sz="2000" i="1" dirty="0">
                <a:latin typeface="Arial"/>
                <a:cs typeface="Arial"/>
              </a:rPr>
              <a:t>individual,</a:t>
            </a:r>
            <a:r>
              <a:rPr sz="2000" i="1" spc="130" dirty="0">
                <a:latin typeface="Arial"/>
                <a:cs typeface="Arial"/>
              </a:rPr>
              <a:t> </a:t>
            </a:r>
            <a:r>
              <a:rPr sz="2000" i="1" dirty="0">
                <a:latin typeface="Arial"/>
                <a:cs typeface="Arial"/>
              </a:rPr>
              <a:t>and</a:t>
            </a:r>
            <a:r>
              <a:rPr sz="2000" i="1" spc="135" dirty="0">
                <a:latin typeface="Arial"/>
                <a:cs typeface="Arial"/>
              </a:rPr>
              <a:t> </a:t>
            </a:r>
            <a:r>
              <a:rPr sz="2000" i="1" spc="-10" dirty="0">
                <a:latin typeface="Arial"/>
                <a:cs typeface="Arial"/>
              </a:rPr>
              <a:t>places</a:t>
            </a:r>
            <a:endParaRPr sz="2000" dirty="0">
              <a:latin typeface="Arial"/>
              <a:cs typeface="Arial"/>
            </a:endParaRPr>
          </a:p>
          <a:p>
            <a:pPr marL="12700" marR="5080">
              <a:lnSpc>
                <a:spcPct val="70300"/>
              </a:lnSpc>
              <a:spcBef>
                <a:spcPts val="295"/>
              </a:spcBef>
            </a:pPr>
            <a:r>
              <a:rPr sz="2000" i="1" dirty="0">
                <a:latin typeface="Arial"/>
                <a:cs typeface="Arial"/>
              </a:rPr>
              <a:t>its</a:t>
            </a:r>
            <a:r>
              <a:rPr sz="2000" i="1" spc="30" dirty="0">
                <a:latin typeface="Arial"/>
                <a:cs typeface="Arial"/>
              </a:rPr>
              <a:t> </a:t>
            </a:r>
            <a:r>
              <a:rPr sz="2000" i="1" dirty="0">
                <a:latin typeface="Arial"/>
                <a:cs typeface="Arial"/>
              </a:rPr>
              <a:t>creation</a:t>
            </a:r>
            <a:r>
              <a:rPr sz="2000" i="1" spc="50" dirty="0">
                <a:latin typeface="Arial"/>
                <a:cs typeface="Arial"/>
              </a:rPr>
              <a:t> </a:t>
            </a:r>
            <a:r>
              <a:rPr sz="2000" i="1" dirty="0">
                <a:latin typeface="Arial"/>
                <a:cs typeface="Arial"/>
              </a:rPr>
              <a:t>and</a:t>
            </a:r>
            <a:r>
              <a:rPr sz="2000" i="1" spc="55" dirty="0">
                <a:latin typeface="Arial"/>
                <a:cs typeface="Arial"/>
              </a:rPr>
              <a:t> </a:t>
            </a:r>
            <a:r>
              <a:rPr sz="2000" i="1" dirty="0">
                <a:latin typeface="Arial"/>
                <a:cs typeface="Arial"/>
              </a:rPr>
              <a:t>preservation</a:t>
            </a:r>
            <a:r>
              <a:rPr sz="2000" i="1" spc="65" dirty="0">
                <a:latin typeface="Arial"/>
                <a:cs typeface="Arial"/>
              </a:rPr>
              <a:t> </a:t>
            </a:r>
            <a:r>
              <a:rPr sz="2000" i="1" dirty="0">
                <a:latin typeface="Arial"/>
                <a:cs typeface="Arial"/>
              </a:rPr>
              <a:t>at</a:t>
            </a:r>
            <a:r>
              <a:rPr sz="2000" i="1" spc="45" dirty="0">
                <a:latin typeface="Arial"/>
                <a:cs typeface="Arial"/>
              </a:rPr>
              <a:t> </a:t>
            </a:r>
            <a:r>
              <a:rPr sz="2000" i="1" dirty="0">
                <a:latin typeface="Arial"/>
                <a:cs typeface="Arial"/>
              </a:rPr>
              <a:t>the</a:t>
            </a:r>
            <a:r>
              <a:rPr sz="2000" i="1" spc="25" dirty="0">
                <a:latin typeface="Arial"/>
                <a:cs typeface="Arial"/>
              </a:rPr>
              <a:t> </a:t>
            </a:r>
            <a:r>
              <a:rPr sz="2000" i="1" dirty="0">
                <a:latin typeface="Arial"/>
                <a:cs typeface="Arial"/>
              </a:rPr>
              <a:t>centre</a:t>
            </a:r>
            <a:r>
              <a:rPr sz="2000" i="1" spc="50" dirty="0">
                <a:latin typeface="Arial"/>
                <a:cs typeface="Arial"/>
              </a:rPr>
              <a:t> </a:t>
            </a:r>
            <a:r>
              <a:rPr sz="2000" i="1" dirty="0">
                <a:latin typeface="Arial"/>
                <a:cs typeface="Arial"/>
              </a:rPr>
              <a:t>of</a:t>
            </a:r>
            <a:r>
              <a:rPr sz="2000" i="1" spc="45" dirty="0">
                <a:latin typeface="Arial"/>
                <a:cs typeface="Arial"/>
              </a:rPr>
              <a:t> </a:t>
            </a:r>
            <a:r>
              <a:rPr sz="2000" i="1" dirty="0">
                <a:latin typeface="Arial"/>
                <a:cs typeface="Arial"/>
              </a:rPr>
              <a:t>institutional</a:t>
            </a:r>
            <a:r>
              <a:rPr sz="2000" i="1" spc="80" dirty="0">
                <a:latin typeface="Arial"/>
                <a:cs typeface="Arial"/>
              </a:rPr>
              <a:t> </a:t>
            </a:r>
            <a:r>
              <a:rPr sz="2000" i="1" dirty="0">
                <a:latin typeface="Arial"/>
                <a:cs typeface="Arial"/>
              </a:rPr>
              <a:t>and</a:t>
            </a:r>
            <a:r>
              <a:rPr sz="2000" i="1" spc="80" dirty="0">
                <a:latin typeface="Arial"/>
                <a:cs typeface="Arial"/>
              </a:rPr>
              <a:t> </a:t>
            </a:r>
            <a:r>
              <a:rPr sz="2000" i="1" dirty="0">
                <a:latin typeface="Arial"/>
                <a:cs typeface="Arial"/>
              </a:rPr>
              <a:t>didactic</a:t>
            </a:r>
            <a:r>
              <a:rPr sz="2000" i="1" spc="60" dirty="0">
                <a:latin typeface="Arial"/>
                <a:cs typeface="Arial"/>
              </a:rPr>
              <a:t> </a:t>
            </a:r>
            <a:r>
              <a:rPr sz="2000" i="1" dirty="0">
                <a:latin typeface="Arial"/>
                <a:cs typeface="Arial"/>
              </a:rPr>
              <a:t>efforts</a:t>
            </a:r>
            <a:r>
              <a:rPr sz="2000" i="1" spc="85" dirty="0">
                <a:latin typeface="Arial"/>
                <a:cs typeface="Arial"/>
              </a:rPr>
              <a:t> </a:t>
            </a:r>
            <a:r>
              <a:rPr sz="2000" i="1" dirty="0">
                <a:latin typeface="Arial"/>
                <a:cs typeface="Arial"/>
              </a:rPr>
              <a:t>with</a:t>
            </a:r>
            <a:r>
              <a:rPr sz="2000" i="1" spc="65" dirty="0">
                <a:latin typeface="Arial"/>
                <a:cs typeface="Arial"/>
              </a:rPr>
              <a:t> </a:t>
            </a:r>
            <a:r>
              <a:rPr sz="2000" i="1" dirty="0">
                <a:latin typeface="Arial"/>
                <a:cs typeface="Arial"/>
              </a:rPr>
              <a:t>the</a:t>
            </a:r>
            <a:r>
              <a:rPr sz="2000" i="1" spc="90" dirty="0">
                <a:latin typeface="Arial"/>
                <a:cs typeface="Arial"/>
              </a:rPr>
              <a:t> </a:t>
            </a:r>
            <a:r>
              <a:rPr sz="2000" i="1" dirty="0">
                <a:latin typeface="Arial"/>
                <a:cs typeface="Arial"/>
              </a:rPr>
              <a:t>aim</a:t>
            </a:r>
            <a:r>
              <a:rPr sz="2000" i="1" spc="80" dirty="0">
                <a:latin typeface="Arial"/>
                <a:cs typeface="Arial"/>
              </a:rPr>
              <a:t> </a:t>
            </a:r>
            <a:r>
              <a:rPr sz="2000" i="1" spc="-25" dirty="0">
                <a:latin typeface="Arial"/>
                <a:cs typeface="Arial"/>
              </a:rPr>
              <a:t>of </a:t>
            </a:r>
            <a:r>
              <a:rPr sz="2000" i="1" dirty="0">
                <a:latin typeface="Arial"/>
                <a:cs typeface="Arial"/>
              </a:rPr>
              <a:t>achieving</a:t>
            </a:r>
            <a:r>
              <a:rPr sz="2000" i="1" spc="75" dirty="0">
                <a:latin typeface="Arial"/>
                <a:cs typeface="Arial"/>
              </a:rPr>
              <a:t> </a:t>
            </a:r>
            <a:r>
              <a:rPr sz="2000" i="1" dirty="0">
                <a:latin typeface="Arial"/>
                <a:cs typeface="Arial"/>
              </a:rPr>
              <a:t>the</a:t>
            </a:r>
            <a:r>
              <a:rPr sz="2000" i="1" spc="-5" dirty="0">
                <a:latin typeface="Arial"/>
                <a:cs typeface="Arial"/>
              </a:rPr>
              <a:t> </a:t>
            </a:r>
            <a:r>
              <a:rPr sz="2000" i="1" dirty="0">
                <a:latin typeface="Arial"/>
                <a:cs typeface="Arial"/>
              </a:rPr>
              <a:t>highest</a:t>
            </a:r>
            <a:r>
              <a:rPr sz="2000" i="1" spc="35" dirty="0">
                <a:latin typeface="Arial"/>
                <a:cs typeface="Arial"/>
              </a:rPr>
              <a:t> </a:t>
            </a:r>
            <a:r>
              <a:rPr sz="2000" i="1" dirty="0">
                <a:latin typeface="Arial"/>
                <a:cs typeface="Arial"/>
              </a:rPr>
              <a:t>possible</a:t>
            </a:r>
            <a:r>
              <a:rPr sz="2000" i="1" spc="40" dirty="0">
                <a:latin typeface="Arial"/>
                <a:cs typeface="Arial"/>
              </a:rPr>
              <a:t> </a:t>
            </a:r>
            <a:r>
              <a:rPr sz="2000" i="1" dirty="0">
                <a:latin typeface="Arial"/>
                <a:cs typeface="Arial"/>
              </a:rPr>
              <a:t>level</a:t>
            </a:r>
            <a:r>
              <a:rPr sz="2000" i="1" spc="20" dirty="0">
                <a:latin typeface="Arial"/>
                <a:cs typeface="Arial"/>
              </a:rPr>
              <a:t> </a:t>
            </a:r>
            <a:r>
              <a:rPr sz="2000" i="1" dirty="0">
                <a:latin typeface="Arial"/>
                <a:cs typeface="Arial"/>
              </a:rPr>
              <a:t>of</a:t>
            </a:r>
            <a:r>
              <a:rPr sz="2000" i="1" spc="-15" dirty="0">
                <a:latin typeface="Arial"/>
                <a:cs typeface="Arial"/>
              </a:rPr>
              <a:t> </a:t>
            </a:r>
            <a:r>
              <a:rPr sz="2000" i="1" dirty="0">
                <a:latin typeface="Arial"/>
                <a:cs typeface="Arial"/>
              </a:rPr>
              <a:t>social</a:t>
            </a:r>
            <a:r>
              <a:rPr sz="2000" i="1" spc="10" dirty="0">
                <a:latin typeface="Arial"/>
                <a:cs typeface="Arial"/>
              </a:rPr>
              <a:t> </a:t>
            </a:r>
            <a:r>
              <a:rPr sz="2000" i="1" spc="-10" dirty="0">
                <a:latin typeface="Arial"/>
                <a:cs typeface="Arial"/>
              </a:rPr>
              <a:t>participation</a:t>
            </a:r>
            <a:r>
              <a:rPr sz="2000" spc="-10" dirty="0">
                <a:latin typeface="Arial"/>
                <a:cs typeface="Arial"/>
              </a:rPr>
              <a:t>."</a:t>
            </a:r>
            <a:endParaRPr sz="2000" dirty="0">
              <a:latin typeface="Arial"/>
              <a:cs typeface="Arial"/>
            </a:endParaRPr>
          </a:p>
          <a:p>
            <a:pPr marL="12700">
              <a:lnSpc>
                <a:spcPts val="1920"/>
              </a:lnSpc>
            </a:pPr>
            <a:r>
              <a:rPr sz="2000" dirty="0">
                <a:latin typeface="Arial"/>
                <a:cs typeface="Arial"/>
              </a:rPr>
              <a:t>(Giese</a:t>
            </a:r>
            <a:r>
              <a:rPr sz="2000" spc="3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&amp;</a:t>
            </a:r>
            <a:r>
              <a:rPr sz="2000" spc="-1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Weigelt,</a:t>
            </a:r>
            <a:r>
              <a:rPr sz="2000" spc="40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2015)*</a:t>
            </a:r>
            <a:endParaRPr sz="20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75"/>
              </a:spcBef>
            </a:pPr>
            <a:endParaRPr sz="2000" dirty="0">
              <a:latin typeface="Arial"/>
              <a:cs typeface="Arial"/>
            </a:endParaRPr>
          </a:p>
          <a:p>
            <a:pPr marL="12700" marR="6985">
              <a:lnSpc>
                <a:spcPct val="70300"/>
              </a:lnSpc>
            </a:pPr>
            <a:r>
              <a:rPr sz="2000" dirty="0">
                <a:latin typeface="Arial"/>
                <a:cs typeface="Arial"/>
              </a:rPr>
              <a:t>"</a:t>
            </a:r>
            <a:r>
              <a:rPr sz="2000" i="1" dirty="0">
                <a:latin typeface="Arial"/>
                <a:cs typeface="Arial"/>
              </a:rPr>
              <a:t>Inclusion</a:t>
            </a:r>
            <a:r>
              <a:rPr sz="2000" i="1" spc="470" dirty="0">
                <a:latin typeface="Arial"/>
                <a:cs typeface="Arial"/>
              </a:rPr>
              <a:t> </a:t>
            </a:r>
            <a:r>
              <a:rPr sz="2000" i="1" dirty="0">
                <a:latin typeface="Arial"/>
                <a:cs typeface="Arial"/>
              </a:rPr>
              <a:t>is</a:t>
            </a:r>
            <a:r>
              <a:rPr sz="2000" i="1" spc="484" dirty="0">
                <a:latin typeface="Arial"/>
                <a:cs typeface="Arial"/>
              </a:rPr>
              <a:t> </a:t>
            </a:r>
            <a:r>
              <a:rPr sz="2000" i="1" dirty="0">
                <a:latin typeface="Arial"/>
                <a:cs typeface="Arial"/>
              </a:rPr>
              <a:t>goal-differentiated</a:t>
            </a:r>
            <a:r>
              <a:rPr sz="2000" i="1" spc="490" dirty="0">
                <a:latin typeface="Arial"/>
                <a:cs typeface="Arial"/>
              </a:rPr>
              <a:t> </a:t>
            </a:r>
            <a:r>
              <a:rPr sz="2000" i="1" dirty="0">
                <a:latin typeface="Arial"/>
                <a:cs typeface="Arial"/>
              </a:rPr>
              <a:t>learning</a:t>
            </a:r>
            <a:r>
              <a:rPr sz="2000" i="1" spc="20" dirty="0">
                <a:latin typeface="Arial"/>
                <a:cs typeface="Arial"/>
              </a:rPr>
              <a:t>  </a:t>
            </a:r>
            <a:r>
              <a:rPr sz="2000" i="1" dirty="0">
                <a:latin typeface="Arial"/>
                <a:cs typeface="Arial"/>
              </a:rPr>
              <a:t>without</a:t>
            </a:r>
            <a:r>
              <a:rPr sz="2000" i="1" spc="25" dirty="0">
                <a:latin typeface="Arial"/>
                <a:cs typeface="Arial"/>
              </a:rPr>
              <a:t>  </a:t>
            </a:r>
            <a:r>
              <a:rPr sz="2000" i="1" dirty="0">
                <a:latin typeface="Arial"/>
                <a:cs typeface="Arial"/>
              </a:rPr>
              <a:t>external</a:t>
            </a:r>
            <a:r>
              <a:rPr sz="2000" i="1" spc="484" dirty="0">
                <a:latin typeface="Arial"/>
                <a:cs typeface="Arial"/>
              </a:rPr>
              <a:t> </a:t>
            </a:r>
            <a:r>
              <a:rPr sz="2000" i="1" dirty="0">
                <a:latin typeface="Arial"/>
                <a:cs typeface="Arial"/>
              </a:rPr>
              <a:t>differentiation,</a:t>
            </a:r>
            <a:r>
              <a:rPr sz="2000" i="1" spc="465" dirty="0">
                <a:latin typeface="Arial"/>
                <a:cs typeface="Arial"/>
              </a:rPr>
              <a:t> </a:t>
            </a:r>
            <a:r>
              <a:rPr sz="2000" i="1" dirty="0">
                <a:latin typeface="Arial"/>
                <a:cs typeface="Arial"/>
              </a:rPr>
              <a:t>which</a:t>
            </a:r>
            <a:r>
              <a:rPr sz="2000" i="1" spc="20" dirty="0">
                <a:latin typeface="Arial"/>
                <a:cs typeface="Arial"/>
              </a:rPr>
              <a:t>  </a:t>
            </a:r>
            <a:r>
              <a:rPr sz="2000" i="1" dirty="0">
                <a:latin typeface="Arial"/>
                <a:cs typeface="Arial"/>
              </a:rPr>
              <a:t>seeks</a:t>
            </a:r>
            <a:r>
              <a:rPr sz="2000" i="1" spc="470" dirty="0">
                <a:latin typeface="Arial"/>
                <a:cs typeface="Arial"/>
              </a:rPr>
              <a:t> </a:t>
            </a:r>
            <a:r>
              <a:rPr sz="2000" i="1" spc="-25" dirty="0">
                <a:latin typeface="Arial"/>
                <a:cs typeface="Arial"/>
              </a:rPr>
              <a:t>to </a:t>
            </a:r>
            <a:r>
              <a:rPr sz="2000" i="1" dirty="0">
                <a:latin typeface="Arial"/>
                <a:cs typeface="Arial"/>
              </a:rPr>
              <a:t>avoid</a:t>
            </a:r>
            <a:r>
              <a:rPr sz="2000" i="1" spc="45" dirty="0">
                <a:latin typeface="Arial"/>
                <a:cs typeface="Arial"/>
              </a:rPr>
              <a:t> </a:t>
            </a:r>
            <a:r>
              <a:rPr sz="2000" i="1" dirty="0">
                <a:latin typeface="Arial"/>
                <a:cs typeface="Arial"/>
              </a:rPr>
              <a:t>external</a:t>
            </a:r>
            <a:r>
              <a:rPr sz="2000" i="1" spc="60" dirty="0">
                <a:latin typeface="Arial"/>
                <a:cs typeface="Arial"/>
              </a:rPr>
              <a:t> </a:t>
            </a:r>
            <a:r>
              <a:rPr sz="2000" i="1" dirty="0">
                <a:latin typeface="Arial"/>
                <a:cs typeface="Arial"/>
              </a:rPr>
              <a:t>labelling</a:t>
            </a:r>
            <a:r>
              <a:rPr sz="2000" i="1" spc="75" dirty="0">
                <a:latin typeface="Arial"/>
                <a:cs typeface="Arial"/>
              </a:rPr>
              <a:t> </a:t>
            </a:r>
            <a:r>
              <a:rPr sz="2000" i="1" dirty="0">
                <a:latin typeface="Arial"/>
                <a:cs typeface="Arial"/>
              </a:rPr>
              <a:t>as</a:t>
            </a:r>
            <a:r>
              <a:rPr sz="2000" i="1" spc="5" dirty="0">
                <a:latin typeface="Arial"/>
                <a:cs typeface="Arial"/>
              </a:rPr>
              <a:t> </a:t>
            </a:r>
            <a:r>
              <a:rPr sz="2000" i="1" dirty="0">
                <a:latin typeface="Arial"/>
                <a:cs typeface="Arial"/>
              </a:rPr>
              <a:t>far</a:t>
            </a:r>
            <a:r>
              <a:rPr sz="2000" i="1" spc="-5" dirty="0">
                <a:latin typeface="Arial"/>
                <a:cs typeface="Arial"/>
              </a:rPr>
              <a:t> </a:t>
            </a:r>
            <a:r>
              <a:rPr sz="2000" i="1" dirty="0">
                <a:latin typeface="Arial"/>
                <a:cs typeface="Arial"/>
              </a:rPr>
              <a:t>as</a:t>
            </a:r>
            <a:r>
              <a:rPr sz="2000" i="1" spc="5" dirty="0">
                <a:latin typeface="Arial"/>
                <a:cs typeface="Arial"/>
              </a:rPr>
              <a:t> </a:t>
            </a:r>
            <a:r>
              <a:rPr sz="2000" i="1" dirty="0">
                <a:latin typeface="Arial"/>
                <a:cs typeface="Arial"/>
              </a:rPr>
              <a:t>possible</a:t>
            </a:r>
            <a:r>
              <a:rPr sz="2000" i="1" spc="55" dirty="0">
                <a:latin typeface="Arial"/>
                <a:cs typeface="Arial"/>
              </a:rPr>
              <a:t> </a:t>
            </a:r>
            <a:r>
              <a:rPr sz="2000" i="1" dirty="0">
                <a:latin typeface="Arial"/>
                <a:cs typeface="Arial"/>
              </a:rPr>
              <a:t>without</a:t>
            </a:r>
            <a:r>
              <a:rPr sz="2000" i="1" spc="70" dirty="0">
                <a:latin typeface="Arial"/>
                <a:cs typeface="Arial"/>
              </a:rPr>
              <a:t> </a:t>
            </a:r>
            <a:r>
              <a:rPr sz="2000" i="1" dirty="0">
                <a:latin typeface="Arial"/>
                <a:cs typeface="Arial"/>
              </a:rPr>
              <a:t>negating</a:t>
            </a:r>
            <a:r>
              <a:rPr sz="2000" i="1" spc="80" dirty="0">
                <a:latin typeface="Arial"/>
                <a:cs typeface="Arial"/>
              </a:rPr>
              <a:t> </a:t>
            </a:r>
            <a:r>
              <a:rPr sz="2000" i="1" dirty="0">
                <a:latin typeface="Arial"/>
                <a:cs typeface="Arial"/>
              </a:rPr>
              <a:t>the</a:t>
            </a:r>
            <a:r>
              <a:rPr sz="2000" i="1" spc="15" dirty="0">
                <a:latin typeface="Arial"/>
                <a:cs typeface="Arial"/>
              </a:rPr>
              <a:t> </a:t>
            </a:r>
            <a:r>
              <a:rPr sz="2000" i="1" dirty="0">
                <a:latin typeface="Arial"/>
                <a:cs typeface="Arial"/>
              </a:rPr>
              <a:t>claim</a:t>
            </a:r>
            <a:r>
              <a:rPr sz="2000" i="1" spc="45" dirty="0">
                <a:latin typeface="Arial"/>
                <a:cs typeface="Arial"/>
              </a:rPr>
              <a:t> </a:t>
            </a:r>
            <a:r>
              <a:rPr sz="2000" i="1" dirty="0">
                <a:latin typeface="Arial"/>
                <a:cs typeface="Arial"/>
              </a:rPr>
              <a:t>to</a:t>
            </a:r>
            <a:r>
              <a:rPr sz="2000" i="1" spc="-10" dirty="0">
                <a:latin typeface="Arial"/>
                <a:cs typeface="Arial"/>
              </a:rPr>
              <a:t> skills</a:t>
            </a:r>
            <a:r>
              <a:rPr sz="2000" spc="-10" dirty="0">
                <a:latin typeface="Arial"/>
                <a:cs typeface="Arial"/>
              </a:rPr>
              <a:t>."</a:t>
            </a:r>
            <a:endParaRPr sz="2000" dirty="0">
              <a:latin typeface="Arial"/>
              <a:cs typeface="Arial"/>
            </a:endParaRPr>
          </a:p>
          <a:p>
            <a:pPr marL="12700">
              <a:lnSpc>
                <a:spcPts val="1920"/>
              </a:lnSpc>
            </a:pPr>
            <a:r>
              <a:rPr sz="2000" dirty="0">
                <a:latin typeface="Arial"/>
                <a:cs typeface="Arial"/>
              </a:rPr>
              <a:t>(Giese</a:t>
            </a:r>
            <a:r>
              <a:rPr sz="2000" spc="3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&amp;</a:t>
            </a:r>
            <a:r>
              <a:rPr sz="2000" spc="-1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Weigelt,</a:t>
            </a:r>
            <a:r>
              <a:rPr sz="2000" spc="40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2015)*</a:t>
            </a:r>
            <a:endParaRPr sz="20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50"/>
              </a:spcBef>
            </a:pPr>
            <a:endParaRPr sz="20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2000" dirty="0">
                <a:latin typeface="Arial"/>
                <a:cs typeface="Arial"/>
              </a:rPr>
              <a:t>*free</a:t>
            </a:r>
            <a:r>
              <a:rPr sz="2000" spc="30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translation</a:t>
            </a:r>
            <a:endParaRPr sz="20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6546530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1F4B056-B60B-EBF2-D710-290F0B40926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4">
            <a:extLst>
              <a:ext uri="{FF2B5EF4-FFF2-40B4-BE49-F238E27FC236}">
                <a16:creationId xmlns:a16="http://schemas.microsoft.com/office/drawing/2014/main" id="{606715CE-DB7D-BD4D-409F-27415BC7F902}"/>
              </a:ext>
            </a:extLst>
          </p:cNvPr>
          <p:cNvSpPr txBox="1">
            <a:spLocks/>
          </p:cNvSpPr>
          <p:nvPr/>
        </p:nvSpPr>
        <p:spPr>
          <a:xfrm>
            <a:off x="657859" y="486375"/>
            <a:ext cx="8131809" cy="1485919"/>
          </a:xfrm>
          <a:prstGeom prst="rect">
            <a:avLst/>
          </a:prstGeom>
        </p:spPr>
        <p:txBody>
          <a:bodyPr vert="horz" wrap="square" lIns="0" tIns="117728" rIns="0" bIns="0" rtlCol="0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5240">
              <a:lnSpc>
                <a:spcPct val="100000"/>
              </a:lnSpc>
              <a:spcBef>
                <a:spcPts val="135"/>
              </a:spcBef>
            </a:pPr>
            <a:r>
              <a:rPr lang="de-DE" b="1" spc="-10" dirty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b="1" spc="-10" dirty="0" err="1">
                <a:latin typeface="Arial" panose="020B0604020202020204" pitchFamily="34" charset="0"/>
                <a:cs typeface="Arial" panose="020B0604020202020204" pitchFamily="34" charset="0"/>
              </a:rPr>
              <a:t>nclusion</a:t>
            </a:r>
            <a:r>
              <a:rPr lang="en-US" b="1" spc="-10" dirty="0">
                <a:latin typeface="Arial" panose="020B0604020202020204" pitchFamily="34" charset="0"/>
                <a:cs typeface="Arial" panose="020B0604020202020204" pitchFamily="34" charset="0"/>
              </a:rPr>
              <a:t> in, with, and through</a:t>
            </a:r>
          </a:p>
          <a:p>
            <a:pPr marL="15240">
              <a:lnSpc>
                <a:spcPct val="100000"/>
              </a:lnSpc>
              <a:spcBef>
                <a:spcPts val="135"/>
              </a:spcBef>
            </a:pPr>
            <a:r>
              <a:rPr lang="en-US" b="1" spc="-10" dirty="0">
                <a:latin typeface="Arial" panose="020B0604020202020204" pitchFamily="34" charset="0"/>
                <a:cs typeface="Arial" panose="020B0604020202020204" pitchFamily="34" charset="0"/>
              </a:rPr>
              <a:t>Sports / Inclusive sports</a:t>
            </a: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object 3">
            <a:extLst>
              <a:ext uri="{FF2B5EF4-FFF2-40B4-BE49-F238E27FC236}">
                <a16:creationId xmlns:a16="http://schemas.microsoft.com/office/drawing/2014/main" id="{EB1EFA95-683A-F266-A7A3-24226CD1AD01}"/>
              </a:ext>
            </a:extLst>
          </p:cNvPr>
          <p:cNvSpPr txBox="1"/>
          <p:nvPr/>
        </p:nvSpPr>
        <p:spPr>
          <a:xfrm>
            <a:off x="657859" y="2283745"/>
            <a:ext cx="8605411" cy="355738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14325" marR="5080" indent="-302260">
              <a:lnSpc>
                <a:spcPct val="105100"/>
              </a:lnSpc>
              <a:spcBef>
                <a:spcPts val="100"/>
              </a:spcBef>
              <a:buChar char="•"/>
              <a:tabLst>
                <a:tab pos="314325" algn="l"/>
              </a:tabLst>
            </a:pPr>
            <a:r>
              <a:rPr sz="2000" dirty="0">
                <a:solidFill>
                  <a:srgbClr val="374151"/>
                </a:solidFill>
                <a:latin typeface="Arial"/>
                <a:cs typeface="Arial"/>
              </a:rPr>
              <a:t>creation</a:t>
            </a:r>
            <a:r>
              <a:rPr sz="2000" spc="-40" dirty="0">
                <a:solidFill>
                  <a:srgbClr val="374151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374151"/>
                </a:solidFill>
                <a:latin typeface="Arial"/>
                <a:cs typeface="Arial"/>
              </a:rPr>
              <a:t>of</a:t>
            </a:r>
            <a:r>
              <a:rPr sz="2000" spc="-45" dirty="0">
                <a:solidFill>
                  <a:srgbClr val="374151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374151"/>
                </a:solidFill>
                <a:latin typeface="Arial"/>
                <a:cs typeface="Arial"/>
              </a:rPr>
              <a:t>opportunities</a:t>
            </a:r>
            <a:r>
              <a:rPr sz="2000" spc="-70" dirty="0">
                <a:solidFill>
                  <a:srgbClr val="374151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374151"/>
                </a:solidFill>
                <a:latin typeface="Arial"/>
                <a:cs typeface="Arial"/>
              </a:rPr>
              <a:t>for</a:t>
            </a:r>
            <a:r>
              <a:rPr sz="2000" spc="-75" dirty="0">
                <a:solidFill>
                  <a:srgbClr val="374151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374151"/>
                </a:solidFill>
                <a:latin typeface="Arial"/>
                <a:cs typeface="Arial"/>
              </a:rPr>
              <a:t>people</a:t>
            </a:r>
            <a:r>
              <a:rPr sz="2000" spc="-35" dirty="0">
                <a:solidFill>
                  <a:srgbClr val="374151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374151"/>
                </a:solidFill>
                <a:latin typeface="Arial"/>
                <a:cs typeface="Arial"/>
              </a:rPr>
              <a:t>with</a:t>
            </a:r>
            <a:r>
              <a:rPr sz="2000" spc="-40" dirty="0">
                <a:solidFill>
                  <a:srgbClr val="374151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374151"/>
                </a:solidFill>
                <a:latin typeface="Arial"/>
                <a:cs typeface="Arial"/>
              </a:rPr>
              <a:t>different</a:t>
            </a:r>
            <a:r>
              <a:rPr sz="2000" spc="-85" dirty="0">
                <a:solidFill>
                  <a:srgbClr val="374151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374151"/>
                </a:solidFill>
                <a:latin typeface="Arial"/>
                <a:cs typeface="Arial"/>
              </a:rPr>
              <a:t>abilities,</a:t>
            </a:r>
            <a:r>
              <a:rPr sz="2000" spc="-40" dirty="0">
                <a:solidFill>
                  <a:srgbClr val="374151"/>
                </a:solidFill>
                <a:latin typeface="Arial"/>
                <a:cs typeface="Arial"/>
              </a:rPr>
              <a:t> </a:t>
            </a:r>
            <a:r>
              <a:rPr sz="2000" spc="-10" dirty="0">
                <a:solidFill>
                  <a:srgbClr val="374151"/>
                </a:solidFill>
                <a:latin typeface="Arial"/>
                <a:cs typeface="Arial"/>
              </a:rPr>
              <a:t>backgrounds </a:t>
            </a:r>
            <a:r>
              <a:rPr sz="2000" dirty="0">
                <a:solidFill>
                  <a:srgbClr val="374151"/>
                </a:solidFill>
                <a:latin typeface="Arial"/>
                <a:cs typeface="Arial"/>
              </a:rPr>
              <a:t>and</a:t>
            </a:r>
            <a:r>
              <a:rPr sz="2000" spc="-25" dirty="0">
                <a:solidFill>
                  <a:srgbClr val="374151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374151"/>
                </a:solidFill>
                <a:latin typeface="Arial"/>
                <a:cs typeface="Arial"/>
              </a:rPr>
              <a:t>needs</a:t>
            </a:r>
            <a:r>
              <a:rPr sz="2000" spc="-55" dirty="0">
                <a:solidFill>
                  <a:srgbClr val="374151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374151"/>
                </a:solidFill>
                <a:latin typeface="Arial"/>
                <a:cs typeface="Arial"/>
              </a:rPr>
              <a:t>to</a:t>
            </a:r>
            <a:r>
              <a:rPr sz="2000" spc="-20" dirty="0">
                <a:solidFill>
                  <a:srgbClr val="374151"/>
                </a:solidFill>
                <a:latin typeface="Arial"/>
                <a:cs typeface="Arial"/>
              </a:rPr>
              <a:t> </a:t>
            </a:r>
            <a:r>
              <a:rPr sz="2000" spc="-10" dirty="0">
                <a:solidFill>
                  <a:srgbClr val="374151"/>
                </a:solidFill>
                <a:latin typeface="Arial"/>
                <a:cs typeface="Arial"/>
              </a:rPr>
              <a:t>participate</a:t>
            </a:r>
            <a:r>
              <a:rPr sz="2000" spc="-20" dirty="0">
                <a:solidFill>
                  <a:srgbClr val="374151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374151"/>
                </a:solidFill>
                <a:latin typeface="Arial"/>
                <a:cs typeface="Arial"/>
              </a:rPr>
              <a:t>in</a:t>
            </a:r>
            <a:r>
              <a:rPr sz="2000" spc="-20" dirty="0">
                <a:solidFill>
                  <a:srgbClr val="374151"/>
                </a:solidFill>
                <a:latin typeface="Arial"/>
                <a:cs typeface="Arial"/>
              </a:rPr>
              <a:t> </a:t>
            </a:r>
            <a:r>
              <a:rPr sz="2000" spc="-10" dirty="0">
                <a:solidFill>
                  <a:srgbClr val="374151"/>
                </a:solidFill>
                <a:latin typeface="Arial"/>
                <a:cs typeface="Arial"/>
              </a:rPr>
              <a:t>sport</a:t>
            </a:r>
            <a:endParaRPr sz="2000" dirty="0">
              <a:latin typeface="Arial"/>
              <a:cs typeface="Arial"/>
            </a:endParaRPr>
          </a:p>
          <a:p>
            <a:pPr marL="314325" indent="-301625">
              <a:lnSpc>
                <a:spcPct val="100000"/>
              </a:lnSpc>
              <a:spcBef>
                <a:spcPts val="85"/>
              </a:spcBef>
              <a:buChar char="•"/>
              <a:tabLst>
                <a:tab pos="314325" algn="l"/>
              </a:tabLst>
            </a:pPr>
            <a:r>
              <a:rPr sz="2000" dirty="0">
                <a:solidFill>
                  <a:srgbClr val="374151"/>
                </a:solidFill>
                <a:latin typeface="Arial"/>
                <a:cs typeface="Arial"/>
              </a:rPr>
              <a:t>promotes</a:t>
            </a:r>
            <a:r>
              <a:rPr sz="2000" spc="-40" dirty="0">
                <a:solidFill>
                  <a:srgbClr val="374151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374151"/>
                </a:solidFill>
                <a:latin typeface="Arial"/>
                <a:cs typeface="Arial"/>
              </a:rPr>
              <a:t>equality,</a:t>
            </a:r>
            <a:r>
              <a:rPr sz="2000" spc="-40" dirty="0">
                <a:solidFill>
                  <a:srgbClr val="374151"/>
                </a:solidFill>
                <a:latin typeface="Arial"/>
                <a:cs typeface="Arial"/>
              </a:rPr>
              <a:t> </a:t>
            </a:r>
            <a:r>
              <a:rPr sz="2000" spc="-10" dirty="0">
                <a:solidFill>
                  <a:srgbClr val="374151"/>
                </a:solidFill>
                <a:latin typeface="Arial"/>
                <a:cs typeface="Arial"/>
              </a:rPr>
              <a:t>participation</a:t>
            </a:r>
            <a:r>
              <a:rPr sz="2000" spc="-35" dirty="0">
                <a:solidFill>
                  <a:srgbClr val="374151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374151"/>
                </a:solidFill>
                <a:latin typeface="Arial"/>
                <a:cs typeface="Arial"/>
              </a:rPr>
              <a:t>and</a:t>
            </a:r>
            <a:r>
              <a:rPr sz="2000" spc="-40" dirty="0">
                <a:solidFill>
                  <a:srgbClr val="374151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374151"/>
                </a:solidFill>
                <a:latin typeface="Arial"/>
                <a:cs typeface="Arial"/>
              </a:rPr>
              <a:t>social</a:t>
            </a:r>
            <a:r>
              <a:rPr sz="2000" spc="-40" dirty="0">
                <a:solidFill>
                  <a:srgbClr val="374151"/>
                </a:solidFill>
                <a:latin typeface="Arial"/>
                <a:cs typeface="Arial"/>
              </a:rPr>
              <a:t> </a:t>
            </a:r>
            <a:r>
              <a:rPr sz="2000" spc="-10" dirty="0">
                <a:solidFill>
                  <a:srgbClr val="374151"/>
                </a:solidFill>
                <a:latin typeface="Arial"/>
                <a:cs typeface="Arial"/>
              </a:rPr>
              <a:t>inclusion</a:t>
            </a:r>
            <a:endParaRPr sz="20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54"/>
              </a:spcBef>
              <a:buClr>
                <a:srgbClr val="374151"/>
              </a:buClr>
              <a:buFont typeface="Arial"/>
              <a:buChar char="•"/>
            </a:pPr>
            <a:endParaRPr sz="2000" dirty="0">
              <a:latin typeface="Arial"/>
              <a:cs typeface="Arial"/>
            </a:endParaRPr>
          </a:p>
          <a:p>
            <a:pPr marL="713105" lvl="1" indent="-398780">
              <a:lnSpc>
                <a:spcPct val="100000"/>
              </a:lnSpc>
              <a:buAutoNum type="arabicPeriod"/>
              <a:tabLst>
                <a:tab pos="713105" algn="l"/>
              </a:tabLst>
            </a:pPr>
            <a:r>
              <a:rPr sz="2000" dirty="0">
                <a:solidFill>
                  <a:srgbClr val="374151"/>
                </a:solidFill>
                <a:latin typeface="Arial"/>
                <a:cs typeface="Arial"/>
              </a:rPr>
              <a:t>Participation</a:t>
            </a:r>
            <a:r>
              <a:rPr sz="2000" spc="-45" dirty="0">
                <a:solidFill>
                  <a:srgbClr val="374151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374151"/>
                </a:solidFill>
                <a:latin typeface="Arial"/>
                <a:cs typeface="Arial"/>
              </a:rPr>
              <a:t>of</a:t>
            </a:r>
            <a:r>
              <a:rPr sz="2000" spc="-35" dirty="0">
                <a:solidFill>
                  <a:srgbClr val="374151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374151"/>
                </a:solidFill>
                <a:latin typeface="Arial"/>
                <a:cs typeface="Arial"/>
              </a:rPr>
              <a:t>all</a:t>
            </a:r>
            <a:r>
              <a:rPr sz="2000" spc="-30" dirty="0">
                <a:solidFill>
                  <a:srgbClr val="374151"/>
                </a:solidFill>
                <a:latin typeface="Arial"/>
                <a:cs typeface="Arial"/>
              </a:rPr>
              <a:t> </a:t>
            </a:r>
            <a:r>
              <a:rPr sz="2000" spc="-10" dirty="0">
                <a:solidFill>
                  <a:srgbClr val="374151"/>
                </a:solidFill>
                <a:latin typeface="Arial"/>
                <a:cs typeface="Arial"/>
              </a:rPr>
              <a:t>people</a:t>
            </a:r>
            <a:endParaRPr sz="2000" dirty="0">
              <a:latin typeface="Arial"/>
              <a:cs typeface="Arial"/>
            </a:endParaRPr>
          </a:p>
          <a:p>
            <a:pPr marL="713105" lvl="1" indent="-398780">
              <a:lnSpc>
                <a:spcPct val="100000"/>
              </a:lnSpc>
              <a:spcBef>
                <a:spcPts val="85"/>
              </a:spcBef>
              <a:buAutoNum type="arabicPeriod"/>
              <a:tabLst>
                <a:tab pos="713105" algn="l"/>
              </a:tabLst>
            </a:pPr>
            <a:r>
              <a:rPr sz="2000" dirty="0">
                <a:solidFill>
                  <a:srgbClr val="374151"/>
                </a:solidFill>
                <a:latin typeface="Arial"/>
                <a:cs typeface="Arial"/>
              </a:rPr>
              <a:t>Adaptation</a:t>
            </a:r>
            <a:r>
              <a:rPr sz="2000" spc="-50" dirty="0">
                <a:solidFill>
                  <a:srgbClr val="374151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374151"/>
                </a:solidFill>
                <a:latin typeface="Arial"/>
                <a:cs typeface="Arial"/>
              </a:rPr>
              <a:t>of</a:t>
            </a:r>
            <a:r>
              <a:rPr sz="2000" spc="5" dirty="0">
                <a:solidFill>
                  <a:srgbClr val="374151"/>
                </a:solidFill>
                <a:latin typeface="Arial"/>
                <a:cs typeface="Arial"/>
              </a:rPr>
              <a:t> </a:t>
            </a:r>
            <a:r>
              <a:rPr sz="2000" spc="-10" dirty="0">
                <a:solidFill>
                  <a:srgbClr val="374151"/>
                </a:solidFill>
                <a:latin typeface="Arial"/>
                <a:cs typeface="Arial"/>
              </a:rPr>
              <a:t>sports</a:t>
            </a:r>
            <a:endParaRPr sz="2000" dirty="0">
              <a:latin typeface="Arial"/>
              <a:cs typeface="Arial"/>
            </a:endParaRPr>
          </a:p>
          <a:p>
            <a:pPr marL="713105" lvl="1" indent="-398780">
              <a:lnSpc>
                <a:spcPct val="100000"/>
              </a:lnSpc>
              <a:spcBef>
                <a:spcPts val="80"/>
              </a:spcBef>
              <a:buAutoNum type="arabicPeriod"/>
              <a:tabLst>
                <a:tab pos="713105" algn="l"/>
              </a:tabLst>
            </a:pPr>
            <a:r>
              <a:rPr sz="2000" dirty="0">
                <a:solidFill>
                  <a:srgbClr val="374151"/>
                </a:solidFill>
                <a:latin typeface="Arial"/>
                <a:cs typeface="Arial"/>
              </a:rPr>
              <a:t>Awareness</a:t>
            </a:r>
            <a:r>
              <a:rPr sz="2000" spc="-60" dirty="0">
                <a:solidFill>
                  <a:srgbClr val="374151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374151"/>
                </a:solidFill>
                <a:latin typeface="Arial"/>
                <a:cs typeface="Arial"/>
              </a:rPr>
              <a:t>and</a:t>
            </a:r>
            <a:r>
              <a:rPr sz="2000" spc="-5" dirty="0">
                <a:solidFill>
                  <a:srgbClr val="374151"/>
                </a:solidFill>
                <a:latin typeface="Arial"/>
                <a:cs typeface="Arial"/>
              </a:rPr>
              <a:t> </a:t>
            </a:r>
            <a:r>
              <a:rPr sz="2000" spc="-10" dirty="0">
                <a:solidFill>
                  <a:srgbClr val="374151"/>
                </a:solidFill>
                <a:latin typeface="Arial"/>
                <a:cs typeface="Arial"/>
              </a:rPr>
              <a:t>training</a:t>
            </a:r>
            <a:endParaRPr sz="2000" dirty="0">
              <a:latin typeface="Arial"/>
              <a:cs typeface="Arial"/>
            </a:endParaRPr>
          </a:p>
          <a:p>
            <a:pPr marL="713105" lvl="1" indent="-398780">
              <a:lnSpc>
                <a:spcPct val="100000"/>
              </a:lnSpc>
              <a:spcBef>
                <a:spcPts val="110"/>
              </a:spcBef>
              <a:buAutoNum type="arabicPeriod"/>
              <a:tabLst>
                <a:tab pos="713105" algn="l"/>
              </a:tabLst>
            </a:pPr>
            <a:r>
              <a:rPr sz="2000" spc="-10" dirty="0">
                <a:solidFill>
                  <a:srgbClr val="374151"/>
                </a:solidFill>
                <a:latin typeface="Arial"/>
                <a:cs typeface="Arial"/>
              </a:rPr>
              <a:t>Accessibility</a:t>
            </a:r>
            <a:endParaRPr sz="2000" dirty="0">
              <a:latin typeface="Arial"/>
              <a:cs typeface="Arial"/>
            </a:endParaRPr>
          </a:p>
          <a:p>
            <a:pPr marL="713105" lvl="1" indent="-398780">
              <a:lnSpc>
                <a:spcPct val="100000"/>
              </a:lnSpc>
              <a:spcBef>
                <a:spcPts val="85"/>
              </a:spcBef>
              <a:buAutoNum type="arabicPeriod"/>
              <a:tabLst>
                <a:tab pos="713105" algn="l"/>
              </a:tabLst>
            </a:pPr>
            <a:r>
              <a:rPr sz="2000" dirty="0">
                <a:solidFill>
                  <a:srgbClr val="374151"/>
                </a:solidFill>
                <a:latin typeface="Arial"/>
                <a:cs typeface="Arial"/>
              </a:rPr>
              <a:t>Promoting</a:t>
            </a:r>
            <a:r>
              <a:rPr sz="2000" spc="-50" dirty="0">
                <a:solidFill>
                  <a:srgbClr val="374151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374151"/>
                </a:solidFill>
                <a:latin typeface="Arial"/>
                <a:cs typeface="Arial"/>
              </a:rPr>
              <a:t>social</a:t>
            </a:r>
            <a:r>
              <a:rPr sz="2000" spc="-80" dirty="0">
                <a:solidFill>
                  <a:srgbClr val="374151"/>
                </a:solidFill>
                <a:latin typeface="Arial"/>
                <a:cs typeface="Arial"/>
              </a:rPr>
              <a:t> </a:t>
            </a:r>
            <a:r>
              <a:rPr sz="2000" spc="-10" dirty="0">
                <a:solidFill>
                  <a:srgbClr val="374151"/>
                </a:solidFill>
                <a:latin typeface="Arial"/>
                <a:cs typeface="Arial"/>
              </a:rPr>
              <a:t>inclusion</a:t>
            </a:r>
            <a:endParaRPr sz="2000" dirty="0">
              <a:latin typeface="Arial"/>
              <a:cs typeface="Arial"/>
            </a:endParaRPr>
          </a:p>
          <a:p>
            <a:pPr marL="713105" lvl="1" indent="-398780">
              <a:lnSpc>
                <a:spcPct val="100000"/>
              </a:lnSpc>
              <a:spcBef>
                <a:spcPts val="85"/>
              </a:spcBef>
              <a:buAutoNum type="arabicPeriod"/>
              <a:tabLst>
                <a:tab pos="713105" algn="l"/>
              </a:tabLst>
            </a:pPr>
            <a:r>
              <a:rPr sz="2000" dirty="0">
                <a:solidFill>
                  <a:srgbClr val="374151"/>
                </a:solidFill>
                <a:latin typeface="Arial"/>
                <a:cs typeface="Arial"/>
              </a:rPr>
              <a:t>Role</a:t>
            </a:r>
            <a:r>
              <a:rPr sz="2000" spc="-15" dirty="0">
                <a:solidFill>
                  <a:srgbClr val="374151"/>
                </a:solidFill>
                <a:latin typeface="Arial"/>
                <a:cs typeface="Arial"/>
              </a:rPr>
              <a:t> </a:t>
            </a:r>
            <a:r>
              <a:rPr sz="2000" spc="-10" dirty="0">
                <a:solidFill>
                  <a:srgbClr val="374151"/>
                </a:solidFill>
                <a:latin typeface="Arial"/>
                <a:cs typeface="Arial"/>
              </a:rPr>
              <a:t>models</a:t>
            </a:r>
            <a:endParaRPr sz="2000" dirty="0">
              <a:latin typeface="Arial"/>
              <a:cs typeface="Arial"/>
            </a:endParaRPr>
          </a:p>
          <a:p>
            <a:pPr marL="713105" lvl="1" indent="-398780">
              <a:lnSpc>
                <a:spcPct val="100000"/>
              </a:lnSpc>
              <a:spcBef>
                <a:spcPts val="80"/>
              </a:spcBef>
              <a:buAutoNum type="arabicPeriod"/>
              <a:tabLst>
                <a:tab pos="713105" algn="l"/>
              </a:tabLst>
            </a:pPr>
            <a:r>
              <a:rPr sz="2000" dirty="0">
                <a:solidFill>
                  <a:srgbClr val="374151"/>
                </a:solidFill>
                <a:latin typeface="Arial"/>
                <a:cs typeface="Arial"/>
              </a:rPr>
              <a:t>Events</a:t>
            </a:r>
            <a:r>
              <a:rPr sz="2000" spc="-65" dirty="0">
                <a:solidFill>
                  <a:srgbClr val="374151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374151"/>
                </a:solidFill>
                <a:latin typeface="Arial"/>
                <a:cs typeface="Arial"/>
              </a:rPr>
              <a:t>and</a:t>
            </a:r>
            <a:r>
              <a:rPr sz="2000" spc="-30" dirty="0">
                <a:solidFill>
                  <a:srgbClr val="374151"/>
                </a:solidFill>
                <a:latin typeface="Arial"/>
                <a:cs typeface="Arial"/>
              </a:rPr>
              <a:t> </a:t>
            </a:r>
            <a:r>
              <a:rPr sz="2000" spc="-10" dirty="0">
                <a:solidFill>
                  <a:srgbClr val="374151"/>
                </a:solidFill>
                <a:latin typeface="Arial"/>
                <a:cs typeface="Arial"/>
              </a:rPr>
              <a:t>programmes</a:t>
            </a:r>
            <a:endParaRPr sz="20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9741975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1602</Words>
  <Application>Microsoft Office PowerPoint</Application>
  <PresentationFormat>Breitbild</PresentationFormat>
  <Paragraphs>214</Paragraphs>
  <Slides>23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23</vt:i4>
      </vt:variant>
    </vt:vector>
  </HeadingPairs>
  <TitlesOfParts>
    <vt:vector size="29" baseType="lpstr">
      <vt:lpstr>Aptos</vt:lpstr>
      <vt:lpstr>Arial</vt:lpstr>
      <vt:lpstr>Calibri</vt:lpstr>
      <vt:lpstr>Calibri Light</vt:lpstr>
      <vt:lpstr>Times New Roman</vt:lpstr>
      <vt:lpstr>Office Theme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Youth Sport Training School, Dublin,  02-06 October 2023</dc:title>
  <dc:creator>Declan O'Leary</dc:creator>
  <cp:lastModifiedBy>Sebastian Brückner</cp:lastModifiedBy>
  <cp:revision>27</cp:revision>
  <dcterms:created xsi:type="dcterms:W3CDTF">2023-09-18T07:30:19Z</dcterms:created>
  <dcterms:modified xsi:type="dcterms:W3CDTF">2024-11-14T09:44:14Z</dcterms:modified>
</cp:coreProperties>
</file>