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81" r:id="rId3"/>
    <p:sldId id="283" r:id="rId4"/>
    <p:sldId id="287" r:id="rId5"/>
    <p:sldId id="294" r:id="rId6"/>
    <p:sldId id="297" r:id="rId7"/>
    <p:sldId id="299" r:id="rId8"/>
    <p:sldId id="300" r:id="rId9"/>
    <p:sldId id="301" r:id="rId10"/>
    <p:sldId id="288" r:id="rId11"/>
    <p:sldId id="303" r:id="rId12"/>
    <p:sldId id="302" r:id="rId13"/>
    <p:sldId id="295" r:id="rId14"/>
    <p:sldId id="289" r:id="rId15"/>
    <p:sldId id="290" r:id="rId16"/>
    <p:sldId id="291" r:id="rId17"/>
    <p:sldId id="292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D68"/>
    <a:srgbClr val="391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F41369-F4CF-95FB-C2F5-B73116D9F9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8149E-BCEF-38ED-BE8C-CDCF5341CF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393B-DD71-41C3-8404-FD3F444C0A17}" type="datetimeFigureOut">
              <a:rPr lang="en-IE" smtClean="0"/>
              <a:t>28/11/2024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07DDD-BF64-7AEF-F048-D032C0F962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61F53-3AF1-E4EA-0BDF-91B02C379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36D8-30E2-4032-8C0A-28CF1D4968D5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859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E9371-FFB6-E449-B7C3-AD50729FADEE}" type="datetimeFigureOut">
              <a:rPr lang="de-DE" smtClean="0"/>
              <a:t>28.11.2024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337E4-DAF6-8E40-BD47-0D8B83E55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27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9B0A-66F6-1A5D-7709-FC3D0D8A2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745EF-3CBE-D387-4C71-BDD0B7322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4D6D-6BDF-C3F6-73EC-1AF06800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28/11/2024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1649-900F-C409-CB44-99F38AB2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CFE0F-6171-FD31-6C22-C2FDC79C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70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B731-D664-F475-58EB-0923E588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F0D4D-4BA0-B27A-9031-7596EF6BB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9D6D7-1E10-10D6-8C14-BDD9B028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28/11/2024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62A2-7944-71D5-1001-71A14B4B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98C8F-223E-75D2-BF2C-4988802F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38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B938B-2BDD-F186-0B0B-8B262FF55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C19EB-5E0D-AA70-7968-9D051D335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0D26-2491-0CEB-FC06-6C872396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28/11/2024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92523-6E7B-4F2E-2F8B-76E891B6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ABB50-14E8-1B68-E70F-57723FB4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657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71FCC3E-A25C-A78E-0A11-7FB81CC7B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74" y="234500"/>
            <a:ext cx="2577141" cy="89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EB911A-BD1F-E11A-CCA7-DC56B9647F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1" y="6041963"/>
            <a:ext cx="2648988" cy="756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B00E8-8247-FC0C-5656-92869A37EA4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" y="6364896"/>
            <a:ext cx="1609725" cy="26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9B0D2B-68B9-4A34-8B8A-0CFDEFE2989E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1011" r="10535" b="11882"/>
          <a:stretch/>
        </p:blipFill>
        <p:spPr bwMode="auto">
          <a:xfrm>
            <a:off x="8687182" y="6281736"/>
            <a:ext cx="457200" cy="448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AF6CD5-DA12-B917-BFAB-615BDAF89692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24542" r="7079" b="27044"/>
          <a:stretch/>
        </p:blipFill>
        <p:spPr bwMode="auto">
          <a:xfrm>
            <a:off x="3832379" y="6280083"/>
            <a:ext cx="1302385" cy="41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0C4A77-3506-C6CB-6931-D95026D2BB93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63" y="6284201"/>
            <a:ext cx="462915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85EFBC-36D5-1DC6-23E6-444EC2116CEA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33" y="6321778"/>
            <a:ext cx="68961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10BD1C-3153-F1C6-7429-5236377C73C8}"/>
              </a:ext>
            </a:extLst>
          </p:cNvPr>
          <p:cNvPicPr/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3459" r="6596" b="19809"/>
          <a:stretch/>
        </p:blipFill>
        <p:spPr bwMode="auto">
          <a:xfrm>
            <a:off x="6275348" y="6342547"/>
            <a:ext cx="1448435" cy="32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B5E2990-F29F-ECC9-458F-7883A23CEC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02460" y="6100906"/>
            <a:ext cx="1459424" cy="7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B7B58C4-067D-3A7D-0B9A-672BEE2C0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74" y="234500"/>
            <a:ext cx="2577141" cy="89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CCE18-8738-6871-EF5F-8C1BB4602C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1" y="6041963"/>
            <a:ext cx="2648988" cy="756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14080-6BAA-F015-BEEB-A0B9DCC5877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" y="6364896"/>
            <a:ext cx="1609725" cy="26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5AD514-7C94-3BB3-DF12-A47C8DD6F52B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1011" r="10535" b="11882"/>
          <a:stretch/>
        </p:blipFill>
        <p:spPr bwMode="auto">
          <a:xfrm>
            <a:off x="8687182" y="6281736"/>
            <a:ext cx="457200" cy="448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8BEC3C6-1F02-B755-83FA-D5C3760853CA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24542" r="7079" b="27044"/>
          <a:stretch/>
        </p:blipFill>
        <p:spPr bwMode="auto">
          <a:xfrm>
            <a:off x="3832379" y="6280083"/>
            <a:ext cx="1302385" cy="41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698A46D-5295-731E-75C7-4F031E1BE7A8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63" y="6284201"/>
            <a:ext cx="462915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296A840-6D33-F374-8AAD-82D5549CA3DF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33" y="6321778"/>
            <a:ext cx="68961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012ADD9-C070-6512-5737-01463710E2FE}"/>
              </a:ext>
            </a:extLst>
          </p:cNvPr>
          <p:cNvPicPr/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3459" r="6596" b="19809"/>
          <a:stretch/>
        </p:blipFill>
        <p:spPr bwMode="auto">
          <a:xfrm>
            <a:off x="6275348" y="6342547"/>
            <a:ext cx="1448435" cy="32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89E52C03-D46A-2B4D-A43A-6EA30D5D270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02460" y="6100906"/>
            <a:ext cx="1459424" cy="7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E1A0-AA87-06C4-21EC-2C56EBAC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9706-8E75-7913-7247-0C41F3652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A8B6F-38B6-C967-B711-8E432E81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9D931-2050-290B-D7AA-5F3994C6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28/11/2024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1A6AB-8FBA-8A56-1F43-AE282570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AA60A-8D42-B97D-2A81-6F98D554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406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DB19-B218-911C-F41B-FBDC64D5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23E0F-3143-84DF-8054-6C088CD47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4C496-500C-2E19-02CD-8EE66E790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61DC5-4FC6-A396-E974-63EBE8076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52F25-FA34-0688-EA91-87820D19D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8C14A-E955-E892-6830-E7BED28E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28/11/2024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225F-E634-9C75-281E-2B117CA9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68463-F15A-4674-18BD-43890C3C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5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A410-479D-5332-CB4B-F06010B8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0A79B-3B45-872B-6201-1A09FEDD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28/11/2024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F2B8C-6FE9-5CF8-CDF6-21E3B23E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6F1DB-2F2E-1E39-94D2-B822513E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01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F533E-3F47-ADF6-54F7-68C87F9F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28/11/2024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2B07E-10AE-8DBE-5FB0-450CDE98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285D-1773-583A-B785-F8566378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046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FA79-9A3A-795B-4113-A1300355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B0A0C-47C3-ED36-F8AC-3E5BEBD50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047F4-6955-8442-AAEA-E6DBE4B8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56EFD-25C0-B3AB-7D49-EBC2495D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28/11/2024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0B73F-7088-42B1-CFEA-701984B2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9667B-BA7D-2D97-1C21-712B8D14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492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78D1-CE16-A72F-2AB2-C96C4F9F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0E933-6627-0881-E456-4CE94A8EE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44581-48F3-AFA9-D47B-8FF5E038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E4D5-2004-D3E4-90B2-CC9C348E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28/11/2024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FBA76-0AD3-AFF4-B7AA-512C5B58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5A63F-5BDD-9A28-7154-6D374630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313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66578-CFE0-01C0-378C-F1A17282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5B49-32BA-02C3-E313-EAABDBC92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A1F28-725E-C0C7-20AF-46AD846BD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6880-7EF8-4DC5-9F94-1FDEE347759E}" type="datetimeFigureOut">
              <a:rPr lang="en-IE" smtClean="0"/>
              <a:t>28/11/2024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044A6-F729-9A3F-DC31-F5E877A9C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FA21-BD39-FB82-F72F-FA386491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7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tschermotoriktest.de/testen/fuer-lehrerinnen/" TargetMode="External"/><Relationship Id="rId2" Type="http://schemas.openxmlformats.org/officeDocument/2006/relationships/hyperlink" Target="https://www.deutschermotoriktest.de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hyperlink" Target="https://www.deutschermotoriktest.de/testen/fuer-trainerinne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pass-project.eu/wp-content/uploads/2024/11/EduPASS_YSC_Module1_DailyPA_Course1.2.pptx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hyperlink" Target="https://edupass-project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obak.info/en/mobak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mobak.info/wp-content/uploads/2020/07/MOBAK-KG_englisch.pdf" TargetMode="External"/><Relationship Id="rId7" Type="http://schemas.openxmlformats.org/officeDocument/2006/relationships/hyperlink" Target="https://mobak.info/en/mobak/" TargetMode="External"/><Relationship Id="rId2" Type="http://schemas.openxmlformats.org/officeDocument/2006/relationships/hyperlink" Target="https://mobak.info/en/mobak/#1533027832975-9a3d366d-61b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obak.info/en/mobak/#1510328386180-48a80652-56ed" TargetMode="External"/><Relationship Id="rId5" Type="http://schemas.openxmlformats.org/officeDocument/2006/relationships/hyperlink" Target="https://mobak.info/en/mobak/#1510392976778-8c0ced82-1e40" TargetMode="External"/><Relationship Id="rId4" Type="http://schemas.openxmlformats.org/officeDocument/2006/relationships/hyperlink" Target="https://mobak.info/en/mobak/#1510315880104-6968de13-f68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11.png"/><Relationship Id="rId5" Type="http://schemas.openxmlformats.org/officeDocument/2006/relationships/image" Target="../media/image15.jpeg"/><Relationship Id="rId10" Type="http://schemas.openxmlformats.org/officeDocument/2006/relationships/hyperlink" Target="https://mobak.info/en/mobak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2736A9-7589-40F8-ED99-4B5ABC2D14A5}"/>
              </a:ext>
            </a:extLst>
          </p:cNvPr>
          <p:cNvSpPr txBox="1"/>
          <p:nvPr/>
        </p:nvSpPr>
        <p:spPr>
          <a:xfrm>
            <a:off x="1157287" y="1920895"/>
            <a:ext cx="98774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/>
              <a:t>Motor Skill Assessment</a:t>
            </a:r>
            <a:endParaRPr lang="en-IE" sz="3200" dirty="0"/>
          </a:p>
          <a:p>
            <a:pPr algn="ctr"/>
            <a:r>
              <a:rPr lang="en-IE" sz="3200" dirty="0"/>
              <a:t>M#4 Fundamental Movement Skills, Play and </a:t>
            </a:r>
          </a:p>
          <a:p>
            <a:pPr algn="ctr"/>
            <a:r>
              <a:rPr lang="en-IE" sz="3200" dirty="0"/>
              <a:t>Motor Skill Assessment</a:t>
            </a: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67B9214-4EF7-8C40-B28B-720497150167}"/>
              </a:ext>
            </a:extLst>
          </p:cNvPr>
          <p:cNvSpPr/>
          <p:nvPr/>
        </p:nvSpPr>
        <p:spPr>
          <a:xfrm>
            <a:off x="1783080" y="-2704"/>
            <a:ext cx="1521973" cy="5783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2AAA62A-00A1-7D51-0CF8-BCF6BAC93A15}"/>
              </a:ext>
            </a:extLst>
          </p:cNvPr>
          <p:cNvSpPr txBox="1"/>
          <p:nvPr/>
        </p:nvSpPr>
        <p:spPr>
          <a:xfrm>
            <a:off x="1949186" y="123223"/>
            <a:ext cx="1355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dirty="0">
                <a:solidFill>
                  <a:schemeClr val="bg1"/>
                </a:solidFill>
              </a:rPr>
              <a:t>Course 4.3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E14A72E-2C69-3357-D79D-444C3656174C}"/>
              </a:ext>
            </a:extLst>
          </p:cNvPr>
          <p:cNvSpPr/>
          <p:nvPr/>
        </p:nvSpPr>
        <p:spPr>
          <a:xfrm>
            <a:off x="151912" y="0"/>
            <a:ext cx="820981" cy="5756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9C692F-F149-BE24-D58E-8DEEF9EC10DD}"/>
              </a:ext>
            </a:extLst>
          </p:cNvPr>
          <p:cNvSpPr txBox="1"/>
          <p:nvPr/>
        </p:nvSpPr>
        <p:spPr>
          <a:xfrm>
            <a:off x="151912" y="119989"/>
            <a:ext cx="82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2C3D68"/>
                </a:solidFill>
              </a:rPr>
              <a:t>ECE</a:t>
            </a:r>
            <a:endParaRPr lang="de-DE" b="1" dirty="0">
              <a:solidFill>
                <a:srgbClr val="2C3D68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D325378-4F01-B3BA-6841-A7BF2B6226BE}"/>
              </a:ext>
            </a:extLst>
          </p:cNvPr>
          <p:cNvSpPr/>
          <p:nvPr/>
        </p:nvSpPr>
        <p:spPr>
          <a:xfrm>
            <a:off x="1014798" y="-1"/>
            <a:ext cx="726377" cy="5763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FE07D2-F481-C89A-C876-7A433340BA83}"/>
              </a:ext>
            </a:extLst>
          </p:cNvPr>
          <p:cNvSpPr txBox="1"/>
          <p:nvPr/>
        </p:nvSpPr>
        <p:spPr>
          <a:xfrm>
            <a:off x="1021425" y="129452"/>
            <a:ext cx="71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chemeClr val="bg1"/>
                </a:solidFill>
              </a:rPr>
              <a:t>M#4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3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62DA7-6F33-144E-67F0-54128185E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895745-3A8B-39EA-81D5-C53D17D5C479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6ABDEF1-4616-C391-BCB7-637CD59E4065}"/>
              </a:ext>
            </a:extLst>
          </p:cNvPr>
          <p:cNvSpPr txBox="1"/>
          <p:nvPr/>
        </p:nvSpPr>
        <p:spPr>
          <a:xfrm>
            <a:off x="945506" y="1724066"/>
            <a:ext cx="9798694" cy="3879267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2090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Definition and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types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assessment</a:t>
            </a:r>
            <a:endParaRPr sz="36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89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Assessment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skills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Example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 MOBAK)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</a:p>
          <a:p>
            <a:pPr marL="527685" indent="-515620">
              <a:lnSpc>
                <a:spcPct val="100000"/>
              </a:lnSpc>
              <a:spcBef>
                <a:spcPts val="1989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Assessment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abilities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Example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 DMT)</a:t>
            </a:r>
          </a:p>
          <a:p>
            <a:pPr marL="527685" indent="-515620">
              <a:spcBef>
                <a:spcPts val="1989"/>
              </a:spcBef>
              <a:buClr>
                <a:srgbClr val="E03739"/>
              </a:buClr>
              <a:buSzPct val="75000"/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Quality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criteria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assessment</a:t>
            </a:r>
            <a:r>
              <a:rPr lang="de-DE" sz="24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</a:p>
          <a:p>
            <a:pPr marL="527685" indent="-515620">
              <a:lnSpc>
                <a:spcPct val="100000"/>
              </a:lnSpc>
              <a:spcBef>
                <a:spcPts val="1989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endParaRPr lang="de-DE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0231AD-C3CE-36CE-4BE3-787949CC09F7}"/>
              </a:ext>
            </a:extLst>
          </p:cNvPr>
          <p:cNvSpPr/>
          <p:nvPr/>
        </p:nvSpPr>
        <p:spPr>
          <a:xfrm>
            <a:off x="787787" y="3521989"/>
            <a:ext cx="9956413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FFEB7-AD5E-C211-B7EA-75CD2128B103}"/>
              </a:ext>
            </a:extLst>
          </p:cNvPr>
          <p:cNvSpPr txBox="1"/>
          <p:nvPr/>
        </p:nvSpPr>
        <p:spPr>
          <a:xfrm>
            <a:off x="993914" y="308113"/>
            <a:ext cx="5466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0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A0949-4DC5-873A-C946-EB1D8742F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91D55D-3974-0267-1478-0F43B1B00D67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056F8-3B0B-ABD0-7F19-4679C8747D35}"/>
              </a:ext>
            </a:extLst>
          </p:cNvPr>
          <p:cNvSpPr txBox="1"/>
          <p:nvPr/>
        </p:nvSpPr>
        <p:spPr>
          <a:xfrm>
            <a:off x="993917" y="397564"/>
            <a:ext cx="902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Assessment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abilities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C8DAF-7401-A30A-3D8F-076B82CB37B2}"/>
              </a:ext>
            </a:extLst>
          </p:cNvPr>
          <p:cNvSpPr txBox="1"/>
          <p:nvPr/>
        </p:nvSpPr>
        <p:spPr>
          <a:xfrm>
            <a:off x="695738" y="1400410"/>
            <a:ext cx="10131300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ability-oriented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abilities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The DMT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(in German „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eutscher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otorik-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est“, in English „German Motor Test“)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The DMT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abilities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for…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https://www.deutschermotoriktest.de/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downloads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https://www.deutschermotoriktest.de/testen/fuer-lehrerinnen/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downloads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coaches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https://www.deutschermotoriktest.de/testen/fuer-trainerinnen/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eutscher Motorik-Test 6-18: DMT 6-18 (Schriften der Deutschen Vereinigung für Sportwissenschaft)">
            <a:extLst>
              <a:ext uri="{FF2B5EF4-FFF2-40B4-BE49-F238E27FC236}">
                <a16:creationId xmlns:a16="http://schemas.microsoft.com/office/drawing/2014/main" id="{E7329210-738A-51E9-3BCB-488BEAB7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013" y="2023670"/>
            <a:ext cx="1854468" cy="26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8CEA7-E7F1-70BB-A1D9-B9A835303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540261-37E5-C648-55C4-F4D3CECE1ADB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70C0E-FB17-8013-0D4F-711044B56B95}"/>
              </a:ext>
            </a:extLst>
          </p:cNvPr>
          <p:cNvSpPr txBox="1"/>
          <p:nvPr/>
        </p:nvSpPr>
        <p:spPr>
          <a:xfrm>
            <a:off x="993917" y="397564"/>
            <a:ext cx="902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Assessment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abilities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F46CB-B7DC-EA61-CC88-2598E945E6A3}"/>
              </a:ext>
            </a:extLst>
          </p:cNvPr>
          <p:cNvSpPr txBox="1"/>
          <p:nvPr/>
        </p:nvSpPr>
        <p:spPr>
          <a:xfrm>
            <a:off x="695738" y="1400410"/>
            <a:ext cx="4711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DMT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6" name="Picture 2" descr="Deutscher Motorik-Test 6-18: DMT 6-18 (Schriften der Deutschen Vereinigung für Sportwissenschaft)">
            <a:extLst>
              <a:ext uri="{FF2B5EF4-FFF2-40B4-BE49-F238E27FC236}">
                <a16:creationId xmlns:a16="http://schemas.microsoft.com/office/drawing/2014/main" id="{2A753947-88E4-8640-1E20-5BC5BBD7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013" y="2023670"/>
            <a:ext cx="1854468" cy="26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0E351F5-F902-0C8C-A741-A1A060019980}"/>
              </a:ext>
            </a:extLst>
          </p:cNvPr>
          <p:cNvSpPr txBox="1"/>
          <p:nvPr/>
        </p:nvSpPr>
        <p:spPr>
          <a:xfrm>
            <a:off x="695738" y="2573783"/>
            <a:ext cx="6723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YSC · Module 01 · Course 1.2 </a:t>
            </a:r>
            <a:br>
              <a:rPr lang="de-DE" dirty="0">
                <a:hlinkClick r:id="rId3"/>
              </a:rPr>
            </a:br>
            <a:endParaRPr lang="de-DE" dirty="0">
              <a:hlinkClick r:id="rId3"/>
            </a:endParaRPr>
          </a:p>
          <a:p>
            <a:r>
              <a:rPr lang="de-DE" dirty="0">
                <a:hlinkClick r:id="rId3"/>
              </a:rPr>
              <a:t>https://edupass-project.eu/wp-content/uploads/2024/11/EduPASS_YSC_Module1_DailyPA_Course1.2.pptx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467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02A21-49F5-AD19-AB69-9FDA35834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045E7-F190-F952-35FA-0A4D3C3B1C73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E50FEFA-B6CE-A5CB-D682-2CE7EA0C60EF}"/>
              </a:ext>
            </a:extLst>
          </p:cNvPr>
          <p:cNvSpPr txBox="1"/>
          <p:nvPr/>
        </p:nvSpPr>
        <p:spPr>
          <a:xfrm>
            <a:off x="945506" y="1724066"/>
            <a:ext cx="9798694" cy="3879267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2090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Definition and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types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assessment</a:t>
            </a:r>
            <a:endParaRPr sz="36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89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Assessment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skills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Example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 MOBAK)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</a:p>
          <a:p>
            <a:pPr marL="527685" indent="-515620">
              <a:lnSpc>
                <a:spcPct val="100000"/>
              </a:lnSpc>
              <a:spcBef>
                <a:spcPts val="1989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Assessment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abilities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Example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 DMT)</a:t>
            </a:r>
          </a:p>
          <a:p>
            <a:pPr marL="527685" indent="-515620">
              <a:spcBef>
                <a:spcPts val="1989"/>
              </a:spcBef>
              <a:buClr>
                <a:srgbClr val="E03739"/>
              </a:buClr>
              <a:buSzPct val="75000"/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Quality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criteria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assessment</a:t>
            </a:r>
            <a:r>
              <a:rPr lang="de-DE" sz="24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</a:p>
          <a:p>
            <a:pPr marL="527685" indent="-515620">
              <a:lnSpc>
                <a:spcPct val="100000"/>
              </a:lnSpc>
              <a:spcBef>
                <a:spcPts val="1989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endParaRPr lang="de-DE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3B66A7-911A-D56E-BB20-95E5AA8E7529}"/>
              </a:ext>
            </a:extLst>
          </p:cNvPr>
          <p:cNvSpPr/>
          <p:nvPr/>
        </p:nvSpPr>
        <p:spPr>
          <a:xfrm>
            <a:off x="787787" y="4346937"/>
            <a:ext cx="9956413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3BB95-E2AA-D0E4-AAF5-18C742B95BD0}"/>
              </a:ext>
            </a:extLst>
          </p:cNvPr>
          <p:cNvSpPr txBox="1"/>
          <p:nvPr/>
        </p:nvSpPr>
        <p:spPr>
          <a:xfrm>
            <a:off x="993914" y="308113"/>
            <a:ext cx="5466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5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F4F63-73BE-3634-6272-6C85234B6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7E76DF-4177-746C-E85C-A393D28A56C3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F0BD6-04E3-2DFB-A329-3443978E730C}"/>
              </a:ext>
            </a:extLst>
          </p:cNvPr>
          <p:cNvSpPr txBox="1"/>
          <p:nvPr/>
        </p:nvSpPr>
        <p:spPr>
          <a:xfrm>
            <a:off x="993918" y="308113"/>
            <a:ext cx="732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Quality </a:t>
            </a: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F97BD-299A-F85F-A5B5-336006B5AC7A}"/>
              </a:ext>
            </a:extLst>
          </p:cNvPr>
          <p:cNvSpPr txBox="1"/>
          <p:nvPr/>
        </p:nvSpPr>
        <p:spPr>
          <a:xfrm>
            <a:off x="695738" y="1420288"/>
            <a:ext cx="693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Motor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fullfill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Down Arrow 16">
            <a:extLst>
              <a:ext uri="{FF2B5EF4-FFF2-40B4-BE49-F238E27FC236}">
                <a16:creationId xmlns:a16="http://schemas.microsoft.com/office/drawing/2014/main" id="{73266DC6-9565-6A90-1AEE-C14BA33B7EF1}"/>
              </a:ext>
            </a:extLst>
          </p:cNvPr>
          <p:cNvSpPr/>
          <p:nvPr/>
        </p:nvSpPr>
        <p:spPr bwMode="auto">
          <a:xfrm rot="16200000">
            <a:off x="818141" y="2160678"/>
            <a:ext cx="756084" cy="79208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1" name="Down Arrow 16">
            <a:extLst>
              <a:ext uri="{FF2B5EF4-FFF2-40B4-BE49-F238E27FC236}">
                <a16:creationId xmlns:a16="http://schemas.microsoft.com/office/drawing/2014/main" id="{5F8EEE8B-BA87-548D-3747-B69DE51D7B71}"/>
              </a:ext>
            </a:extLst>
          </p:cNvPr>
          <p:cNvSpPr/>
          <p:nvPr/>
        </p:nvSpPr>
        <p:spPr bwMode="auto">
          <a:xfrm rot="16200000">
            <a:off x="1621837" y="3181348"/>
            <a:ext cx="756084" cy="79208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2C9B7-8066-5037-0DA2-8CF43554F937}"/>
              </a:ext>
            </a:extLst>
          </p:cNvPr>
          <p:cNvSpPr txBox="1"/>
          <p:nvPr/>
        </p:nvSpPr>
        <p:spPr>
          <a:xfrm>
            <a:off x="1628304" y="2330409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Objectivity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ED51B-8BFA-057D-E556-2FDB189E8A92}"/>
              </a:ext>
            </a:extLst>
          </p:cNvPr>
          <p:cNvSpPr txBox="1"/>
          <p:nvPr/>
        </p:nvSpPr>
        <p:spPr>
          <a:xfrm>
            <a:off x="2436686" y="3347515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Down Arrow 16">
            <a:extLst>
              <a:ext uri="{FF2B5EF4-FFF2-40B4-BE49-F238E27FC236}">
                <a16:creationId xmlns:a16="http://schemas.microsoft.com/office/drawing/2014/main" id="{4364FF2D-DB10-EEFA-EF69-E2F1F3ADCC2A}"/>
              </a:ext>
            </a:extLst>
          </p:cNvPr>
          <p:cNvSpPr/>
          <p:nvPr/>
        </p:nvSpPr>
        <p:spPr bwMode="auto">
          <a:xfrm rot="16200000">
            <a:off x="2420285" y="4287902"/>
            <a:ext cx="756084" cy="79208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D6CA5-1C8A-F8A8-85C8-DDD05A88C836}"/>
              </a:ext>
            </a:extLst>
          </p:cNvPr>
          <p:cNvSpPr txBox="1"/>
          <p:nvPr/>
        </p:nvSpPr>
        <p:spPr>
          <a:xfrm>
            <a:off x="3195376" y="4454071"/>
            <a:ext cx="1260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636C8-D5B7-65B5-1050-81674C686F4A}"/>
              </a:ext>
            </a:extLst>
          </p:cNvPr>
          <p:cNvSpPr txBox="1"/>
          <p:nvPr/>
        </p:nvSpPr>
        <p:spPr>
          <a:xfrm>
            <a:off x="6513433" y="2864774"/>
            <a:ext cx="4340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Fullfillment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1026" name="Picture 2" descr="Rotes Ausrufezeichen Symbol Achtung oder Vorsicht Zeichen Symbol 3d  realistisches Gestaltungselement | Premium Vektor">
            <a:extLst>
              <a:ext uri="{FF2B5EF4-FFF2-40B4-BE49-F238E27FC236}">
                <a16:creationId xmlns:a16="http://schemas.microsoft.com/office/drawing/2014/main" id="{A1EE3EAD-4363-58D3-2812-38C9A9DA9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5" r="30986"/>
          <a:stretch/>
        </p:blipFill>
        <p:spPr bwMode="auto">
          <a:xfrm>
            <a:off x="5761101" y="2695368"/>
            <a:ext cx="79208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otes Ausrufezeichen Symbol Achtung oder Vorsicht Zeichen Symbol 3d  realistisches Gestaltungselement | Premium Vektor">
            <a:extLst>
              <a:ext uri="{FF2B5EF4-FFF2-40B4-BE49-F238E27FC236}">
                <a16:creationId xmlns:a16="http://schemas.microsoft.com/office/drawing/2014/main" id="{324621BC-7F73-C3FE-FCEA-A5A696565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5" r="30986"/>
          <a:stretch/>
        </p:blipFill>
        <p:spPr bwMode="auto">
          <a:xfrm>
            <a:off x="10807643" y="2695368"/>
            <a:ext cx="79208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A49FE-4AEE-5C88-B9B2-24B55EDE9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F5809F-0818-5E86-8746-076DF0C9A1B2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E5F22-AB10-1809-6D49-3FFB08AB0F28}"/>
              </a:ext>
            </a:extLst>
          </p:cNvPr>
          <p:cNvSpPr txBox="1"/>
          <p:nvPr/>
        </p:nvSpPr>
        <p:spPr>
          <a:xfrm>
            <a:off x="993918" y="308113"/>
            <a:ext cx="732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Quality </a:t>
            </a: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16">
            <a:extLst>
              <a:ext uri="{FF2B5EF4-FFF2-40B4-BE49-F238E27FC236}">
                <a16:creationId xmlns:a16="http://schemas.microsoft.com/office/drawing/2014/main" id="{AC1AECE6-7BA7-7A6F-0172-FB0223092C83}"/>
              </a:ext>
            </a:extLst>
          </p:cNvPr>
          <p:cNvSpPr/>
          <p:nvPr/>
        </p:nvSpPr>
        <p:spPr bwMode="auto">
          <a:xfrm rot="16200000">
            <a:off x="818141" y="1464939"/>
            <a:ext cx="756084" cy="79208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422502-E531-5826-0D59-2F4022DB3230}"/>
              </a:ext>
            </a:extLst>
          </p:cNvPr>
          <p:cNvSpPr txBox="1"/>
          <p:nvPr/>
        </p:nvSpPr>
        <p:spPr>
          <a:xfrm>
            <a:off x="1628304" y="1634670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Objectivity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CB56B-04EC-7DF9-29DE-7E867D3C61C1}"/>
              </a:ext>
            </a:extLst>
          </p:cNvPr>
          <p:cNvSpPr txBox="1"/>
          <p:nvPr/>
        </p:nvSpPr>
        <p:spPr>
          <a:xfrm>
            <a:off x="697339" y="2532505"/>
            <a:ext cx="105491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(= not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influenced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Question: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objectivity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→  Analysis  →  Interpretation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Test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testleiter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material box etc. </a:t>
            </a:r>
          </a:p>
        </p:txBody>
      </p:sp>
    </p:spTree>
    <p:extLst>
      <p:ext uri="{BB962C8B-B14F-4D97-AF65-F5344CB8AC3E}">
        <p14:creationId xmlns:p14="http://schemas.microsoft.com/office/powerpoint/2010/main" val="11366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F71AD-6F47-271C-5F3C-A90DFDB9C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C9EABF-0009-8A47-A29A-52010C920697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DEF61-2FF9-3865-DB2F-1AC24639CD1C}"/>
              </a:ext>
            </a:extLst>
          </p:cNvPr>
          <p:cNvSpPr txBox="1"/>
          <p:nvPr/>
        </p:nvSpPr>
        <p:spPr>
          <a:xfrm>
            <a:off x="993918" y="308113"/>
            <a:ext cx="732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Quality </a:t>
            </a: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16">
            <a:extLst>
              <a:ext uri="{FF2B5EF4-FFF2-40B4-BE49-F238E27FC236}">
                <a16:creationId xmlns:a16="http://schemas.microsoft.com/office/drawing/2014/main" id="{A36E8D6A-1E3F-6290-5F94-ACAD5BB8834D}"/>
              </a:ext>
            </a:extLst>
          </p:cNvPr>
          <p:cNvSpPr/>
          <p:nvPr/>
        </p:nvSpPr>
        <p:spPr bwMode="auto">
          <a:xfrm rot="16200000">
            <a:off x="818141" y="1464939"/>
            <a:ext cx="756084" cy="79208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76152-D1FA-43FC-2CB4-DB75901AB643}"/>
              </a:ext>
            </a:extLst>
          </p:cNvPr>
          <p:cNvSpPr txBox="1"/>
          <p:nvPr/>
        </p:nvSpPr>
        <p:spPr>
          <a:xfrm>
            <a:off x="1628304" y="1634670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62D55-3E55-6B44-ED16-3E138D89EB60}"/>
              </a:ext>
            </a:extLst>
          </p:cNvPr>
          <p:cNvSpPr txBox="1"/>
          <p:nvPr/>
        </p:nvSpPr>
        <p:spPr>
          <a:xfrm>
            <a:off x="697339" y="2532505"/>
            <a:ext cx="95612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reliable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repeatable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Question: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→ 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5051D9-5E7B-34D4-1C8B-57350FD74419}"/>
              </a:ext>
            </a:extLst>
          </p:cNvPr>
          <p:cNvCxnSpPr/>
          <p:nvPr/>
        </p:nvCxnSpPr>
        <p:spPr bwMode="auto">
          <a:xfrm flipV="1">
            <a:off x="5401197" y="3443559"/>
            <a:ext cx="5184576" cy="23002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06D8FF6A-5839-C2B5-650D-9E5D41CF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15" y="4303640"/>
            <a:ext cx="1062306" cy="157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F26EE5-1222-0245-F389-ACACC003B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7387" b="11501"/>
          <a:stretch/>
        </p:blipFill>
        <p:spPr bwMode="auto">
          <a:xfrm>
            <a:off x="8229479" y="3891507"/>
            <a:ext cx="1924246" cy="100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52F26C8-01E3-1D7E-BC70-17690E38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65" y="5239744"/>
            <a:ext cx="152043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EC21C3-7F3C-B476-F44D-B2C80F2BCD3B}"/>
              </a:ext>
            </a:extLst>
          </p:cNvPr>
          <p:cNvSpPr txBox="1"/>
          <p:nvPr/>
        </p:nvSpPr>
        <p:spPr>
          <a:xfrm>
            <a:off x="10463987" y="3533172"/>
            <a:ext cx="1428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>
                <a:solidFill>
                  <a:srgbClr val="FF0000"/>
                </a:solidFill>
              </a:rPr>
              <a:t>Reliability</a:t>
            </a:r>
            <a:r>
              <a:rPr lang="de-DE" sz="2000" b="1" dirty="0">
                <a:solidFill>
                  <a:srgbClr val="FF0000"/>
                </a:solidFill>
              </a:rPr>
              <a:t> +</a:t>
            </a:r>
          </a:p>
        </p:txBody>
      </p:sp>
    </p:spTree>
    <p:extLst>
      <p:ext uri="{BB962C8B-B14F-4D97-AF65-F5344CB8AC3E}">
        <p14:creationId xmlns:p14="http://schemas.microsoft.com/office/powerpoint/2010/main" val="8080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E83DF-C051-2F38-00A1-B648D2E07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6D5A0F-0601-46B9-1AC3-4066587C988D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E1D18-CE7A-82B6-440E-374C7AADAFEB}"/>
              </a:ext>
            </a:extLst>
          </p:cNvPr>
          <p:cNvSpPr txBox="1"/>
          <p:nvPr/>
        </p:nvSpPr>
        <p:spPr>
          <a:xfrm>
            <a:off x="993918" y="308113"/>
            <a:ext cx="732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Quality </a:t>
            </a: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16">
            <a:extLst>
              <a:ext uri="{FF2B5EF4-FFF2-40B4-BE49-F238E27FC236}">
                <a16:creationId xmlns:a16="http://schemas.microsoft.com/office/drawing/2014/main" id="{F5CBDE07-C153-4A04-1D9F-2F81C0959BC4}"/>
              </a:ext>
            </a:extLst>
          </p:cNvPr>
          <p:cNvSpPr/>
          <p:nvPr/>
        </p:nvSpPr>
        <p:spPr bwMode="auto">
          <a:xfrm rot="16200000">
            <a:off x="818141" y="1464939"/>
            <a:ext cx="756084" cy="79208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2C6FD-F4F4-DFEA-4C0A-D035276AA51A}"/>
              </a:ext>
            </a:extLst>
          </p:cNvPr>
          <p:cNvSpPr txBox="1"/>
          <p:nvPr/>
        </p:nvSpPr>
        <p:spPr>
          <a:xfrm>
            <a:off x="1628304" y="1634670"/>
            <a:ext cx="134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B1F34-E61F-CB9B-A879-FC1E5C425B26}"/>
              </a:ext>
            </a:extLst>
          </p:cNvPr>
          <p:cNvSpPr txBox="1"/>
          <p:nvPr/>
        </p:nvSpPr>
        <p:spPr>
          <a:xfrm>
            <a:off x="697339" y="2532505"/>
            <a:ext cx="105551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valid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supposed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Question: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(First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all)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Expertise!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F6C6B2DF-5BDB-8C0E-65D7-89C682045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6982" r="14493" b="4791"/>
          <a:stretch/>
        </p:blipFill>
        <p:spPr bwMode="auto">
          <a:xfrm>
            <a:off x="5062257" y="4072791"/>
            <a:ext cx="2178712" cy="161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50D09-B116-7012-AC00-8DD4F6587F01}"/>
              </a:ext>
            </a:extLst>
          </p:cNvPr>
          <p:cNvSpPr txBox="1"/>
          <p:nvPr/>
        </p:nvSpPr>
        <p:spPr>
          <a:xfrm>
            <a:off x="7394398" y="3866436"/>
            <a:ext cx="3946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de-DE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(5-10 min.)</a:t>
            </a:r>
          </a:p>
          <a:p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valid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„6 min.-run“</a:t>
            </a:r>
          </a:p>
          <a:p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DMT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Do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de-D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AB1B3-DEE0-A8A5-3277-995A87C6F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863355-4A2D-36D5-594A-BFC21356E013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95EDC-DF7E-BFD1-F915-55B0B88B4178}"/>
              </a:ext>
            </a:extLst>
          </p:cNvPr>
          <p:cNvSpPr txBox="1"/>
          <p:nvPr/>
        </p:nvSpPr>
        <p:spPr>
          <a:xfrm>
            <a:off x="993918" y="308113"/>
            <a:ext cx="732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D8A17-443A-9694-6230-D87684866DBF}"/>
              </a:ext>
            </a:extLst>
          </p:cNvPr>
          <p:cNvSpPr txBox="1"/>
          <p:nvPr/>
        </p:nvSpPr>
        <p:spPr>
          <a:xfrm>
            <a:off x="695738" y="1420288"/>
            <a:ext cx="9916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german-speaking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english-speaking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2C31E9-A208-4237-7C95-D3758790A0D0}"/>
              </a:ext>
            </a:extLst>
          </p:cNvPr>
          <p:cNvSpPr txBox="1"/>
          <p:nvPr/>
        </p:nvSpPr>
        <p:spPr>
          <a:xfrm>
            <a:off x="683319" y="1962837"/>
            <a:ext cx="5339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Bös, K. (Hrsg.) (2017). </a:t>
            </a:r>
            <a:r>
              <a:rPr lang="de-DE" sz="2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Handbuch Motorische Tests.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Göttingen: Hogrefe.</a:t>
            </a:r>
          </a:p>
        </p:txBody>
      </p:sp>
      <p:pic>
        <p:nvPicPr>
          <p:cNvPr id="2050" name="Picture 2" descr="Handbuch Motorische Tests: Sportmotorische Tests, Motorische Funktionstests, Fragebögen zur körperlich-sportlichen Aktivit...">
            <a:extLst>
              <a:ext uri="{FF2B5EF4-FFF2-40B4-BE49-F238E27FC236}">
                <a16:creationId xmlns:a16="http://schemas.microsoft.com/office/drawing/2014/main" id="{95D08C5A-6BA1-2341-79C0-0C533F3C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09" y="2923041"/>
            <a:ext cx="2232992" cy="32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ver">
            <a:extLst>
              <a:ext uri="{FF2B5EF4-FFF2-40B4-BE49-F238E27FC236}">
                <a16:creationId xmlns:a16="http://schemas.microsoft.com/office/drawing/2014/main" id="{9AEE8D91-9D79-865C-6D4E-1D58BC7C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11" y="3222800"/>
            <a:ext cx="2187990" cy="283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B79795-348D-EC92-1BAA-C4DEDE8C98A3}"/>
              </a:ext>
            </a:extLst>
          </p:cNvPr>
          <p:cNvSpPr txBox="1"/>
          <p:nvPr/>
        </p:nvSpPr>
        <p:spPr>
          <a:xfrm>
            <a:off x="6573494" y="1962837"/>
            <a:ext cx="5339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Piper &amp; J.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Darrah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(2021). Motor Assessment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Infant.</a:t>
            </a:r>
          </a:p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Amsterdam: Elsevier.</a:t>
            </a:r>
          </a:p>
        </p:txBody>
      </p:sp>
    </p:spTree>
    <p:extLst>
      <p:ext uri="{BB962C8B-B14F-4D97-AF65-F5344CB8AC3E}">
        <p14:creationId xmlns:p14="http://schemas.microsoft.com/office/powerpoint/2010/main" val="211633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37DCAE71-DC95-A89E-3C76-15BE564141A9}"/>
              </a:ext>
            </a:extLst>
          </p:cNvPr>
          <p:cNvSpPr txBox="1"/>
          <p:nvPr/>
        </p:nvSpPr>
        <p:spPr>
          <a:xfrm>
            <a:off x="541335" y="4698558"/>
            <a:ext cx="10982183" cy="120032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further information on the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EduPASS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 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please follow the link:</a:t>
            </a: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Website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https://edupass-project.eu/</a:t>
            </a:r>
            <a:r>
              <a:rPr lang="de-D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This work is licensed under the Creative   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Commons Attribution 4.0 International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License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http://creativecommons.org/licenses/by/4.0/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776968-3EB6-1AFE-9CBC-E6F703E7B498}"/>
              </a:ext>
            </a:extLst>
          </p:cNvPr>
          <p:cNvSpPr txBox="1"/>
          <p:nvPr/>
        </p:nvSpPr>
        <p:spPr>
          <a:xfrm>
            <a:off x="541335" y="1120676"/>
            <a:ext cx="10493110" cy="32316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kern="0" dirty="0"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Technical sheet</a:t>
            </a:r>
            <a:endParaRPr lang="de-DE" sz="2400" b="1" kern="0" dirty="0">
              <a:solidFill>
                <a:srgbClr val="2C3D68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Project: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Education for Physical Activity and Sport: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Informal and Non-formal Settings</a:t>
            </a:r>
          </a:p>
          <a:p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Authors: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EduPASS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 Partners</a:t>
            </a:r>
          </a:p>
          <a:p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Intellectual Property Statement: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The following slides were presented by Prof. Andreas Bund (University of Luxembourg) during the EduPASS LTT events. They are shared here as a resource to be adapted in respective contexts, where Prof. Andreas Bund’s / University of Luxembourg’s intellectual property should be acknowledged, if their slides are used.</a:t>
            </a:r>
            <a:endParaRPr lang="en-GB" b="1" dirty="0"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4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184EC39-ED71-C1DD-BC49-882960C33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26" y="4811998"/>
            <a:ext cx="105473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01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47BD4-1C79-0C08-8FB4-3B0FDE5F6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FD779D-389A-6105-CD4E-9ECF0118D51E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AB78A83-E7E2-E08D-2929-4D96D23495F3}"/>
              </a:ext>
            </a:extLst>
          </p:cNvPr>
          <p:cNvSpPr txBox="1"/>
          <p:nvPr/>
        </p:nvSpPr>
        <p:spPr>
          <a:xfrm>
            <a:off x="945506" y="1724066"/>
            <a:ext cx="9798694" cy="3879267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2090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Definition and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types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assessment</a:t>
            </a:r>
            <a:endParaRPr sz="36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89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Assessment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skills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Example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 MOBAK)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</a:p>
          <a:p>
            <a:pPr marL="527685" indent="-515620">
              <a:lnSpc>
                <a:spcPct val="100000"/>
              </a:lnSpc>
              <a:spcBef>
                <a:spcPts val="1989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Assessment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abilities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Example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 DMT)</a:t>
            </a:r>
          </a:p>
          <a:p>
            <a:pPr marL="527685" indent="-515620">
              <a:spcBef>
                <a:spcPts val="1989"/>
              </a:spcBef>
              <a:buClr>
                <a:srgbClr val="E03739"/>
              </a:buClr>
              <a:buSzPct val="75000"/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Quality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criteria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assessment</a:t>
            </a:r>
            <a:r>
              <a:rPr lang="de-DE" sz="24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</a:p>
          <a:p>
            <a:pPr marL="527685" indent="-515620">
              <a:lnSpc>
                <a:spcPct val="100000"/>
              </a:lnSpc>
              <a:spcBef>
                <a:spcPts val="1989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endParaRPr lang="de-DE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9F309F-503A-FF93-38BA-C46A33802E33}"/>
              </a:ext>
            </a:extLst>
          </p:cNvPr>
          <p:cNvSpPr/>
          <p:nvPr/>
        </p:nvSpPr>
        <p:spPr>
          <a:xfrm>
            <a:off x="787787" y="1931504"/>
            <a:ext cx="9956413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F6B40-224C-7E8A-383D-4AB2A67460D7}"/>
              </a:ext>
            </a:extLst>
          </p:cNvPr>
          <p:cNvSpPr txBox="1"/>
          <p:nvPr/>
        </p:nvSpPr>
        <p:spPr>
          <a:xfrm>
            <a:off x="993914" y="308113"/>
            <a:ext cx="5466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5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6C869-5A1C-76A1-DB83-813EC4738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7BAEFE-DB7A-0FF9-386C-B8AEF8F46733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01D4A-2E82-BAFA-FBF5-E46EAA6C680E}"/>
              </a:ext>
            </a:extLst>
          </p:cNvPr>
          <p:cNvSpPr txBox="1"/>
          <p:nvPr/>
        </p:nvSpPr>
        <p:spPr>
          <a:xfrm>
            <a:off x="993918" y="308113"/>
            <a:ext cx="732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Definition and </a:t>
            </a: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2BCD8-65A7-CDC7-9AFC-592CB7D4B994}"/>
              </a:ext>
            </a:extLst>
          </p:cNvPr>
          <p:cNvSpPr txBox="1"/>
          <p:nvPr/>
        </p:nvSpPr>
        <p:spPr>
          <a:xfrm>
            <a:off x="695738" y="1420288"/>
            <a:ext cx="521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16">
            <a:extLst>
              <a:ext uri="{FF2B5EF4-FFF2-40B4-BE49-F238E27FC236}">
                <a16:creationId xmlns:a16="http://schemas.microsoft.com/office/drawing/2014/main" id="{70412DEB-1B11-F110-B015-DA3D51D1817B}"/>
              </a:ext>
            </a:extLst>
          </p:cNvPr>
          <p:cNvSpPr/>
          <p:nvPr/>
        </p:nvSpPr>
        <p:spPr bwMode="auto">
          <a:xfrm rot="16200000">
            <a:off x="818141" y="2160678"/>
            <a:ext cx="756084" cy="79208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1" name="Down Arrow 16">
            <a:extLst>
              <a:ext uri="{FF2B5EF4-FFF2-40B4-BE49-F238E27FC236}">
                <a16:creationId xmlns:a16="http://schemas.microsoft.com/office/drawing/2014/main" id="{648E948A-A45E-2BAB-D797-CF671909042B}"/>
              </a:ext>
            </a:extLst>
          </p:cNvPr>
          <p:cNvSpPr/>
          <p:nvPr/>
        </p:nvSpPr>
        <p:spPr bwMode="auto">
          <a:xfrm rot="16200000">
            <a:off x="826705" y="3578918"/>
            <a:ext cx="756084" cy="79208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4D761-334B-0CDE-F73D-ED5F27DD26C7}"/>
              </a:ext>
            </a:extLst>
          </p:cNvPr>
          <p:cNvSpPr txBox="1"/>
          <p:nvPr/>
        </p:nvSpPr>
        <p:spPr>
          <a:xfrm>
            <a:off x="1628304" y="1972604"/>
            <a:ext cx="9849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Skill-oriented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aiming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(fundamental)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and/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throwing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balancing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„Motorische Basiskompetenzen“ (MOBAK).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14904D-D793-7D91-7024-09E1435CC116}"/>
              </a:ext>
            </a:extLst>
          </p:cNvPr>
          <p:cNvSpPr txBox="1"/>
          <p:nvPr/>
        </p:nvSpPr>
        <p:spPr>
          <a:xfrm>
            <a:off x="1626594" y="3421666"/>
            <a:ext cx="9341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Ability-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aiming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abilities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An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„German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Motor Test“ (DMT).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4980E-12C2-CC50-1DD8-6BC5F996963C}"/>
              </a:ext>
            </a:extLst>
          </p:cNvPr>
          <p:cNvSpPr txBox="1"/>
          <p:nvPr/>
        </p:nvSpPr>
        <p:spPr>
          <a:xfrm>
            <a:off x="720758" y="4837781"/>
            <a:ext cx="11054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Skill-oriented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particularly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english-speaking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countries.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Ability-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particularly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german-speaking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countries.   </a:t>
            </a:r>
          </a:p>
        </p:txBody>
      </p:sp>
    </p:spTree>
    <p:extLst>
      <p:ext uri="{BB962C8B-B14F-4D97-AF65-F5344CB8AC3E}">
        <p14:creationId xmlns:p14="http://schemas.microsoft.com/office/powerpoint/2010/main" val="2252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088E2-028F-ED03-BF88-8315B6B8F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6A1380-C7A7-A8DA-6E51-266EAC653287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A105088-81BE-DC8A-0445-970E0A21B1E5}"/>
              </a:ext>
            </a:extLst>
          </p:cNvPr>
          <p:cNvSpPr txBox="1"/>
          <p:nvPr/>
        </p:nvSpPr>
        <p:spPr>
          <a:xfrm>
            <a:off x="945506" y="1724066"/>
            <a:ext cx="9798694" cy="3879267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2090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Definition and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types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assessment</a:t>
            </a:r>
            <a:endParaRPr sz="36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89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Assessment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skills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Example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 MOBAK)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</a:p>
          <a:p>
            <a:pPr marL="527685" indent="-515620">
              <a:lnSpc>
                <a:spcPct val="100000"/>
              </a:lnSpc>
              <a:spcBef>
                <a:spcPts val="1989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Assessment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abilities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Example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 DMT)</a:t>
            </a:r>
          </a:p>
          <a:p>
            <a:pPr marL="527685" indent="-515620">
              <a:spcBef>
                <a:spcPts val="1989"/>
              </a:spcBef>
              <a:buClr>
                <a:srgbClr val="E03739"/>
              </a:buClr>
              <a:buSzPct val="75000"/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Quality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criteria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of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motor</a:t>
            </a:r>
            <a:r>
              <a:rPr lang="de-DE" sz="36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lang="de-DE" sz="3600" dirty="0" err="1">
                <a:solidFill>
                  <a:srgbClr val="595958"/>
                </a:solidFill>
                <a:latin typeface="Arial"/>
                <a:cs typeface="Arial"/>
              </a:rPr>
              <a:t>assessment</a:t>
            </a:r>
            <a:r>
              <a:rPr lang="de-DE" sz="24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</a:p>
          <a:p>
            <a:pPr marL="527685" indent="-515620">
              <a:lnSpc>
                <a:spcPct val="100000"/>
              </a:lnSpc>
              <a:spcBef>
                <a:spcPts val="1989"/>
              </a:spcBef>
              <a:buClr>
                <a:srgbClr val="E03739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endParaRPr lang="de-DE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BCF1A6-F341-5F29-6F37-316B6251D0B4}"/>
              </a:ext>
            </a:extLst>
          </p:cNvPr>
          <p:cNvSpPr/>
          <p:nvPr/>
        </p:nvSpPr>
        <p:spPr>
          <a:xfrm>
            <a:off x="787787" y="2726858"/>
            <a:ext cx="9956413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645AB-AF8F-41E1-DA80-C38E66E40A06}"/>
              </a:ext>
            </a:extLst>
          </p:cNvPr>
          <p:cNvSpPr txBox="1"/>
          <p:nvPr/>
        </p:nvSpPr>
        <p:spPr>
          <a:xfrm>
            <a:off x="993914" y="308113"/>
            <a:ext cx="5466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2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D5247-D9FF-5C43-360D-0DF59921C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C7E7E0-8C72-E3D6-23E2-6565AFC11FB3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AE4C9-7891-EBA7-D6D2-3BDA80D3FAB1}"/>
              </a:ext>
            </a:extLst>
          </p:cNvPr>
          <p:cNvSpPr txBox="1"/>
          <p:nvPr/>
        </p:nvSpPr>
        <p:spPr>
          <a:xfrm>
            <a:off x="993917" y="397564"/>
            <a:ext cx="902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Assessment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E62A6-EEF6-D4A0-B669-27682C904F69}"/>
              </a:ext>
            </a:extLst>
          </p:cNvPr>
          <p:cNvSpPr txBox="1"/>
          <p:nvPr/>
        </p:nvSpPr>
        <p:spPr>
          <a:xfrm>
            <a:off x="695738" y="1400410"/>
            <a:ext cx="114104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skill-oriented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(fundamental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The MOBAK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(in German „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torische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ompetenzen“, in English „Basic Motor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MOBAK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curriculum-based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wether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„Basic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possible for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soccer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athletics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gymnastics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etc. 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https://mobak.info/en/mobak/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6" name="Picture 4">
            <a:hlinkClick r:id="rId2"/>
            <a:extLst>
              <a:ext uri="{FF2B5EF4-FFF2-40B4-BE49-F238E27FC236}">
                <a16:creationId xmlns:a16="http://schemas.microsoft.com/office/drawing/2014/main" id="{8A49582D-B420-23AD-E960-94D322B9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7832077" y="4794391"/>
            <a:ext cx="2829258" cy="12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8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F20E6-9EFE-0109-C2D9-94476B3FE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0EE41A-35DB-1E53-31E3-7D851C402CC4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C767C-88EF-B808-C22A-795130426F56}"/>
              </a:ext>
            </a:extLst>
          </p:cNvPr>
          <p:cNvSpPr txBox="1"/>
          <p:nvPr/>
        </p:nvSpPr>
        <p:spPr>
          <a:xfrm>
            <a:off x="993917" y="397564"/>
            <a:ext cx="902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Assessment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6AB60-51D4-EDCC-549D-C6B84C72DB57}"/>
              </a:ext>
            </a:extLst>
          </p:cNvPr>
          <p:cNvSpPr txBox="1"/>
          <p:nvPr/>
        </p:nvSpPr>
        <p:spPr>
          <a:xfrm>
            <a:off x="695738" y="1400410"/>
            <a:ext cx="10365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The MOBAK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object-movement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 and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self-movement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grades /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Down Arrow 16">
            <a:extLst>
              <a:ext uri="{FF2B5EF4-FFF2-40B4-BE49-F238E27FC236}">
                <a16:creationId xmlns:a16="http://schemas.microsoft.com/office/drawing/2014/main" id="{39DDBB38-1A3B-9228-861F-C680B6558D3C}"/>
              </a:ext>
            </a:extLst>
          </p:cNvPr>
          <p:cNvSpPr/>
          <p:nvPr/>
        </p:nvSpPr>
        <p:spPr bwMode="auto">
          <a:xfrm rot="16200000">
            <a:off x="918021" y="2274939"/>
            <a:ext cx="556324" cy="58281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D133E-2088-8FBE-D9F0-9BC31C873AA0}"/>
              </a:ext>
            </a:extLst>
          </p:cNvPr>
          <p:cNvSpPr txBox="1"/>
          <p:nvPr/>
        </p:nvSpPr>
        <p:spPr>
          <a:xfrm>
            <a:off x="1541158" y="2342081"/>
            <a:ext cx="453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Mobak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-KG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(Kindergarten)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Age 4-6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00C12-CCAA-AF72-9DF9-E1434ADD0017}"/>
              </a:ext>
            </a:extLst>
          </p:cNvPr>
          <p:cNvSpPr txBox="1"/>
          <p:nvPr/>
        </p:nvSpPr>
        <p:spPr>
          <a:xfrm>
            <a:off x="1547258" y="2761732"/>
            <a:ext cx="914319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https://mobak.info/en/mobak/#1533027832975-9a3d366d-61bd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manual: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https://mobak.info/wp-content/uploads/2020/07/MOBAK-KG_englisch.pdf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id="{7E109E70-0063-A0D8-9257-A5F3C98E7421}"/>
              </a:ext>
            </a:extLst>
          </p:cNvPr>
          <p:cNvSpPr/>
          <p:nvPr/>
        </p:nvSpPr>
        <p:spPr bwMode="auto">
          <a:xfrm rot="16200000">
            <a:off x="918021" y="3436340"/>
            <a:ext cx="556324" cy="58281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210214-F62C-C6A5-C375-D174E685E1DA}"/>
              </a:ext>
            </a:extLst>
          </p:cNvPr>
          <p:cNvSpPr txBox="1"/>
          <p:nvPr/>
        </p:nvSpPr>
        <p:spPr>
          <a:xfrm>
            <a:off x="1541158" y="3503482"/>
            <a:ext cx="4252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Mobak-1-2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(Grade 1-2)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Age 6-8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370C60-C713-4A3F-969B-55717EE71CF7}"/>
              </a:ext>
            </a:extLst>
          </p:cNvPr>
          <p:cNvSpPr txBox="1"/>
          <p:nvPr/>
        </p:nvSpPr>
        <p:spPr>
          <a:xfrm>
            <a:off x="1547258" y="3923133"/>
            <a:ext cx="9143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https://mobak.info/en/mobak/#1510315880104-6968de13-f681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id="{BF298DFD-8FA4-941F-75CF-F2E164A92229}"/>
              </a:ext>
            </a:extLst>
          </p:cNvPr>
          <p:cNvSpPr/>
          <p:nvPr/>
        </p:nvSpPr>
        <p:spPr bwMode="auto">
          <a:xfrm rot="16200000">
            <a:off x="918021" y="4316450"/>
            <a:ext cx="556324" cy="58281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4ECD0A-2317-B4DF-1842-5E317A014ABF}"/>
              </a:ext>
            </a:extLst>
          </p:cNvPr>
          <p:cNvSpPr txBox="1"/>
          <p:nvPr/>
        </p:nvSpPr>
        <p:spPr>
          <a:xfrm>
            <a:off x="1541158" y="4354717"/>
            <a:ext cx="442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Mobak-3-4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(Grade 3-4)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Age 8-10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504B8-54E1-1ABF-8BBE-0C3B4AD760AA}"/>
              </a:ext>
            </a:extLst>
          </p:cNvPr>
          <p:cNvSpPr txBox="1"/>
          <p:nvPr/>
        </p:nvSpPr>
        <p:spPr>
          <a:xfrm>
            <a:off x="1547258" y="4803243"/>
            <a:ext cx="9143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https://mobak.info/en/mobak/#1510392976778-8c0ced82-1e40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7BE6FC-2B95-8863-9243-056E43FD5478}"/>
              </a:ext>
            </a:extLst>
          </p:cNvPr>
          <p:cNvCxnSpPr>
            <a:cxnSpLocks/>
          </p:cNvCxnSpPr>
          <p:nvPr/>
        </p:nvCxnSpPr>
        <p:spPr>
          <a:xfrm>
            <a:off x="1744687" y="4131877"/>
            <a:ext cx="0" cy="24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16">
            <a:extLst>
              <a:ext uri="{FF2B5EF4-FFF2-40B4-BE49-F238E27FC236}">
                <a16:creationId xmlns:a16="http://schemas.microsoft.com/office/drawing/2014/main" id="{03037214-876F-5CE3-213F-FBEEDAF63B8B}"/>
              </a:ext>
            </a:extLst>
          </p:cNvPr>
          <p:cNvSpPr/>
          <p:nvPr/>
        </p:nvSpPr>
        <p:spPr bwMode="auto">
          <a:xfrm rot="16200000">
            <a:off x="918021" y="5177416"/>
            <a:ext cx="556324" cy="58281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B7B2C2-CDFB-74F9-0FC2-12AC3EF80414}"/>
              </a:ext>
            </a:extLst>
          </p:cNvPr>
          <p:cNvSpPr txBox="1"/>
          <p:nvPr/>
        </p:nvSpPr>
        <p:spPr>
          <a:xfrm>
            <a:off x="1541158" y="5215683"/>
            <a:ext cx="4595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Mobak-5-6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(Grade 3-4)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Age 10-12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8DA74F-D6B1-8CA8-AFAF-26D23C83117B}"/>
              </a:ext>
            </a:extLst>
          </p:cNvPr>
          <p:cNvSpPr txBox="1"/>
          <p:nvPr/>
        </p:nvSpPr>
        <p:spPr>
          <a:xfrm>
            <a:off x="1547258" y="5664209"/>
            <a:ext cx="9143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https://mobak.info/en/mobak/#1510328386180-48a80652-56ed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71737C-8485-68BE-300A-9DF8CFE5F7BF}"/>
              </a:ext>
            </a:extLst>
          </p:cNvPr>
          <p:cNvCxnSpPr>
            <a:cxnSpLocks/>
          </p:cNvCxnSpPr>
          <p:nvPr/>
        </p:nvCxnSpPr>
        <p:spPr>
          <a:xfrm>
            <a:off x="1744687" y="4973593"/>
            <a:ext cx="0" cy="24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>
            <a:hlinkClick r:id="rId7"/>
            <a:extLst>
              <a:ext uri="{FF2B5EF4-FFF2-40B4-BE49-F238E27FC236}">
                <a16:creationId xmlns:a16="http://schemas.microsoft.com/office/drawing/2014/main" id="{6DF01C2E-5625-9834-6DF5-036C1B1A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9189242" y="4139874"/>
            <a:ext cx="2829258" cy="12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FDA65-7442-0E57-7224-B5E5194C8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20C973-3135-0F70-21A0-39605BD589A4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ACC60-E5E0-9054-D7FD-0F159406D872}"/>
              </a:ext>
            </a:extLst>
          </p:cNvPr>
          <p:cNvSpPr txBox="1"/>
          <p:nvPr/>
        </p:nvSpPr>
        <p:spPr>
          <a:xfrm>
            <a:off x="993917" y="397564"/>
            <a:ext cx="902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Assessment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322EC-3FEC-4B9C-2D7B-4AF7A8F7568A}"/>
              </a:ext>
            </a:extLst>
          </p:cNvPr>
          <p:cNvSpPr txBox="1"/>
          <p:nvPr/>
        </p:nvSpPr>
        <p:spPr>
          <a:xfrm>
            <a:off x="695738" y="1400410"/>
            <a:ext cx="642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Tasks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MOBAK-KG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(Kindergarten)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/ Age 4-6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A554E1-63C8-EF08-8F8F-BB4219D8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9" y="1926664"/>
            <a:ext cx="1679880" cy="183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82E824E-2C28-D989-C33D-CC6D14401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61" y="1956858"/>
            <a:ext cx="1652278" cy="18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0885E97-B450-D730-1828-F5AF3E1F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73" y="1979970"/>
            <a:ext cx="1631146" cy="178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C37202A1-EA09-898C-5295-F3884A3BA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82" y="2007000"/>
            <a:ext cx="1606430" cy="175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8BE733-37DA-19DC-A238-3BB20DDA72B0}"/>
              </a:ext>
            </a:extLst>
          </p:cNvPr>
          <p:cNvSpPr txBox="1"/>
          <p:nvPr/>
        </p:nvSpPr>
        <p:spPr>
          <a:xfrm>
            <a:off x="8115231" y="2630838"/>
            <a:ext cx="261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Object-movement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9E889E4E-0CB8-5BAB-BF4E-467A41416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2" y="4041232"/>
            <a:ext cx="1628976" cy="17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252A3F47-FE83-9811-0235-45EFA1113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91" y="4028898"/>
            <a:ext cx="1640254" cy="17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8A99DAB1-3ED3-B446-2A6A-9B30ADA9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6" y="4036820"/>
            <a:ext cx="1633010" cy="17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8CB1E3CA-A6A7-48E6-E45F-0FCF8B2D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01" y="4065888"/>
            <a:ext cx="1606430" cy="175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1513F6-2B93-5236-9973-0C406A102D25}"/>
              </a:ext>
            </a:extLst>
          </p:cNvPr>
          <p:cNvSpPr txBox="1"/>
          <p:nvPr/>
        </p:nvSpPr>
        <p:spPr>
          <a:xfrm>
            <a:off x="8115231" y="4543378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>
            <a:hlinkClick r:id="rId10"/>
            <a:extLst>
              <a:ext uri="{FF2B5EF4-FFF2-40B4-BE49-F238E27FC236}">
                <a16:creationId xmlns:a16="http://schemas.microsoft.com/office/drawing/2014/main" id="{A40429EA-2896-94B8-5034-7053C2B6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8717754" y="3336048"/>
            <a:ext cx="2829258" cy="12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4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E1AFE-7D6A-A9F0-7FD7-5FF89DF74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FCB698-7D7F-8B08-2EE5-A610F13AF32E}"/>
              </a:ext>
            </a:extLst>
          </p:cNvPr>
          <p:cNvSpPr/>
          <p:nvPr/>
        </p:nvSpPr>
        <p:spPr>
          <a:xfrm>
            <a:off x="787787" y="337930"/>
            <a:ext cx="8455604" cy="8448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AF61A-238D-5EF2-D07E-8D78573F9DFF}"/>
              </a:ext>
            </a:extLst>
          </p:cNvPr>
          <p:cNvSpPr txBox="1"/>
          <p:nvPr/>
        </p:nvSpPr>
        <p:spPr>
          <a:xfrm>
            <a:off x="993917" y="397564"/>
            <a:ext cx="902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Assessment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399CE-B215-2DF4-819A-3C036716E9F8}"/>
              </a:ext>
            </a:extLst>
          </p:cNvPr>
          <p:cNvSpPr txBox="1"/>
          <p:nvPr/>
        </p:nvSpPr>
        <p:spPr>
          <a:xfrm>
            <a:off x="787786" y="1390834"/>
            <a:ext cx="442031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 MOBAK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! In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all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saved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suggested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for Apple and Android and in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„Basic Mo-tor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(BMC EU-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Digi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Pro),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co-funded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855C3931-FFDB-F584-E590-35DF2243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b="17681"/>
          <a:stretch/>
        </p:blipFill>
        <p:spPr>
          <a:xfrm>
            <a:off x="5765524" y="1478816"/>
            <a:ext cx="2589144" cy="4327750"/>
          </a:xfrm>
          <a:prstGeom prst="rect">
            <a:avLst/>
          </a:prstGeom>
        </p:spPr>
      </p:pic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347756D0-1F74-EE75-7260-38A6063F9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9"/>
          <a:stretch/>
        </p:blipFill>
        <p:spPr>
          <a:xfrm>
            <a:off x="8666919" y="1967008"/>
            <a:ext cx="2809462" cy="35287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9B3ABD-0161-73C0-4049-D7AFFE90A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4" y="4266333"/>
            <a:ext cx="4517336" cy="7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3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Microsoft Office PowerPoint</Application>
  <PresentationFormat>Breitbild</PresentationFormat>
  <Paragraphs>151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Sport Training School, Dublin,  02-06 October 2023</dc:title>
  <dc:creator>Declan O'Leary</dc:creator>
  <cp:lastModifiedBy>Sebastian Brückner</cp:lastModifiedBy>
  <cp:revision>35</cp:revision>
  <dcterms:created xsi:type="dcterms:W3CDTF">2023-09-18T07:30:19Z</dcterms:created>
  <dcterms:modified xsi:type="dcterms:W3CDTF">2024-11-28T10:45:21Z</dcterms:modified>
</cp:coreProperties>
</file>