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1" r:id="rId3"/>
    <p:sldId id="299" r:id="rId4"/>
    <p:sldId id="283" r:id="rId5"/>
    <p:sldId id="303" r:id="rId6"/>
    <p:sldId id="286" r:id="rId7"/>
    <p:sldId id="287" r:id="rId8"/>
    <p:sldId id="288" r:id="rId9"/>
    <p:sldId id="289" r:id="rId10"/>
    <p:sldId id="290" r:id="rId11"/>
    <p:sldId id="291" r:id="rId12"/>
    <p:sldId id="284" r:id="rId13"/>
    <p:sldId id="293" r:id="rId14"/>
    <p:sldId id="298" r:id="rId15"/>
    <p:sldId id="300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68"/>
    <a:srgbClr val="391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8" autoAdjust="0"/>
    <p:restoredTop sz="96115" autoAdjust="0"/>
  </p:normalViewPr>
  <p:slideViewPr>
    <p:cSldViewPr snapToGrid="0">
      <p:cViewPr>
        <p:scale>
          <a:sx n="100" d="100"/>
          <a:sy n="100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41369-F4CF-95FB-C2F5-B73116D9F9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149E-BCEF-38ED-BE8C-CDCF5341C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393B-DD71-41C3-8404-FD3F444C0A17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07DDD-BF64-7AEF-F048-D032C0F962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61F53-3AF1-E4EA-0BDF-91B02C379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36D8-30E2-4032-8C0A-28CF1D4968D5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9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9371-FFB6-E449-B7C3-AD50729FADEE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337E4-DAF6-8E40-BD47-0D8B83E55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7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B0A-66F6-1A5D-7709-FC3D0D8A2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745EF-3CBE-D387-4C71-BDD0B732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D6D-6BDF-C3F6-73EC-1AF06800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1649-900F-C409-CB44-99F38AB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FE0F-6171-FD31-6C22-C2FDC79C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70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B731-D664-F475-58EB-0923E588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0D4D-4BA0-B27A-9031-7596EF6BB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9D6D7-1E10-10D6-8C14-BDD9B028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62A2-7944-71D5-1001-71A14B4B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8C8F-223E-75D2-BF2C-4988802F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3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B938B-2BDD-F186-0B0B-8B262FF55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C19EB-5E0D-AA70-7968-9D051D335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0D26-2491-0CEB-FC06-6C872396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2523-6E7B-4F2E-2F8B-76E891B6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BB50-14E8-1B68-E70F-57723FB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57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1FCC3E-A25C-A78E-0A11-7FB81CC7B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B911A-BD1F-E11A-CCA7-DC56B9647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B00E8-8247-FC0C-5656-92869A37EA4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B0D2B-68B9-4A34-8B8A-0CFDEFE2989E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AF6CD5-DA12-B917-BFAB-615BDAF89692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C4A77-3506-C6CB-6931-D95026D2BB93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5EFBC-36D5-1DC6-23E6-444EC2116CEA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0BD1C-3153-F1C6-7429-5236377C73C8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B5E2990-F29F-ECC9-458F-7883A23CEC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B7B58C4-067D-3A7D-0B9A-672BEE2C0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234500"/>
            <a:ext cx="2577141" cy="89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CE18-8738-6871-EF5F-8C1BB4602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61" y="6041963"/>
            <a:ext cx="2648988" cy="75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14080-6BAA-F015-BEEB-A0B9DCC5877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" y="6364896"/>
            <a:ext cx="1609725" cy="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AD514-7C94-3BB3-DF12-A47C8DD6F52B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1011" r="10535" b="11882"/>
          <a:stretch/>
        </p:blipFill>
        <p:spPr bwMode="auto">
          <a:xfrm>
            <a:off x="8687182" y="6281736"/>
            <a:ext cx="457200" cy="448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8BEC3C6-1F02-B755-83FA-D5C3760853C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4542" r="7079" b="27044"/>
          <a:stretch/>
        </p:blipFill>
        <p:spPr bwMode="auto">
          <a:xfrm>
            <a:off x="3832379" y="6280083"/>
            <a:ext cx="1302385" cy="41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698A46D-5295-731E-75C7-4F031E1BE7A8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63" y="6284201"/>
            <a:ext cx="462915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296A840-6D33-F374-8AAD-82D5549CA3DF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33" y="6321778"/>
            <a:ext cx="68961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12ADD9-C070-6512-5737-01463710E2FE}"/>
              </a:ext>
            </a:extLst>
          </p:cNvPr>
          <p:cNvPicPr/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3459" r="6596" b="19809"/>
          <a:stretch/>
        </p:blipFill>
        <p:spPr bwMode="auto">
          <a:xfrm>
            <a:off x="6275348" y="6342547"/>
            <a:ext cx="1448435" cy="32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9E52C03-D46A-2B4D-A43A-6EA30D5D270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2460" y="6100906"/>
            <a:ext cx="1459424" cy="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E1A0-AA87-06C4-21EC-2C56EBA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9706-8E75-7913-7247-0C41F3652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A8B6F-38B6-C967-B711-8E432E81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D931-2050-290B-D7AA-5F3994C6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A6AB-8FBA-8A56-1F43-AE28257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A60A-8D42-B97D-2A81-6F98D55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0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DB19-B218-911C-F41B-FBDC64D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23E0F-3143-84DF-8054-6C088CD4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C496-500C-2E19-02CD-8EE66E790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1DC5-4FC6-A396-E974-63EBE80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52F25-FA34-0688-EA91-87820D19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8C14A-E955-E892-6830-E7BED28E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225F-E634-9C75-281E-2B117CA9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68463-F15A-4674-18BD-43890C3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A410-479D-5332-CB4B-F06010B8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0A79B-3B45-872B-6201-1A09FED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F2B8C-6FE9-5CF8-CDF6-21E3B23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6F1DB-2F2E-1E39-94D2-B822513E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F533E-3F47-ADF6-54F7-68C87F9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2B07E-10AE-8DBE-5FB0-450CDE9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285D-1773-583A-B785-F856637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46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FA79-9A3A-795B-4113-A130035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0A0C-47C3-ED36-F8AC-3E5BEBD5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47F4-6955-8442-AAEA-E6DBE4B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6EFD-25C0-B3AB-7D49-EBC2495D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B73F-7088-42B1-CFEA-701984B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9667B-BA7D-2D97-1C21-712B8D14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92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78D1-CE16-A72F-2AB2-C96C4F9F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0E933-6627-0881-E456-4CE94A8E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44581-48F3-AFA9-D47B-8FF5E038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E4D5-2004-D3E4-90B2-CC9C348E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BA76-0AD3-AFF4-B7AA-512C5B58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A63F-5BDD-9A28-7154-6D374630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13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6578-CFE0-01C0-378C-F1A1728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5B49-32BA-02C3-E313-EAABDBC9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A1F28-725E-C0C7-20AF-46AD846B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6880-7EF8-4DC5-9F94-1FDEE347759E}" type="datetimeFigureOut">
              <a:rPr lang="en-IE" smtClean="0"/>
              <a:t>13/11/2024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44A6-F729-9A3F-DC31-F5E877A9C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FA21-BD39-FB82-F72F-FA386491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5ABE-5CA1-44F9-8C7E-8BF698BE8CF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7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maninstitute.com/blog/ei-birth-5mental-health-benefits" TargetMode="External"/><Relationship Id="rId2" Type="http://schemas.openxmlformats.org/officeDocument/2006/relationships/hyperlink" Target="https://www.housmaninstitute.com/blog/the-magic-of-a-great-early-childhood-educator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edupass-project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2736A9-7589-40F8-ED99-4B5ABC2D14A5}"/>
              </a:ext>
            </a:extLst>
          </p:cNvPr>
          <p:cNvSpPr txBox="1"/>
          <p:nvPr/>
        </p:nvSpPr>
        <p:spPr>
          <a:xfrm>
            <a:off x="1157287" y="2008310"/>
            <a:ext cx="98774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/>
              <a:t>Reflecting Practice in Early Childhood Education</a:t>
            </a:r>
            <a:endParaRPr lang="en-IE" sz="3200" dirty="0"/>
          </a:p>
          <a:p>
            <a:pPr algn="ctr"/>
            <a:r>
              <a:rPr lang="en-IE" sz="3200" dirty="0"/>
              <a:t>M#6 Plan, </a:t>
            </a:r>
            <a:r>
              <a:rPr lang="en-IE" sz="3200" b="1" dirty="0"/>
              <a:t>Reflect</a:t>
            </a:r>
            <a:r>
              <a:rPr lang="en-IE" sz="3200" dirty="0"/>
              <a:t> and Learn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67B9214-4EF7-8C40-B28B-720497150167}"/>
              </a:ext>
            </a:extLst>
          </p:cNvPr>
          <p:cNvSpPr/>
          <p:nvPr/>
        </p:nvSpPr>
        <p:spPr>
          <a:xfrm>
            <a:off x="1783080" y="-2704"/>
            <a:ext cx="1521973" cy="5783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AAA62A-00A1-7D51-0CF8-BCF6BAC93A15}"/>
              </a:ext>
            </a:extLst>
          </p:cNvPr>
          <p:cNvSpPr txBox="1"/>
          <p:nvPr/>
        </p:nvSpPr>
        <p:spPr>
          <a:xfrm>
            <a:off x="1949186" y="123223"/>
            <a:ext cx="135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solidFill>
                  <a:schemeClr val="bg1"/>
                </a:solidFill>
              </a:rPr>
              <a:t>Course 6.</a:t>
            </a:r>
            <a:r>
              <a:rPr lang="en-IE" b="1" dirty="0">
                <a:solidFill>
                  <a:schemeClr val="bg1"/>
                </a:solidFill>
              </a:rPr>
              <a:t>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E14A72E-2C69-3357-D79D-444C3656174C}"/>
              </a:ext>
            </a:extLst>
          </p:cNvPr>
          <p:cNvSpPr/>
          <p:nvPr/>
        </p:nvSpPr>
        <p:spPr>
          <a:xfrm>
            <a:off x="151912" y="0"/>
            <a:ext cx="820981" cy="575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9C692F-F149-BE24-D58E-8DEEF9EC10DD}"/>
              </a:ext>
            </a:extLst>
          </p:cNvPr>
          <p:cNvSpPr txBox="1"/>
          <p:nvPr/>
        </p:nvSpPr>
        <p:spPr>
          <a:xfrm>
            <a:off x="151912" y="119989"/>
            <a:ext cx="8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2C3D68"/>
                </a:solidFill>
              </a:rPr>
              <a:t>ECE</a:t>
            </a:r>
            <a:endParaRPr lang="de-DE" b="1" dirty="0">
              <a:solidFill>
                <a:srgbClr val="2C3D68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D325378-4F01-B3BA-6841-A7BF2B6226BE}"/>
              </a:ext>
            </a:extLst>
          </p:cNvPr>
          <p:cNvSpPr/>
          <p:nvPr/>
        </p:nvSpPr>
        <p:spPr>
          <a:xfrm>
            <a:off x="1014798" y="-1"/>
            <a:ext cx="726377" cy="576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FE07D2-F481-C89A-C876-7A433340BA83}"/>
              </a:ext>
            </a:extLst>
          </p:cNvPr>
          <p:cNvSpPr txBox="1"/>
          <p:nvPr/>
        </p:nvSpPr>
        <p:spPr>
          <a:xfrm>
            <a:off x="1021425" y="129452"/>
            <a:ext cx="7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M#6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3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4637E7-FF1D-CD0C-CD3E-F17D3830424C}"/>
              </a:ext>
            </a:extLst>
          </p:cNvPr>
          <p:cNvSpPr txBox="1"/>
          <p:nvPr/>
        </p:nvSpPr>
        <p:spPr>
          <a:xfrm>
            <a:off x="917024" y="2222781"/>
            <a:ext cx="99382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4. </a:t>
            </a:r>
            <a:r>
              <a:rPr lang="es-ES" b="1" dirty="0" err="1"/>
              <a:t>Enhances</a:t>
            </a:r>
            <a:r>
              <a:rPr lang="es-ES" b="1" dirty="0"/>
              <a:t> </a:t>
            </a:r>
            <a:r>
              <a:rPr lang="es-ES" b="1" dirty="0" err="1"/>
              <a:t>Continuous</a:t>
            </a:r>
            <a:r>
              <a:rPr lang="es-ES" b="1" dirty="0"/>
              <a:t> Professional </a:t>
            </a:r>
            <a:r>
              <a:rPr lang="es-ES" b="1" dirty="0" err="1"/>
              <a:t>Growth</a:t>
            </a:r>
            <a:endParaRPr lang="es-ES" b="1" dirty="0"/>
          </a:p>
          <a:p>
            <a:r>
              <a:rPr lang="es-ES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allows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ECE / PE </a:t>
            </a: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truly</a:t>
            </a:r>
            <a:r>
              <a:rPr lang="es-ES" dirty="0"/>
              <a:t> </a:t>
            </a:r>
            <a:r>
              <a:rPr lang="es-ES" dirty="0" err="1"/>
              <a:t>tap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selves</a:t>
            </a:r>
            <a:r>
              <a:rPr lang="es-ES" dirty="0"/>
              <a:t> </a:t>
            </a:r>
            <a:r>
              <a:rPr lang="es-ES" dirty="0" err="1"/>
              <a:t>personally</a:t>
            </a:r>
            <a:r>
              <a:rPr lang="es-ES" dirty="0"/>
              <a:t> and </a:t>
            </a:r>
            <a:r>
              <a:rPr lang="es-ES" dirty="0" err="1"/>
              <a:t>professionally</a:t>
            </a:r>
            <a:r>
              <a:rPr lang="es-ES" dirty="0"/>
              <a:t>, </a:t>
            </a:r>
          </a:p>
          <a:p>
            <a:r>
              <a:rPr lang="es-ES" dirty="0"/>
              <a:t>     </a:t>
            </a:r>
            <a:r>
              <a:rPr lang="es-ES" dirty="0" err="1"/>
              <a:t>hence</a:t>
            </a:r>
            <a:r>
              <a:rPr lang="es-ES" dirty="0"/>
              <a:t> </a:t>
            </a:r>
            <a:r>
              <a:rPr lang="es-ES" dirty="0" err="1"/>
              <a:t>strengthing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entire</a:t>
            </a:r>
            <a:r>
              <a:rPr lang="es-ES" dirty="0"/>
              <a:t> ECE </a:t>
            </a:r>
            <a:r>
              <a:rPr lang="es-ES" dirty="0" err="1"/>
              <a:t>community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Through</a:t>
            </a:r>
            <a:r>
              <a:rPr lang="es-ES" dirty="0"/>
              <a:t> proactive </a:t>
            </a:r>
            <a:r>
              <a:rPr lang="es-ES" dirty="0" err="1"/>
              <a:t>problem-solving</a:t>
            </a:r>
            <a:r>
              <a:rPr lang="es-ES" dirty="0"/>
              <a:t>, ECE </a:t>
            </a: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expand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 and </a:t>
            </a:r>
            <a:r>
              <a:rPr lang="es-ES" dirty="0" err="1"/>
              <a:t>skills</a:t>
            </a:r>
            <a:r>
              <a:rPr lang="es-ES" dirty="0"/>
              <a:t>, and </a:t>
            </a:r>
            <a:r>
              <a:rPr lang="es-ES" dirty="0" err="1"/>
              <a:t>find</a:t>
            </a:r>
            <a:r>
              <a:rPr lang="es-ES" dirty="0"/>
              <a:t> </a:t>
            </a:r>
          </a:p>
          <a:p>
            <a:r>
              <a:rPr lang="es-ES" dirty="0"/>
              <a:t>      </a:t>
            </a:r>
            <a:r>
              <a:rPr lang="es-ES" dirty="0" err="1"/>
              <a:t>strategies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meet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goals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b="1" dirty="0">
                <a:solidFill>
                  <a:srgbClr val="FF0000"/>
                </a:solidFill>
              </a:rPr>
              <a:t>RP </a:t>
            </a:r>
            <a:r>
              <a:rPr lang="es-ES" b="1" dirty="0" err="1">
                <a:solidFill>
                  <a:srgbClr val="FF0000"/>
                </a:solidFill>
              </a:rPr>
              <a:t>ensures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that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all</a:t>
            </a:r>
            <a:r>
              <a:rPr lang="es-ES" b="1" dirty="0">
                <a:solidFill>
                  <a:srgbClr val="FF0000"/>
                </a:solidFill>
              </a:rPr>
              <a:t> ECE / PE </a:t>
            </a:r>
            <a:r>
              <a:rPr lang="es-ES" b="1" dirty="0" err="1">
                <a:solidFill>
                  <a:srgbClr val="FF0000"/>
                </a:solidFill>
              </a:rPr>
              <a:t>educators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get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opportunity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to</a:t>
            </a:r>
            <a:r>
              <a:rPr lang="es-ES" b="1" dirty="0">
                <a:solidFill>
                  <a:srgbClr val="FF0000"/>
                </a:solidFill>
              </a:rPr>
              <a:t> explore </a:t>
            </a:r>
            <a:r>
              <a:rPr lang="es-ES" b="1" dirty="0" err="1">
                <a:solidFill>
                  <a:srgbClr val="FF0000"/>
                </a:solidFill>
              </a:rPr>
              <a:t>how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their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work</a:t>
            </a:r>
            <a:r>
              <a:rPr lang="es-ES" b="1" dirty="0">
                <a:solidFill>
                  <a:srgbClr val="FF0000"/>
                </a:solidFill>
              </a:rPr>
              <a:t>, role, </a:t>
            </a:r>
            <a:r>
              <a:rPr lang="es-ES" b="1" dirty="0" err="1">
                <a:solidFill>
                  <a:srgbClr val="FF0000"/>
                </a:solidFill>
              </a:rPr>
              <a:t>actions</a:t>
            </a:r>
            <a:r>
              <a:rPr lang="es-ES" b="1" dirty="0">
                <a:solidFill>
                  <a:srgbClr val="FF0000"/>
                </a:solidFill>
              </a:rPr>
              <a:t>, </a:t>
            </a:r>
          </a:p>
          <a:p>
            <a:r>
              <a:rPr lang="es-ES" b="1" dirty="0">
                <a:solidFill>
                  <a:srgbClr val="FF0000"/>
                </a:solidFill>
              </a:rPr>
              <a:t>     and </a:t>
            </a:r>
            <a:r>
              <a:rPr lang="es-ES" b="1" dirty="0" err="1">
                <a:solidFill>
                  <a:srgbClr val="FF0000"/>
                </a:solidFill>
              </a:rPr>
              <a:t>words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impact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others</a:t>
            </a:r>
            <a:r>
              <a:rPr lang="es-ES" b="1" dirty="0">
                <a:solidFill>
                  <a:srgbClr val="FF0000"/>
                </a:solidFill>
              </a:rPr>
              <a:t> – and </a:t>
            </a:r>
            <a:r>
              <a:rPr lang="es-ES" b="1" dirty="0" err="1">
                <a:solidFill>
                  <a:srgbClr val="FF0000"/>
                </a:solidFill>
              </a:rPr>
              <a:t>how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they</a:t>
            </a:r>
            <a:r>
              <a:rPr lang="es-ES" b="1" dirty="0">
                <a:solidFill>
                  <a:srgbClr val="FF0000"/>
                </a:solidFill>
              </a:rPr>
              <a:t>, in </a:t>
            </a:r>
            <a:r>
              <a:rPr lang="es-ES" b="1" dirty="0" err="1">
                <a:solidFill>
                  <a:srgbClr val="FF0000"/>
                </a:solidFill>
              </a:rPr>
              <a:t>turn</a:t>
            </a:r>
            <a:r>
              <a:rPr lang="es-ES" b="1" dirty="0">
                <a:solidFill>
                  <a:srgbClr val="FF0000"/>
                </a:solidFill>
              </a:rPr>
              <a:t>, are </a:t>
            </a:r>
            <a:r>
              <a:rPr lang="es-ES" b="1" dirty="0" err="1">
                <a:solidFill>
                  <a:srgbClr val="FF0000"/>
                </a:solidFill>
              </a:rPr>
              <a:t>impacted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by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their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work</a:t>
            </a:r>
            <a:r>
              <a:rPr lang="es-ES" b="1" dirty="0">
                <a:solidFill>
                  <a:srgbClr val="FF0000"/>
                </a:solidFill>
              </a:rPr>
              <a:t>. 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A63AFF-88D6-6F1A-BCE7-145F537994E7}"/>
              </a:ext>
            </a:extLst>
          </p:cNvPr>
          <p:cNvSpPr txBox="1"/>
          <p:nvPr/>
        </p:nvSpPr>
        <p:spPr>
          <a:xfrm>
            <a:off x="1023042" y="1023042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Benefits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RP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FA3787-0D0E-0C9A-DCC9-D921FE96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239" y="191192"/>
            <a:ext cx="2159000" cy="1663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B925F2-7B1C-E2DB-9C2B-82D667435BC3}"/>
              </a:ext>
            </a:extLst>
          </p:cNvPr>
          <p:cNvSpPr txBox="1"/>
          <p:nvPr/>
        </p:nvSpPr>
        <p:spPr>
          <a:xfrm>
            <a:off x="8759687" y="1495898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Epstein, A. (2003)     </a:t>
            </a:r>
          </a:p>
        </p:txBody>
      </p:sp>
    </p:spTree>
    <p:extLst>
      <p:ext uri="{BB962C8B-B14F-4D97-AF65-F5344CB8AC3E}">
        <p14:creationId xmlns:p14="http://schemas.microsoft.com/office/powerpoint/2010/main" val="393172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0B5D08-DD89-2581-1EDD-26B59A529BA5}"/>
              </a:ext>
            </a:extLst>
          </p:cNvPr>
          <p:cNvSpPr txBox="1"/>
          <p:nvPr/>
        </p:nvSpPr>
        <p:spPr>
          <a:xfrm>
            <a:off x="1053687" y="1521612"/>
            <a:ext cx="94595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Why</a:t>
            </a:r>
            <a:r>
              <a:rPr lang="es-ES" b="1" dirty="0"/>
              <a:t> </a:t>
            </a:r>
            <a:r>
              <a:rPr lang="es-ES" b="1" dirty="0" err="1"/>
              <a:t>should</a:t>
            </a:r>
            <a:r>
              <a:rPr lang="es-ES" b="1" dirty="0"/>
              <a:t> </a:t>
            </a:r>
            <a:r>
              <a:rPr lang="es-ES" b="1" dirty="0" err="1"/>
              <a:t>we</a:t>
            </a:r>
            <a:r>
              <a:rPr lang="es-ES" b="1" dirty="0"/>
              <a:t> </a:t>
            </a:r>
            <a:r>
              <a:rPr lang="es-ES" b="1" dirty="0" err="1"/>
              <a:t>integrate</a:t>
            </a:r>
            <a:r>
              <a:rPr lang="es-ES" b="1" dirty="0"/>
              <a:t> RP </a:t>
            </a:r>
            <a:r>
              <a:rPr lang="es-ES" b="1" dirty="0" err="1"/>
              <a:t>into</a:t>
            </a:r>
            <a:r>
              <a:rPr lang="es-ES" b="1" dirty="0"/>
              <a:t> </a:t>
            </a:r>
            <a:r>
              <a:rPr lang="es-ES" b="1" dirty="0" err="1"/>
              <a:t>our</a:t>
            </a:r>
            <a:r>
              <a:rPr lang="es-ES" b="1" dirty="0"/>
              <a:t> ECE training </a:t>
            </a:r>
            <a:r>
              <a:rPr lang="es-ES" b="1" dirty="0" err="1"/>
              <a:t>programs</a:t>
            </a:r>
            <a:r>
              <a:rPr lang="es-ES" b="1" dirty="0"/>
              <a:t>? 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RP </a:t>
            </a:r>
            <a:r>
              <a:rPr lang="es-ES" dirty="0" err="1"/>
              <a:t>should</a:t>
            </a:r>
            <a:r>
              <a:rPr lang="es-ES" dirty="0"/>
              <a:t> be </a:t>
            </a:r>
            <a:r>
              <a:rPr lang="es-ES" dirty="0" err="1"/>
              <a:t>incorporated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ECE training </a:t>
            </a:r>
            <a:r>
              <a:rPr lang="es-ES" dirty="0" err="1"/>
              <a:t>programs</a:t>
            </a:r>
            <a:r>
              <a:rPr lang="es-ES" dirty="0"/>
              <a:t>, </a:t>
            </a:r>
            <a:r>
              <a:rPr lang="es-ES" dirty="0" err="1"/>
              <a:t>especially</a:t>
            </a:r>
            <a:r>
              <a:rPr lang="es-ES" dirty="0"/>
              <a:t>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focused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</a:p>
          <a:p>
            <a:r>
              <a:rPr lang="es-ES" dirty="0">
                <a:effectLst/>
              </a:rPr>
              <a:t>      </a:t>
            </a:r>
            <a:r>
              <a:rPr lang="es-ES" b="1" u="sng" dirty="0">
                <a:effectLst/>
              </a:rPr>
              <a:t>mental health, </a:t>
            </a:r>
            <a:r>
              <a:rPr lang="es-ES" b="1" u="sng" dirty="0" err="1">
                <a:effectLst/>
              </a:rPr>
              <a:t>physical</a:t>
            </a:r>
            <a:r>
              <a:rPr lang="es-ES" b="1" u="sng" dirty="0">
                <a:effectLst/>
              </a:rPr>
              <a:t> </a:t>
            </a:r>
            <a:r>
              <a:rPr lang="es-ES" b="1" u="sng" dirty="0" err="1">
                <a:effectLst/>
              </a:rPr>
              <a:t>health</a:t>
            </a:r>
            <a:r>
              <a:rPr lang="es-ES" b="1" u="sng" dirty="0">
                <a:effectLst/>
              </a:rPr>
              <a:t> and </a:t>
            </a:r>
            <a:r>
              <a:rPr lang="es-ES" b="1" u="sng" dirty="0" err="1">
                <a:effectLst/>
              </a:rPr>
              <a:t>well-being</a:t>
            </a:r>
            <a:r>
              <a:rPr lang="es-ES" b="1" u="sng" dirty="0">
                <a:effectLst/>
              </a:rPr>
              <a:t>, and social-emotional health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When</a:t>
            </a:r>
            <a:r>
              <a:rPr lang="es-ES" dirty="0"/>
              <a:t> training </a:t>
            </a:r>
            <a:r>
              <a:rPr lang="es-ES" dirty="0" err="1"/>
              <a:t>programs</a:t>
            </a:r>
            <a:r>
              <a:rPr lang="es-ES" dirty="0"/>
              <a:t> place </a:t>
            </a:r>
            <a:r>
              <a:rPr lang="es-ES" dirty="0" err="1"/>
              <a:t>self-reflection</a:t>
            </a:r>
            <a:r>
              <a:rPr lang="es-ES" dirty="0"/>
              <a:t>, </a:t>
            </a:r>
            <a:r>
              <a:rPr lang="es-ES" dirty="0" err="1"/>
              <a:t>self-awareness</a:t>
            </a:r>
            <a:r>
              <a:rPr lang="es-ES" dirty="0"/>
              <a:t>, </a:t>
            </a:r>
            <a:r>
              <a:rPr lang="es-ES" dirty="0" err="1"/>
              <a:t>communication</a:t>
            </a:r>
            <a:r>
              <a:rPr lang="es-ES" dirty="0"/>
              <a:t>, </a:t>
            </a:r>
            <a:r>
              <a:rPr lang="es-ES" dirty="0" err="1"/>
              <a:t>problem-solving</a:t>
            </a:r>
            <a:r>
              <a:rPr lang="es-ES" dirty="0"/>
              <a:t>, </a:t>
            </a:r>
          </a:p>
          <a:p>
            <a:r>
              <a:rPr lang="es-ES" dirty="0"/>
              <a:t>      and </a:t>
            </a:r>
            <a:r>
              <a:rPr lang="es-ES" dirty="0" err="1"/>
              <a:t>professional</a:t>
            </a:r>
            <a:r>
              <a:rPr lang="es-ES" dirty="0"/>
              <a:t> </a:t>
            </a:r>
            <a:r>
              <a:rPr lang="es-ES" dirty="0" err="1"/>
              <a:t>growth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center, </a:t>
            </a:r>
            <a:r>
              <a:rPr lang="es-ES" dirty="0" err="1"/>
              <a:t>educators</a:t>
            </a:r>
            <a:r>
              <a:rPr lang="es-ES" dirty="0"/>
              <a:t> are set up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and </a:t>
            </a:r>
            <a:r>
              <a:rPr lang="es-ES" dirty="0" err="1"/>
              <a:t>success</a:t>
            </a:r>
            <a:r>
              <a:rPr lang="es-ES" dirty="0"/>
              <a:t>. 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Incorporating</a:t>
            </a:r>
            <a:r>
              <a:rPr lang="es-ES" dirty="0"/>
              <a:t> </a:t>
            </a:r>
            <a:r>
              <a:rPr lang="es-ES" dirty="0" err="1"/>
              <a:t>mentors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tutors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ECE / PE </a:t>
            </a: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valuable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educators</a:t>
            </a:r>
            <a:r>
              <a:rPr lang="es-ES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Experienced</a:t>
            </a:r>
            <a:r>
              <a:rPr lang="es-ES" dirty="0"/>
              <a:t> </a:t>
            </a:r>
            <a:r>
              <a:rPr lang="es-ES" dirty="0" err="1"/>
              <a:t>mentors</a:t>
            </a:r>
            <a:r>
              <a:rPr lang="es-ES" dirty="0"/>
              <a:t> / </a:t>
            </a:r>
            <a:r>
              <a:rPr lang="es-ES" dirty="0" err="1"/>
              <a:t>tutors</a:t>
            </a:r>
            <a:r>
              <a:rPr lang="es-ES" dirty="0"/>
              <a:t> can guide and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teachers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reflective </a:t>
            </a:r>
            <a:r>
              <a:rPr lang="es-ES" dirty="0" err="1"/>
              <a:t>process</a:t>
            </a:r>
            <a:r>
              <a:rPr lang="es-ES" dirty="0"/>
              <a:t>, </a:t>
            </a:r>
          </a:p>
          <a:p>
            <a:r>
              <a:rPr lang="es-ES" dirty="0"/>
              <a:t>      </a:t>
            </a:r>
            <a:r>
              <a:rPr lang="es-ES" dirty="0" err="1"/>
              <a:t>offering</a:t>
            </a:r>
            <a:r>
              <a:rPr lang="es-ES" dirty="0"/>
              <a:t> </a:t>
            </a:r>
            <a:r>
              <a:rPr lang="es-ES" dirty="0" err="1"/>
              <a:t>feedback</a:t>
            </a:r>
            <a:r>
              <a:rPr lang="es-ES" dirty="0"/>
              <a:t>, </a:t>
            </a:r>
            <a:r>
              <a:rPr lang="es-ES" dirty="0" err="1"/>
              <a:t>encouragement</a:t>
            </a:r>
            <a:r>
              <a:rPr lang="es-ES" dirty="0"/>
              <a:t>, and </a:t>
            </a:r>
            <a:r>
              <a:rPr lang="es-ES" dirty="0" err="1"/>
              <a:t>guidance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professional</a:t>
            </a:r>
            <a:r>
              <a:rPr lang="es-ES" dirty="0"/>
              <a:t>  </a:t>
            </a:r>
            <a:r>
              <a:rPr lang="es-ES" dirty="0" err="1"/>
              <a:t>growth</a:t>
            </a:r>
            <a:r>
              <a:rPr lang="es-ES" dirty="0"/>
              <a:t>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25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E0981F-AB87-8A00-23A5-B9CE236936BB}"/>
              </a:ext>
            </a:extLst>
          </p:cNvPr>
          <p:cNvSpPr txBox="1"/>
          <p:nvPr/>
        </p:nvSpPr>
        <p:spPr>
          <a:xfrm>
            <a:off x="1312752" y="869133"/>
            <a:ext cx="9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effectLst/>
              </a:rPr>
              <a:t>RP </a:t>
            </a:r>
            <a:r>
              <a:rPr lang="es-ES" b="1" dirty="0" err="1">
                <a:solidFill>
                  <a:srgbClr val="000000"/>
                </a:solidFill>
              </a:rPr>
              <a:t>H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ints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17EC3-12F8-5FE6-6573-3C5056879D26}"/>
              </a:ext>
            </a:extLst>
          </p:cNvPr>
          <p:cNvSpPr txBox="1"/>
          <p:nvPr/>
        </p:nvSpPr>
        <p:spPr>
          <a:xfrm>
            <a:off x="1312752" y="1691814"/>
            <a:ext cx="783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effectLst/>
              </a:rPr>
              <a:t>Always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remember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that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whatever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feelings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we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have</a:t>
            </a:r>
            <a:r>
              <a:rPr lang="es-ES" b="1" dirty="0">
                <a:solidFill>
                  <a:srgbClr val="000000"/>
                </a:solidFill>
                <a:effectLst/>
              </a:rPr>
              <a:t> are real and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valid</a:t>
            </a:r>
            <a:r>
              <a:rPr lang="es-ES" b="1" dirty="0">
                <a:solidFill>
                  <a:srgbClr val="000000"/>
                </a:solidFill>
                <a:effectLst/>
              </a:rPr>
              <a:t>.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effectLst/>
              </a:rPr>
              <a:t>Tune </a:t>
            </a:r>
            <a:r>
              <a:rPr lang="es-ES" dirty="0" err="1">
                <a:solidFill>
                  <a:srgbClr val="000000"/>
                </a:solidFill>
                <a:effectLst/>
              </a:rPr>
              <a:t>into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what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i="1" dirty="0" err="1">
                <a:solidFill>
                  <a:srgbClr val="000000"/>
                </a:solidFill>
                <a:effectLst/>
              </a:rPr>
              <a:t>actually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feeling</a:t>
            </a:r>
            <a:r>
              <a:rPr lang="es-ES" dirty="0">
                <a:solidFill>
                  <a:srgbClr val="000000"/>
                </a:solidFill>
                <a:effectLst/>
              </a:rPr>
              <a:t> and </a:t>
            </a:r>
            <a:r>
              <a:rPr lang="es-ES" dirty="0" err="1">
                <a:solidFill>
                  <a:srgbClr val="000000"/>
                </a:solidFill>
                <a:effectLst/>
              </a:rPr>
              <a:t>acknowledge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it</a:t>
            </a:r>
            <a:r>
              <a:rPr lang="es-ES" dirty="0">
                <a:solidFill>
                  <a:srgbClr val="000000"/>
                </a:solidFill>
                <a:effectLst/>
              </a:rPr>
              <a:t>. </a:t>
            </a:r>
            <a:r>
              <a:rPr lang="es-ES" dirty="0" err="1">
                <a:solidFill>
                  <a:srgbClr val="000000"/>
                </a:solidFill>
                <a:effectLst/>
              </a:rPr>
              <a:t>What</a:t>
            </a:r>
            <a:r>
              <a:rPr lang="es-ES" dirty="0">
                <a:solidFill>
                  <a:srgbClr val="000000"/>
                </a:solidFill>
                <a:effectLst/>
              </a:rPr>
              <a:t> can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do </a:t>
            </a:r>
            <a:r>
              <a:rPr lang="es-ES" dirty="0" err="1">
                <a:solidFill>
                  <a:srgbClr val="000000"/>
                </a:solidFill>
                <a:effectLst/>
              </a:rPr>
              <a:t>next</a:t>
            </a:r>
            <a:r>
              <a:rPr lang="es-ES" dirty="0">
                <a:solidFill>
                  <a:srgbClr val="000000"/>
                </a:solidFill>
                <a:effectLst/>
              </a:rPr>
              <a:t>?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A6187D-B5B9-167F-0AA8-1AC9CB928A37}"/>
              </a:ext>
            </a:extLst>
          </p:cNvPr>
          <p:cNvSpPr txBox="1"/>
          <p:nvPr/>
        </p:nvSpPr>
        <p:spPr>
          <a:xfrm>
            <a:off x="1312752" y="2791494"/>
            <a:ext cx="7967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effectLst/>
              </a:rPr>
              <a:t>Document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our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thoughts</a:t>
            </a:r>
            <a:r>
              <a:rPr lang="es-ES" b="1" dirty="0">
                <a:solidFill>
                  <a:srgbClr val="000000"/>
                </a:solidFill>
                <a:effectLst/>
              </a:rPr>
              <a:t>,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feelings</a:t>
            </a:r>
            <a:r>
              <a:rPr lang="es-ES" b="1" dirty="0">
                <a:solidFill>
                  <a:srgbClr val="000000"/>
                </a:solidFill>
                <a:effectLst/>
              </a:rPr>
              <a:t>, and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reflections</a:t>
            </a:r>
            <a:r>
              <a:rPr lang="es-ES" b="1" dirty="0">
                <a:solidFill>
                  <a:srgbClr val="000000"/>
                </a:solidFill>
                <a:effectLst/>
              </a:rPr>
              <a:t> -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they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matter</a:t>
            </a:r>
            <a:r>
              <a:rPr lang="es-ES" b="1" dirty="0">
                <a:solidFill>
                  <a:srgbClr val="000000"/>
                </a:solidFill>
                <a:effectLst/>
              </a:rPr>
              <a:t>!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dirty="0" err="1">
                <a:solidFill>
                  <a:srgbClr val="000000"/>
                </a:solidFill>
                <a:effectLst/>
              </a:rPr>
              <a:t>Writing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something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down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helps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validate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that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something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happened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that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affected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us</a:t>
            </a:r>
            <a:r>
              <a:rPr lang="es-ES" dirty="0">
                <a:solidFill>
                  <a:srgbClr val="000000"/>
                </a:solidFill>
                <a:effectLst/>
              </a:rPr>
              <a:t>, </a:t>
            </a:r>
          </a:p>
          <a:p>
            <a:r>
              <a:rPr lang="es-ES" dirty="0" err="1">
                <a:solidFill>
                  <a:srgbClr val="000000"/>
                </a:solidFill>
                <a:effectLst/>
              </a:rPr>
              <a:t>whether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ready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to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process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it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or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not</a:t>
            </a:r>
            <a:r>
              <a:rPr lang="es-ES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D666F-8A49-D335-35CB-43F73DFFC027}"/>
              </a:ext>
            </a:extLst>
          </p:cNvPr>
          <p:cNvSpPr txBox="1"/>
          <p:nvPr/>
        </p:nvSpPr>
        <p:spPr>
          <a:xfrm>
            <a:off x="1631659" y="3791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873651-A127-481A-9135-543C6076F4B0}"/>
              </a:ext>
            </a:extLst>
          </p:cNvPr>
          <p:cNvSpPr txBox="1"/>
          <p:nvPr/>
        </p:nvSpPr>
        <p:spPr>
          <a:xfrm>
            <a:off x="1312752" y="4094057"/>
            <a:ext cx="10334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effectLst/>
              </a:rPr>
              <a:t>Find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the</a:t>
            </a:r>
            <a:r>
              <a:rPr lang="es-ES" b="1" dirty="0">
                <a:solidFill>
                  <a:srgbClr val="000000"/>
                </a:solidFill>
                <a:effectLst/>
              </a:rPr>
              <a:t> “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helpers</a:t>
            </a:r>
            <a:r>
              <a:rPr lang="es-ES" b="1" dirty="0">
                <a:solidFill>
                  <a:srgbClr val="000000"/>
                </a:solidFill>
                <a:effectLst/>
              </a:rPr>
              <a:t>” in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our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community</a:t>
            </a:r>
            <a:r>
              <a:rPr lang="es-ES" b="1" dirty="0">
                <a:solidFill>
                  <a:srgbClr val="000000"/>
                </a:solidFill>
                <a:effectLst/>
              </a:rPr>
              <a:t>.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dirty="0" err="1">
                <a:solidFill>
                  <a:srgbClr val="000000"/>
                </a:solidFill>
                <a:effectLst/>
              </a:rPr>
              <a:t>There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always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people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around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who</a:t>
            </a:r>
            <a:r>
              <a:rPr lang="es-ES" dirty="0">
                <a:solidFill>
                  <a:srgbClr val="000000"/>
                </a:solidFill>
                <a:effectLst/>
              </a:rPr>
              <a:t> can </a:t>
            </a:r>
            <a:r>
              <a:rPr lang="es-ES" dirty="0" err="1">
                <a:solidFill>
                  <a:srgbClr val="000000"/>
                </a:solidFill>
                <a:effectLst/>
              </a:rPr>
              <a:t>help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you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process</a:t>
            </a:r>
            <a:r>
              <a:rPr lang="es-ES" dirty="0">
                <a:solidFill>
                  <a:srgbClr val="000000"/>
                </a:solidFill>
                <a:effectLst/>
              </a:rPr>
              <a:t>.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constantly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learning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from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others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effectLst/>
              </a:rPr>
              <a:t>and </a:t>
            </a:r>
            <a:r>
              <a:rPr lang="es-ES" dirty="0" err="1">
                <a:solidFill>
                  <a:srgbClr val="000000"/>
                </a:solidFill>
                <a:effectLst/>
              </a:rPr>
              <a:t>growing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because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of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their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support</a:t>
            </a:r>
            <a:r>
              <a:rPr lang="es-ES" dirty="0">
                <a:solidFill>
                  <a:srgbClr val="000000"/>
                </a:solidFill>
                <a:effectLst/>
              </a:rPr>
              <a:t>.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always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say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that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children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develop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within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context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of</a:t>
            </a:r>
            <a:r>
              <a:rPr lang="es-ES" dirty="0">
                <a:solidFill>
                  <a:srgbClr val="000000"/>
                </a:solidFill>
                <a:effectLst/>
              </a:rPr>
              <a:t> responsive </a:t>
            </a:r>
          </a:p>
          <a:p>
            <a:r>
              <a:rPr lang="es-ES" dirty="0" err="1">
                <a:solidFill>
                  <a:srgbClr val="000000"/>
                </a:solidFill>
                <a:effectLst/>
              </a:rPr>
              <a:t>relationships</a:t>
            </a:r>
            <a:r>
              <a:rPr lang="es-ES" dirty="0">
                <a:solidFill>
                  <a:srgbClr val="000000"/>
                </a:solidFill>
                <a:effectLst/>
              </a:rPr>
              <a:t>, </a:t>
            </a:r>
            <a:r>
              <a:rPr lang="es-ES" dirty="0" err="1">
                <a:solidFill>
                  <a:srgbClr val="000000"/>
                </a:solidFill>
                <a:effectLst/>
              </a:rPr>
              <a:t>but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they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also</a:t>
            </a:r>
            <a:r>
              <a:rPr lang="es-ES" dirty="0">
                <a:solidFill>
                  <a:srgbClr val="000000"/>
                </a:solidFill>
                <a:effectLst/>
              </a:rPr>
              <a:t> continue </a:t>
            </a:r>
            <a:r>
              <a:rPr lang="es-ES" dirty="0" err="1">
                <a:solidFill>
                  <a:srgbClr val="000000"/>
                </a:solidFill>
                <a:effectLst/>
              </a:rPr>
              <a:t>to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thrive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when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they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consistently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present</a:t>
            </a:r>
            <a:r>
              <a:rPr lang="es-ES" dirty="0">
                <a:solidFill>
                  <a:srgbClr val="000000"/>
                </a:solidFill>
                <a:effectLst/>
              </a:rPr>
              <a:t>. Who </a:t>
            </a:r>
            <a:r>
              <a:rPr lang="es-ES" dirty="0" err="1">
                <a:solidFill>
                  <a:srgbClr val="000000"/>
                </a:solidFill>
                <a:effectLst/>
              </a:rPr>
              <a:t>is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our</a:t>
            </a:r>
            <a:r>
              <a:rPr lang="es-ES" dirty="0">
                <a:solidFill>
                  <a:srgbClr val="000000"/>
                </a:solidFill>
                <a:effectLst/>
              </a:rPr>
              <a:t> “</a:t>
            </a:r>
            <a:r>
              <a:rPr lang="es-ES" dirty="0" err="1">
                <a:solidFill>
                  <a:srgbClr val="000000"/>
                </a:solidFill>
                <a:effectLst/>
              </a:rPr>
              <a:t>helper</a:t>
            </a:r>
            <a:r>
              <a:rPr lang="es-ES" dirty="0">
                <a:solidFill>
                  <a:srgbClr val="000000"/>
                </a:solidFill>
                <a:effectLst/>
              </a:rPr>
              <a:t>”?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12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D8FF-F51B-EB47-E36D-925818C2F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023C7B-CFAA-1ED6-37A6-7A7912CFFDB4}"/>
              </a:ext>
            </a:extLst>
          </p:cNvPr>
          <p:cNvSpPr txBox="1"/>
          <p:nvPr/>
        </p:nvSpPr>
        <p:spPr>
          <a:xfrm>
            <a:off x="968721" y="1186004"/>
            <a:ext cx="366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Role </a:t>
            </a:r>
            <a:r>
              <a:rPr lang="es-ES" b="1" dirty="0" err="1"/>
              <a:t>of</a:t>
            </a:r>
            <a:r>
              <a:rPr lang="es-ES" b="1" dirty="0"/>
              <a:t> RP in Child-</a:t>
            </a:r>
            <a:r>
              <a:rPr lang="es-ES" b="1" dirty="0" err="1"/>
              <a:t>Centered</a:t>
            </a:r>
            <a:r>
              <a:rPr lang="es-ES" b="1" dirty="0"/>
              <a:t> ECE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D203F7-0EFC-56CD-ED40-ECBC9A3422BF}"/>
              </a:ext>
            </a:extLst>
          </p:cNvPr>
          <p:cNvSpPr txBox="1"/>
          <p:nvPr/>
        </p:nvSpPr>
        <p:spPr>
          <a:xfrm>
            <a:off x="968721" y="1989187"/>
            <a:ext cx="101746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err="1"/>
              <a:t>Goes</a:t>
            </a:r>
            <a:r>
              <a:rPr lang="es-ES" b="1" dirty="0"/>
              <a:t> </a:t>
            </a:r>
            <a:r>
              <a:rPr lang="es-ES" b="1" dirty="0" err="1"/>
              <a:t>Beyond</a:t>
            </a:r>
            <a:r>
              <a:rPr lang="es-ES" b="1" dirty="0"/>
              <a:t> Just Positive </a:t>
            </a:r>
            <a:r>
              <a:rPr lang="es-ES" b="1" dirty="0" err="1"/>
              <a:t>Behavior</a:t>
            </a:r>
            <a:r>
              <a:rPr lang="es-ES" b="1" dirty="0"/>
              <a:t> </a:t>
            </a:r>
            <a:r>
              <a:rPr lang="es-ES" b="1" dirty="0" err="1"/>
              <a:t>Guidance</a:t>
            </a:r>
            <a:r>
              <a:rPr lang="es-ES" b="1" dirty="0"/>
              <a:t> </a:t>
            </a:r>
          </a:p>
          <a:p>
            <a:endParaRPr lang="es-ES" b="1" dirty="0"/>
          </a:p>
          <a:p>
            <a:r>
              <a:rPr lang="es-ES" dirty="0"/>
              <a:t>RP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helps</a:t>
            </a:r>
            <a:r>
              <a:rPr lang="es-ES" dirty="0"/>
              <a:t>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Finding</a:t>
            </a:r>
            <a:r>
              <a:rPr lang="es-ES" dirty="0"/>
              <a:t> </a:t>
            </a:r>
            <a:r>
              <a:rPr lang="es-ES" dirty="0" err="1"/>
              <a:t>effective</a:t>
            </a:r>
            <a:r>
              <a:rPr lang="es-ES" dirty="0"/>
              <a:t> </a:t>
            </a:r>
            <a:r>
              <a:rPr lang="es-ES" dirty="0" err="1"/>
              <a:t>ways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manage</a:t>
            </a:r>
            <a:r>
              <a:rPr lang="es-ES" dirty="0"/>
              <a:t> </a:t>
            </a:r>
            <a:r>
              <a:rPr lang="es-ES" dirty="0" err="1"/>
              <a:t>children’s</a:t>
            </a:r>
            <a:r>
              <a:rPr lang="es-ES" dirty="0"/>
              <a:t> </a:t>
            </a:r>
            <a:r>
              <a:rPr lang="es-ES" dirty="0" err="1"/>
              <a:t>behaviours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Supporting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understanding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emotions</a:t>
            </a:r>
            <a:r>
              <a:rPr lang="es-ES" dirty="0"/>
              <a:t>,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caused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, and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behaviours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ECE </a:t>
            </a:r>
            <a:r>
              <a:rPr lang="es-ES" dirty="0" err="1"/>
              <a:t>educators</a:t>
            </a:r>
            <a:r>
              <a:rPr lang="es-ES" dirty="0"/>
              <a:t> can explore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underlying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and </a:t>
            </a:r>
            <a:r>
              <a:rPr lang="es-ES" dirty="0" err="1"/>
              <a:t>identify</a:t>
            </a:r>
            <a:r>
              <a:rPr lang="es-ES" dirty="0"/>
              <a:t> proactive </a:t>
            </a:r>
            <a:r>
              <a:rPr lang="es-ES" dirty="0" err="1"/>
              <a:t>strategies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</a:p>
          <a:p>
            <a:r>
              <a:rPr lang="es-ES" dirty="0"/>
              <a:t>     </a:t>
            </a:r>
            <a:r>
              <a:rPr lang="es-ES" dirty="0" err="1"/>
              <a:t>children’s</a:t>
            </a:r>
            <a:r>
              <a:rPr lang="es-ES" dirty="0"/>
              <a:t> social-</a:t>
            </a:r>
            <a:r>
              <a:rPr lang="es-ES" dirty="0" err="1"/>
              <a:t>emotional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Supporting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 in </a:t>
            </a:r>
            <a:r>
              <a:rPr lang="es-ES" dirty="0" err="1"/>
              <a:t>explaining</a:t>
            </a:r>
            <a:r>
              <a:rPr lang="es-ES" dirty="0"/>
              <a:t> </a:t>
            </a:r>
            <a:r>
              <a:rPr lang="es-ES" dirty="0" err="1"/>
              <a:t>why</a:t>
            </a:r>
            <a:r>
              <a:rPr lang="es-ES" dirty="0"/>
              <a:t> a </a:t>
            </a:r>
            <a:r>
              <a:rPr lang="es-ES" dirty="0" err="1"/>
              <a:t>behaviour</a:t>
            </a:r>
            <a:r>
              <a:rPr lang="es-ES" dirty="0"/>
              <a:t> </a:t>
            </a:r>
            <a:r>
              <a:rPr lang="es-ES" dirty="0" err="1"/>
              <a:t>isn’t</a:t>
            </a:r>
            <a:r>
              <a:rPr lang="es-ES" dirty="0"/>
              <a:t> </a:t>
            </a:r>
            <a:r>
              <a:rPr lang="es-ES" dirty="0" err="1"/>
              <a:t>okay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providing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</a:p>
          <a:p>
            <a:r>
              <a:rPr lang="es-ES" dirty="0"/>
              <a:t>    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>
                <a:effectLst/>
              </a:rPr>
              <a:t>they</a:t>
            </a:r>
            <a:r>
              <a:rPr lang="es-ES" dirty="0"/>
              <a:t> </a:t>
            </a:r>
            <a:r>
              <a:rPr lang="es-ES" dirty="0">
                <a:effectLst/>
              </a:rPr>
              <a:t>can</a:t>
            </a:r>
            <a:r>
              <a:rPr lang="es-ES" dirty="0"/>
              <a:t> </a:t>
            </a:r>
            <a:r>
              <a:rPr lang="es-ES" dirty="0">
                <a:effectLst/>
              </a:rPr>
              <a:t>do </a:t>
            </a:r>
            <a:r>
              <a:rPr lang="es-ES" dirty="0" err="1">
                <a:effectLst/>
              </a:rPr>
              <a:t>instead</a:t>
            </a:r>
            <a:r>
              <a:rPr lang="es-ES" dirty="0"/>
              <a:t>. 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1C2DCA-97CD-1971-E84B-A1231AB9E311}"/>
              </a:ext>
            </a:extLst>
          </p:cNvPr>
          <p:cNvSpPr txBox="1"/>
          <p:nvPr/>
        </p:nvSpPr>
        <p:spPr>
          <a:xfrm>
            <a:off x="1157422" y="5012986"/>
            <a:ext cx="998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“Child-</a:t>
            </a:r>
            <a:r>
              <a:rPr lang="es-ES" b="1" i="1" dirty="0" err="1">
                <a:solidFill>
                  <a:srgbClr val="FF0000"/>
                </a:solidFill>
              </a:rPr>
              <a:t>centered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teaching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methods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enhance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early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childhood</a:t>
            </a:r>
            <a:r>
              <a:rPr lang="es-ES" b="1" i="1" dirty="0">
                <a:solidFill>
                  <a:srgbClr val="FF0000"/>
                </a:solidFill>
              </a:rPr>
              <a:t> PE” </a:t>
            </a:r>
          </a:p>
          <a:p>
            <a:endParaRPr lang="es-ES" dirty="0"/>
          </a:p>
          <a:p>
            <a:r>
              <a:rPr lang="es-ES" sz="1200" dirty="0" err="1"/>
              <a:t>Zachopoulou</a:t>
            </a:r>
            <a:r>
              <a:rPr lang="es-ES" sz="1200" dirty="0"/>
              <a:t>, E., Liukkonen, J., Pickup, I., Tsangaridou, N. (2010). </a:t>
            </a:r>
            <a:r>
              <a:rPr lang="es-ES" sz="1200" dirty="0" err="1"/>
              <a:t>Early</a:t>
            </a:r>
            <a:r>
              <a:rPr lang="es-ES" sz="1200" dirty="0"/>
              <a:t> </a:t>
            </a:r>
            <a:r>
              <a:rPr lang="es-ES" sz="1200" dirty="0" err="1"/>
              <a:t>Steps</a:t>
            </a:r>
            <a:r>
              <a:rPr lang="es-ES" sz="1200" dirty="0"/>
              <a:t> </a:t>
            </a:r>
            <a:r>
              <a:rPr lang="es-ES" sz="1200" dirty="0" err="1"/>
              <a:t>Physical</a:t>
            </a:r>
            <a:r>
              <a:rPr lang="es-ES" sz="1200" dirty="0"/>
              <a:t> </a:t>
            </a:r>
            <a:r>
              <a:rPr lang="es-ES" sz="1200" dirty="0" err="1"/>
              <a:t>Education</a:t>
            </a:r>
            <a:r>
              <a:rPr lang="es-ES" sz="1200" dirty="0"/>
              <a:t> </a:t>
            </a:r>
            <a:r>
              <a:rPr lang="es-ES" sz="1200" dirty="0" err="1"/>
              <a:t>Curriculum</a:t>
            </a:r>
            <a:r>
              <a:rPr lang="es-ES" sz="1200" dirty="0"/>
              <a:t>. </a:t>
            </a:r>
            <a:r>
              <a:rPr lang="es-ES" sz="1200" dirty="0" err="1"/>
              <a:t>Theory</a:t>
            </a:r>
            <a:r>
              <a:rPr lang="es-ES" sz="1200" dirty="0"/>
              <a:t> and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Children</a:t>
            </a:r>
            <a:r>
              <a:rPr lang="es-ES" sz="1200" dirty="0"/>
              <a:t> </a:t>
            </a:r>
            <a:r>
              <a:rPr lang="es-ES" sz="1200" dirty="0" err="1"/>
              <a:t>Under</a:t>
            </a:r>
            <a:r>
              <a:rPr lang="es-ES" sz="1200" dirty="0"/>
              <a:t> 8</a:t>
            </a:r>
          </a:p>
          <a:p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4B87-6329-385A-5E6F-F19C87E0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39DC1F9-43AD-37FA-D031-B532A9779585}"/>
              </a:ext>
            </a:extLst>
          </p:cNvPr>
          <p:cNvSpPr txBox="1"/>
          <p:nvPr/>
        </p:nvSpPr>
        <p:spPr>
          <a:xfrm>
            <a:off x="968721" y="1186004"/>
            <a:ext cx="366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Role </a:t>
            </a:r>
            <a:r>
              <a:rPr lang="es-ES" b="1" dirty="0" err="1"/>
              <a:t>of</a:t>
            </a:r>
            <a:r>
              <a:rPr lang="es-ES" b="1" dirty="0"/>
              <a:t> RP in Child-</a:t>
            </a:r>
            <a:r>
              <a:rPr lang="es-ES" b="1" dirty="0" err="1"/>
              <a:t>Centered</a:t>
            </a:r>
            <a:r>
              <a:rPr lang="es-ES" b="1" dirty="0"/>
              <a:t> ECE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6F3EE1-E3D1-D2D1-7732-C79A717139E1}"/>
              </a:ext>
            </a:extLst>
          </p:cNvPr>
          <p:cNvSpPr txBox="1"/>
          <p:nvPr/>
        </p:nvSpPr>
        <p:spPr>
          <a:xfrm>
            <a:off x="968721" y="2411127"/>
            <a:ext cx="101684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2. </a:t>
            </a:r>
            <a:r>
              <a:rPr lang="es-ES" b="1" dirty="0" err="1"/>
              <a:t>Individualizes</a:t>
            </a:r>
            <a:r>
              <a:rPr lang="es-ES" b="1" dirty="0"/>
              <a:t> </a:t>
            </a:r>
            <a:r>
              <a:rPr lang="es-ES" b="1" dirty="0" err="1"/>
              <a:t>Instruction</a:t>
            </a:r>
            <a:r>
              <a:rPr lang="es-ES" b="1" dirty="0"/>
              <a:t> </a:t>
            </a:r>
          </a:p>
          <a:p>
            <a:endParaRPr lang="es-ES" dirty="0"/>
          </a:p>
          <a:p>
            <a:r>
              <a:rPr lang="es-ES" dirty="0"/>
              <a:t>RP </a:t>
            </a:r>
            <a:r>
              <a:rPr lang="es-ES" dirty="0" err="1"/>
              <a:t>helps</a:t>
            </a:r>
            <a:r>
              <a:rPr lang="es-ES" dirty="0"/>
              <a:t> ECE / PE </a:t>
            </a:r>
            <a:r>
              <a:rPr lang="es-ES" dirty="0" err="1"/>
              <a:t>educators</a:t>
            </a:r>
            <a:r>
              <a:rPr lang="es-ES" dirty="0"/>
              <a:t>: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Adapting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>
                <a:effectLst/>
              </a:rPr>
              <a:t>meet</a:t>
            </a:r>
            <a:r>
              <a:rPr lang="es-ES" dirty="0">
                <a:effectLst/>
              </a:rPr>
              <a:t> </a:t>
            </a:r>
            <a:r>
              <a:rPr lang="es-ES" dirty="0" err="1"/>
              <a:t>the</a:t>
            </a:r>
            <a:r>
              <a:rPr lang="es-ES" dirty="0"/>
              <a:t> individual </a:t>
            </a:r>
            <a:r>
              <a:rPr lang="es-ES" dirty="0" err="1"/>
              <a:t>needs</a:t>
            </a:r>
            <a:r>
              <a:rPr lang="es-ES" dirty="0"/>
              <a:t> and </a:t>
            </a:r>
            <a:r>
              <a:rPr lang="es-ES" dirty="0" err="1"/>
              <a:t>interests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/ </a:t>
            </a:r>
            <a:r>
              <a:rPr lang="es-ES" dirty="0" err="1"/>
              <a:t>children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more </a:t>
            </a:r>
            <a:r>
              <a:rPr lang="es-ES" dirty="0" err="1"/>
              <a:t>self-aware</a:t>
            </a:r>
            <a:r>
              <a:rPr lang="es-ES" dirty="0"/>
              <a:t> and more </a:t>
            </a:r>
            <a:r>
              <a:rPr lang="es-ES" dirty="0" err="1"/>
              <a:t>attuned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pupils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allows</a:t>
            </a:r>
            <a:r>
              <a:rPr lang="es-ES" dirty="0"/>
              <a:t> </a:t>
            </a: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observe </a:t>
            </a:r>
          </a:p>
          <a:p>
            <a:r>
              <a:rPr lang="es-ES" dirty="0"/>
              <a:t>     </a:t>
            </a:r>
            <a:r>
              <a:rPr lang="es-ES" dirty="0" err="1"/>
              <a:t>the</a:t>
            </a:r>
            <a:r>
              <a:rPr lang="es-ES" dirty="0"/>
              <a:t> responses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 and </a:t>
            </a:r>
            <a:r>
              <a:rPr lang="es-ES" dirty="0" err="1"/>
              <a:t>reflect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, </a:t>
            </a:r>
            <a:r>
              <a:rPr lang="es-ES" dirty="0" err="1"/>
              <a:t>helping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making</a:t>
            </a:r>
            <a:r>
              <a:rPr lang="es-ES" dirty="0"/>
              <a:t> </a:t>
            </a:r>
            <a:r>
              <a:rPr lang="es-ES" dirty="0" err="1"/>
              <a:t>informed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</a:p>
          <a:p>
            <a:r>
              <a:rPr lang="es-ES" dirty="0"/>
              <a:t>     </a:t>
            </a:r>
            <a:r>
              <a:rPr lang="es-ES" dirty="0" err="1"/>
              <a:t>adjusting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, </a:t>
            </a:r>
            <a:r>
              <a:rPr lang="es-ES" dirty="0" err="1"/>
              <a:t>materials</a:t>
            </a:r>
            <a:r>
              <a:rPr lang="es-ES" dirty="0"/>
              <a:t>, and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experiences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optimize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outcomes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.  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002B9B-B0D2-028A-3167-281B3D6C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02" y="836173"/>
            <a:ext cx="29083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6F213-310B-370A-A79E-975AE292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A5D8228-DEDB-B8D3-E9A8-E21493E17FD2}"/>
              </a:ext>
            </a:extLst>
          </p:cNvPr>
          <p:cNvSpPr txBox="1"/>
          <p:nvPr/>
        </p:nvSpPr>
        <p:spPr>
          <a:xfrm>
            <a:off x="968721" y="1186004"/>
            <a:ext cx="366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Role </a:t>
            </a:r>
            <a:r>
              <a:rPr lang="es-ES" b="1" dirty="0" err="1"/>
              <a:t>of</a:t>
            </a:r>
            <a:r>
              <a:rPr lang="es-ES" b="1" dirty="0"/>
              <a:t> RP in Child-</a:t>
            </a:r>
            <a:r>
              <a:rPr lang="es-ES" b="1" dirty="0" err="1"/>
              <a:t>Centered</a:t>
            </a:r>
            <a:r>
              <a:rPr lang="es-ES" b="1" dirty="0"/>
              <a:t> ECE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936F2C-5D01-1DFE-960F-1276E25A643C}"/>
              </a:ext>
            </a:extLst>
          </p:cNvPr>
          <p:cNvSpPr txBox="1"/>
          <p:nvPr/>
        </p:nvSpPr>
        <p:spPr>
          <a:xfrm>
            <a:off x="1017151" y="2263772"/>
            <a:ext cx="97211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b="1" i="0" dirty="0">
                <a:effectLst/>
              </a:rPr>
              <a:t>3. </a:t>
            </a:r>
            <a:r>
              <a:rPr lang="es-ES" b="1" i="0" dirty="0" err="1">
                <a:effectLst/>
              </a:rPr>
              <a:t>Promotes</a:t>
            </a:r>
            <a:r>
              <a:rPr lang="es-ES" b="1" i="0" dirty="0">
                <a:effectLst/>
              </a:rPr>
              <a:t> </a:t>
            </a:r>
            <a:r>
              <a:rPr lang="es-ES" b="1" i="0" dirty="0" err="1">
                <a:effectLst/>
              </a:rPr>
              <a:t>Problem-Solving</a:t>
            </a:r>
            <a:r>
              <a:rPr lang="es-ES" b="1" i="0" dirty="0">
                <a:effectLst/>
              </a:rPr>
              <a:t> and Executive </a:t>
            </a:r>
            <a:r>
              <a:rPr lang="es-ES" b="1" i="0" dirty="0" err="1">
                <a:effectLst/>
              </a:rPr>
              <a:t>Function</a:t>
            </a:r>
            <a:r>
              <a:rPr lang="es-ES" b="1" i="0" dirty="0">
                <a:effectLst/>
              </a:rPr>
              <a:t> </a:t>
            </a:r>
            <a:r>
              <a:rPr lang="es-ES" b="1" i="0" dirty="0" err="1">
                <a:effectLst/>
              </a:rPr>
              <a:t>Skills</a:t>
            </a:r>
            <a:endParaRPr lang="es-ES" b="1" i="0" dirty="0">
              <a:effectLst/>
            </a:endParaRPr>
          </a:p>
          <a:p>
            <a:pPr algn="l"/>
            <a:r>
              <a:rPr lang="es-ES" i="0" dirty="0">
                <a:effectLst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i="0" dirty="0">
                <a:effectLst/>
              </a:rPr>
              <a:t>A ‘</a:t>
            </a:r>
            <a:r>
              <a:rPr lang="es-ES" i="0" dirty="0" err="1">
                <a:effectLst/>
              </a:rPr>
              <a:t>dysregulated</a:t>
            </a:r>
            <a:r>
              <a:rPr lang="es-ES" i="0" dirty="0">
                <a:effectLst/>
              </a:rPr>
              <a:t>’ brain </a:t>
            </a:r>
            <a:r>
              <a:rPr lang="es-ES" i="0" dirty="0" err="1">
                <a:effectLst/>
              </a:rPr>
              <a:t>cannot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learn</a:t>
            </a:r>
            <a:r>
              <a:rPr lang="es-ES" i="0" dirty="0">
                <a:effectLst/>
              </a:rPr>
              <a:t>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i="0" dirty="0" err="1">
                <a:effectLst/>
              </a:rPr>
              <a:t>When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children</a:t>
            </a:r>
            <a:r>
              <a:rPr lang="es-ES" i="0" dirty="0">
                <a:effectLst/>
              </a:rPr>
              <a:t> are </a:t>
            </a:r>
            <a:r>
              <a:rPr lang="es-ES" i="0" dirty="0" err="1">
                <a:effectLst/>
              </a:rPr>
              <a:t>dealing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with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an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unmanaged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emotion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it</a:t>
            </a:r>
            <a:r>
              <a:rPr lang="es-ES" i="0" dirty="0">
                <a:effectLst/>
              </a:rPr>
              <a:t> reduces </a:t>
            </a:r>
            <a:r>
              <a:rPr lang="es-ES" i="0" dirty="0" err="1">
                <a:effectLst/>
              </a:rPr>
              <a:t>the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brain’s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ability</a:t>
            </a:r>
            <a:r>
              <a:rPr lang="es-ES" i="0" dirty="0">
                <a:effectLst/>
              </a:rPr>
              <a:t> </a:t>
            </a:r>
          </a:p>
          <a:p>
            <a:pPr algn="l"/>
            <a:r>
              <a:rPr lang="es-ES" i="0" dirty="0">
                <a:effectLst/>
              </a:rPr>
              <a:t>     </a:t>
            </a:r>
            <a:r>
              <a:rPr lang="es-ES" i="0" dirty="0" err="1">
                <a:effectLst/>
              </a:rPr>
              <a:t>to</a:t>
            </a:r>
            <a:r>
              <a:rPr lang="es-ES" i="0" dirty="0">
                <a:effectLst/>
              </a:rPr>
              <a:t> listen, </a:t>
            </a:r>
            <a:r>
              <a:rPr lang="es-ES" i="0" dirty="0" err="1">
                <a:effectLst/>
              </a:rPr>
              <a:t>think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focus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learn</a:t>
            </a:r>
            <a:r>
              <a:rPr lang="es-ES" i="0" dirty="0">
                <a:effectLst/>
              </a:rPr>
              <a:t> new </a:t>
            </a:r>
            <a:r>
              <a:rPr lang="es-ES" i="0" dirty="0" err="1">
                <a:effectLst/>
              </a:rPr>
              <a:t>information</a:t>
            </a:r>
            <a:r>
              <a:rPr lang="es-ES" i="0" dirty="0">
                <a:effectLst/>
              </a:rPr>
              <a:t> – </a:t>
            </a:r>
            <a:r>
              <a:rPr lang="es-ES" i="0" dirty="0" err="1">
                <a:effectLst/>
              </a:rPr>
              <a:t>key</a:t>
            </a:r>
            <a:r>
              <a:rPr lang="es-ES" i="0" dirty="0">
                <a:effectLst/>
              </a:rPr>
              <a:t> executive </a:t>
            </a:r>
            <a:r>
              <a:rPr lang="es-ES" i="0" dirty="0" err="1">
                <a:effectLst/>
              </a:rPr>
              <a:t>function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skills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necessary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for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learning</a:t>
            </a:r>
            <a:r>
              <a:rPr lang="es-ES" i="0" dirty="0"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i="0" dirty="0" err="1">
                <a:effectLst/>
              </a:rPr>
              <a:t>Through</a:t>
            </a:r>
            <a:r>
              <a:rPr lang="es-ES" i="0" dirty="0">
                <a:effectLst/>
              </a:rPr>
              <a:t> regular </a:t>
            </a:r>
            <a:r>
              <a:rPr lang="es-ES" i="0" dirty="0" err="1">
                <a:effectLst/>
              </a:rPr>
              <a:t>implementation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of</a:t>
            </a:r>
            <a:r>
              <a:rPr lang="es-ES" i="0" dirty="0">
                <a:effectLst/>
              </a:rPr>
              <a:t> RP and Emotional, Cognitive, and Social Early </a:t>
            </a:r>
            <a:r>
              <a:rPr lang="es-ES" i="0" dirty="0" err="1">
                <a:effectLst/>
              </a:rPr>
              <a:t>Learning</a:t>
            </a:r>
            <a:r>
              <a:rPr lang="es-ES" i="0" dirty="0">
                <a:effectLst/>
              </a:rPr>
              <a:t> </a:t>
            </a:r>
          </a:p>
          <a:p>
            <a:pPr algn="l"/>
            <a:r>
              <a:rPr lang="es-ES" dirty="0"/>
              <a:t>      </a:t>
            </a:r>
            <a:r>
              <a:rPr lang="es-ES" i="0" dirty="0" err="1">
                <a:effectLst/>
              </a:rPr>
              <a:t>language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tools</a:t>
            </a:r>
            <a:r>
              <a:rPr lang="es-ES" i="0" dirty="0">
                <a:effectLst/>
              </a:rPr>
              <a:t>, and </a:t>
            </a:r>
            <a:r>
              <a:rPr lang="es-ES" i="0" dirty="0" err="1">
                <a:effectLst/>
              </a:rPr>
              <a:t>techniques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children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between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the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ages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of</a:t>
            </a:r>
            <a:r>
              <a:rPr lang="es-ES" i="0" dirty="0">
                <a:effectLst/>
              </a:rPr>
              <a:t> 0-8 </a:t>
            </a:r>
            <a:r>
              <a:rPr lang="es-ES" i="0" dirty="0" err="1">
                <a:effectLst/>
              </a:rPr>
              <a:t>learn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to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manage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their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emotions</a:t>
            </a:r>
            <a:r>
              <a:rPr lang="es-ES" i="0" dirty="0">
                <a:effectLst/>
              </a:rPr>
              <a:t> </a:t>
            </a:r>
          </a:p>
          <a:p>
            <a:pPr algn="l"/>
            <a:r>
              <a:rPr lang="es-ES" i="0" dirty="0">
                <a:effectLst/>
              </a:rPr>
              <a:t>      so </a:t>
            </a:r>
            <a:r>
              <a:rPr lang="es-ES" i="0" dirty="0" err="1">
                <a:effectLst/>
              </a:rPr>
              <a:t>they</a:t>
            </a:r>
            <a:r>
              <a:rPr lang="es-ES" i="0" dirty="0">
                <a:effectLst/>
              </a:rPr>
              <a:t> can </a:t>
            </a:r>
            <a:r>
              <a:rPr lang="es-ES" i="0" dirty="0" err="1">
                <a:effectLst/>
              </a:rPr>
              <a:t>learn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succeed</a:t>
            </a:r>
            <a:r>
              <a:rPr lang="es-ES" i="0" dirty="0">
                <a:effectLst/>
              </a:rPr>
              <a:t>, and </a:t>
            </a:r>
            <a:r>
              <a:rPr lang="es-ES" i="0" dirty="0" err="1">
                <a:effectLst/>
              </a:rPr>
              <a:t>thrive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emotionally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cognitively</a:t>
            </a:r>
            <a:r>
              <a:rPr lang="es-ES" i="0" dirty="0">
                <a:effectLst/>
              </a:rPr>
              <a:t>, and </a:t>
            </a:r>
            <a:r>
              <a:rPr lang="es-ES" i="0" dirty="0" err="1">
                <a:effectLst/>
              </a:rPr>
              <a:t>socially</a:t>
            </a:r>
            <a:r>
              <a:rPr lang="es-ES" i="0" dirty="0">
                <a:effectLst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370809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AB921-7127-4832-5CD7-955745340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2D8200-97AE-C571-BD69-D8C3999286A0}"/>
              </a:ext>
            </a:extLst>
          </p:cNvPr>
          <p:cNvSpPr txBox="1"/>
          <p:nvPr/>
        </p:nvSpPr>
        <p:spPr>
          <a:xfrm>
            <a:off x="968721" y="1186004"/>
            <a:ext cx="366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Role </a:t>
            </a:r>
            <a:r>
              <a:rPr lang="es-ES" b="1" dirty="0" err="1"/>
              <a:t>of</a:t>
            </a:r>
            <a:r>
              <a:rPr lang="es-ES" b="1" dirty="0"/>
              <a:t> RP in Child-</a:t>
            </a:r>
            <a:r>
              <a:rPr lang="es-ES" b="1" dirty="0" err="1"/>
              <a:t>Centered</a:t>
            </a:r>
            <a:r>
              <a:rPr lang="es-ES" b="1" dirty="0"/>
              <a:t> ECE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65EEAE-05C6-588B-E4FD-2EEE5D583D4A}"/>
              </a:ext>
            </a:extLst>
          </p:cNvPr>
          <p:cNvSpPr txBox="1"/>
          <p:nvPr/>
        </p:nvSpPr>
        <p:spPr>
          <a:xfrm>
            <a:off x="1037185" y="1800099"/>
            <a:ext cx="110856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b="1" i="0" dirty="0">
                <a:effectLst/>
              </a:rPr>
              <a:t>4. </a:t>
            </a:r>
            <a:r>
              <a:rPr lang="es-ES" b="1" i="0" dirty="0" err="1">
                <a:effectLst/>
              </a:rPr>
              <a:t>Supporting</a:t>
            </a:r>
            <a:r>
              <a:rPr lang="es-ES" b="1" i="0" dirty="0">
                <a:effectLst/>
              </a:rPr>
              <a:t> Social-</a:t>
            </a:r>
            <a:r>
              <a:rPr lang="es-ES" b="1" i="0" dirty="0" err="1">
                <a:effectLst/>
              </a:rPr>
              <a:t>Emotional</a:t>
            </a:r>
            <a:r>
              <a:rPr lang="es-ES" b="1" i="0" dirty="0">
                <a:effectLst/>
              </a:rPr>
              <a:t> </a:t>
            </a:r>
            <a:r>
              <a:rPr lang="es-ES" b="1" i="0" dirty="0" err="1">
                <a:effectLst/>
              </a:rPr>
              <a:t>Development</a:t>
            </a:r>
            <a:r>
              <a:rPr lang="es-ES" b="1" i="0" dirty="0">
                <a:effectLst/>
              </a:rPr>
              <a:t> </a:t>
            </a:r>
          </a:p>
          <a:p>
            <a:pPr algn="l"/>
            <a:endParaRPr lang="es-ES" i="0" dirty="0">
              <a:effectLst/>
            </a:endParaRPr>
          </a:p>
          <a:p>
            <a:pPr algn="l"/>
            <a:r>
              <a:rPr lang="es-ES" i="0" dirty="0">
                <a:effectLst/>
              </a:rPr>
              <a:t>RP </a:t>
            </a:r>
            <a:r>
              <a:rPr lang="es-ES" i="0" dirty="0" err="1">
                <a:effectLst/>
              </a:rPr>
              <a:t>helps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educators</a:t>
            </a:r>
            <a:r>
              <a:rPr lang="es-ES" i="0" dirty="0">
                <a:effectLst/>
              </a:rPr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i="0" dirty="0" err="1">
                <a:effectLst/>
              </a:rPr>
              <a:t>develop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critical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emotional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competencies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themselves</a:t>
            </a:r>
            <a:r>
              <a:rPr lang="es-ES" i="0" dirty="0">
                <a:effectLst/>
              </a:rPr>
              <a:t> </a:t>
            </a:r>
            <a:r>
              <a:rPr lang="es-ES" i="1" dirty="0" err="1">
                <a:effectLst/>
              </a:rPr>
              <a:t>first</a:t>
            </a:r>
            <a:r>
              <a:rPr lang="es-ES" i="0" dirty="0">
                <a:effectLst/>
              </a:rPr>
              <a:t> so </a:t>
            </a:r>
            <a:r>
              <a:rPr lang="es-ES" i="0" dirty="0" err="1">
                <a:effectLst/>
              </a:rPr>
              <a:t>they</a:t>
            </a:r>
            <a:r>
              <a:rPr lang="es-ES" i="0" dirty="0">
                <a:effectLst/>
              </a:rPr>
              <a:t> can </a:t>
            </a:r>
            <a:r>
              <a:rPr lang="es-ES" i="0" dirty="0" err="1">
                <a:effectLst/>
              </a:rPr>
              <a:t>foster</a:t>
            </a:r>
            <a:r>
              <a:rPr lang="es-ES" i="0" dirty="0">
                <a:effectLst/>
              </a:rPr>
              <a:t> </a:t>
            </a:r>
          </a:p>
          <a:p>
            <a:pPr algn="l"/>
            <a:r>
              <a:rPr lang="es-ES" i="0" dirty="0" err="1">
                <a:effectLst/>
              </a:rPr>
              <a:t>these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same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skills</a:t>
            </a:r>
            <a:r>
              <a:rPr lang="es-ES" i="0" dirty="0">
                <a:effectLst/>
              </a:rPr>
              <a:t> in </a:t>
            </a:r>
            <a:r>
              <a:rPr lang="es-ES" i="0" dirty="0" err="1">
                <a:effectLst/>
              </a:rPr>
              <a:t>children</a:t>
            </a:r>
            <a:r>
              <a:rPr lang="es-ES" i="0" dirty="0">
                <a:effectLst/>
              </a:rPr>
              <a:t> – </a:t>
            </a:r>
            <a:r>
              <a:rPr lang="es-ES" i="0" dirty="0" err="1">
                <a:effectLst/>
              </a:rPr>
              <a:t>the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skills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of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emotional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intelligence</a:t>
            </a:r>
            <a:r>
              <a:rPr lang="es-ES" i="0" dirty="0">
                <a:effectLst/>
              </a:rPr>
              <a:t>. </a:t>
            </a:r>
          </a:p>
          <a:p>
            <a:pPr algn="l"/>
            <a:endParaRPr lang="es-ES" i="0" dirty="0">
              <a:effectLst/>
            </a:endParaRPr>
          </a:p>
          <a:p>
            <a:pPr algn="l"/>
            <a:r>
              <a:rPr lang="es-ES" i="0" dirty="0" err="1">
                <a:effectLst/>
              </a:rPr>
              <a:t>By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self-reflecting</a:t>
            </a:r>
            <a:r>
              <a:rPr lang="es-ES" i="0" dirty="0">
                <a:effectLst/>
              </a:rPr>
              <a:t>, ECE </a:t>
            </a:r>
            <a:r>
              <a:rPr lang="es-ES" i="0" dirty="0" err="1">
                <a:effectLst/>
              </a:rPr>
              <a:t>educators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learn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how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to</a:t>
            </a:r>
            <a:r>
              <a:rPr lang="es-ES" i="0" dirty="0">
                <a:effectLst/>
              </a:rPr>
              <a:t> </a:t>
            </a:r>
            <a:r>
              <a:rPr lang="es-ES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practice effective emotional identification, understanding, expression, </a:t>
            </a:r>
          </a:p>
          <a:p>
            <a:pPr algn="l"/>
            <a:r>
              <a:rPr lang="es-ES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regulation</a:t>
            </a:r>
            <a:r>
              <a:rPr lang="es-ES" i="0" dirty="0">
                <a:effectLst/>
              </a:rPr>
              <a:t> in </a:t>
            </a:r>
            <a:r>
              <a:rPr lang="es-ES" i="0" dirty="0" err="1">
                <a:effectLst/>
              </a:rPr>
              <a:t>order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to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model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for</a:t>
            </a:r>
            <a:r>
              <a:rPr lang="es-ES" i="0" dirty="0">
                <a:effectLst/>
              </a:rPr>
              <a:t> and guide </a:t>
            </a:r>
            <a:r>
              <a:rPr lang="es-ES" i="0" dirty="0" err="1">
                <a:effectLst/>
              </a:rPr>
              <a:t>children</a:t>
            </a:r>
            <a:r>
              <a:rPr lang="es-ES" i="0" dirty="0">
                <a:effectLst/>
              </a:rPr>
              <a:t> in </a:t>
            </a:r>
            <a:r>
              <a:rPr lang="es-ES" i="0" dirty="0" err="1">
                <a:effectLst/>
              </a:rPr>
              <a:t>these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strategies</a:t>
            </a:r>
            <a:r>
              <a:rPr lang="es-ES" i="0" dirty="0">
                <a:effectLst/>
              </a:rPr>
              <a:t>. </a:t>
            </a:r>
          </a:p>
          <a:p>
            <a:pPr algn="l"/>
            <a:endParaRPr lang="es-ES" dirty="0"/>
          </a:p>
          <a:p>
            <a:pPr algn="l"/>
            <a:r>
              <a:rPr lang="es-ES" i="0" dirty="0" err="1">
                <a:effectLst/>
              </a:rPr>
              <a:t>Reflecting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on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one’s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own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interactions</a:t>
            </a:r>
            <a:r>
              <a:rPr lang="es-ES" i="0" dirty="0">
                <a:effectLst/>
              </a:rPr>
              <a:t>, responses, and </a:t>
            </a:r>
            <a:r>
              <a:rPr lang="es-ES" i="0" dirty="0" err="1">
                <a:effectLst/>
              </a:rPr>
              <a:t>reactions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to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challenging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classroom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experiences</a:t>
            </a:r>
            <a:r>
              <a:rPr lang="es-ES" i="0" dirty="0">
                <a:effectLst/>
              </a:rPr>
              <a:t> </a:t>
            </a:r>
          </a:p>
          <a:p>
            <a:pPr algn="l"/>
            <a:r>
              <a:rPr lang="es-ES" i="0" dirty="0" err="1">
                <a:effectLst/>
              </a:rPr>
              <a:t>also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helps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educators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adjust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their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approach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to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model</a:t>
            </a:r>
            <a:r>
              <a:rPr lang="es-ES" i="0" dirty="0">
                <a:effectLst/>
              </a:rPr>
              <a:t> </a:t>
            </a:r>
            <a:r>
              <a:rPr lang="es-ES" i="0" dirty="0" err="1">
                <a:effectLst/>
              </a:rPr>
              <a:t>empathy</a:t>
            </a:r>
            <a:r>
              <a:rPr lang="es-ES" i="0" dirty="0">
                <a:effectLst/>
              </a:rPr>
              <a:t>, prosocial </a:t>
            </a:r>
            <a:r>
              <a:rPr lang="es-ES" i="0" dirty="0" err="1">
                <a:effectLst/>
              </a:rPr>
              <a:t>behaviours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inclusion</a:t>
            </a:r>
            <a:r>
              <a:rPr lang="es-ES" i="0" dirty="0">
                <a:effectLst/>
              </a:rPr>
              <a:t>, </a:t>
            </a:r>
            <a:r>
              <a:rPr lang="es-ES" i="0" dirty="0" err="1">
                <a:effectLst/>
              </a:rPr>
              <a:t>self-regulation</a:t>
            </a:r>
            <a:r>
              <a:rPr lang="es-ES" i="0" dirty="0">
                <a:effectLst/>
              </a:rPr>
              <a:t>,</a:t>
            </a:r>
          </a:p>
          <a:p>
            <a:pPr algn="l"/>
            <a:r>
              <a:rPr lang="es-ES" i="0" dirty="0" err="1">
                <a:effectLst/>
              </a:rPr>
              <a:t>communication</a:t>
            </a:r>
            <a:r>
              <a:rPr lang="es-ES" i="0" dirty="0">
                <a:effectLst/>
              </a:rPr>
              <a:t>, and </a:t>
            </a:r>
            <a:r>
              <a:rPr lang="es-ES" i="0" dirty="0" err="1">
                <a:effectLst/>
              </a:rPr>
              <a:t>relationship</a:t>
            </a:r>
            <a:r>
              <a:rPr lang="es-ES" i="0" dirty="0">
                <a:effectLst/>
              </a:rPr>
              <a:t> </a:t>
            </a:r>
            <a:r>
              <a:rPr lang="es-ES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that children internalize and make their own</a:t>
            </a:r>
            <a:r>
              <a:rPr lang="es-ES" i="0" dirty="0">
                <a:effectLst/>
              </a:rPr>
              <a:t>. </a:t>
            </a:r>
          </a:p>
          <a:p>
            <a:pPr algn="l"/>
            <a:endParaRPr lang="es-ES" dirty="0"/>
          </a:p>
          <a:p>
            <a:pPr algn="l"/>
            <a:r>
              <a:rPr lang="es-ES" b="1" i="0" dirty="0" err="1">
                <a:solidFill>
                  <a:srgbClr val="FF0000"/>
                </a:solidFill>
                <a:effectLst/>
              </a:rPr>
              <a:t>This</a:t>
            </a:r>
            <a:r>
              <a:rPr lang="es-ES" b="1" i="0" dirty="0">
                <a:solidFill>
                  <a:srgbClr val="FF0000"/>
                </a:solidFill>
                <a:effectLst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promotes</a:t>
            </a:r>
            <a:r>
              <a:rPr lang="es-ES" b="1" i="0" dirty="0">
                <a:solidFill>
                  <a:srgbClr val="FF0000"/>
                </a:solidFill>
                <a:effectLst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children’s</a:t>
            </a:r>
            <a:r>
              <a:rPr lang="es-ES" b="1" i="0" dirty="0">
                <a:solidFill>
                  <a:srgbClr val="FF0000"/>
                </a:solidFill>
                <a:effectLst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healthy</a:t>
            </a:r>
            <a:r>
              <a:rPr lang="es-ES" b="1" i="0" dirty="0">
                <a:solidFill>
                  <a:srgbClr val="FF0000"/>
                </a:solidFill>
                <a:effectLst/>
              </a:rPr>
              <a:t> social-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emotional</a:t>
            </a:r>
            <a:r>
              <a:rPr lang="es-ES" b="1" i="0" dirty="0">
                <a:solidFill>
                  <a:srgbClr val="FF0000"/>
                </a:solidFill>
                <a:effectLst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development</a:t>
            </a:r>
            <a:r>
              <a:rPr lang="es-ES" b="1" i="0" dirty="0">
                <a:solidFill>
                  <a:srgbClr val="FF0000"/>
                </a:solidFill>
                <a:effectLst/>
              </a:rPr>
              <a:t>, mental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health</a:t>
            </a:r>
            <a:r>
              <a:rPr lang="es-ES" b="1" i="0" dirty="0">
                <a:solidFill>
                  <a:srgbClr val="FF0000"/>
                </a:solidFill>
                <a:effectLst/>
              </a:rPr>
              <a:t>,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well-being</a:t>
            </a:r>
            <a:r>
              <a:rPr lang="es-ES" b="1" i="0" dirty="0">
                <a:solidFill>
                  <a:srgbClr val="FF0000"/>
                </a:solidFill>
                <a:effectLst/>
              </a:rPr>
              <a:t>, and </a:t>
            </a:r>
            <a:r>
              <a:rPr lang="es-ES" b="1" i="0" dirty="0" err="1">
                <a:solidFill>
                  <a:srgbClr val="FF0000"/>
                </a:solidFill>
                <a:effectLst/>
              </a:rPr>
              <a:t>learning</a:t>
            </a:r>
            <a:r>
              <a:rPr lang="es-ES" b="1" i="0" dirty="0">
                <a:solidFill>
                  <a:srgbClr val="FF0000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2040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22315-05CC-8836-6682-37A013AE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A612E49-3302-5318-114A-E6370C7D221B}"/>
              </a:ext>
            </a:extLst>
          </p:cNvPr>
          <p:cNvSpPr txBox="1"/>
          <p:nvPr/>
        </p:nvSpPr>
        <p:spPr>
          <a:xfrm>
            <a:off x="2132065" y="2121138"/>
            <a:ext cx="77142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“ </a:t>
            </a:r>
            <a:r>
              <a:rPr lang="es-ES" sz="3200" dirty="0" err="1">
                <a:solidFill>
                  <a:srgbClr val="FF0000"/>
                </a:solidFill>
              </a:rPr>
              <a:t>We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proposed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that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the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i="1" dirty="0" err="1">
                <a:solidFill>
                  <a:srgbClr val="FF0000"/>
                </a:solidFill>
              </a:rPr>
              <a:t>why</a:t>
            </a:r>
            <a:r>
              <a:rPr lang="es-ES" sz="3200" i="1" dirty="0">
                <a:solidFill>
                  <a:srgbClr val="FF0000"/>
                </a:solidFill>
              </a:rPr>
              <a:t>(s)</a:t>
            </a:r>
            <a:r>
              <a:rPr lang="es-ES" sz="3200" dirty="0">
                <a:solidFill>
                  <a:srgbClr val="FF0000"/>
                </a:solidFill>
              </a:rPr>
              <a:t>, </a:t>
            </a:r>
            <a:r>
              <a:rPr lang="es-ES" sz="3200" i="1" dirty="0" err="1">
                <a:solidFill>
                  <a:srgbClr val="FF0000"/>
                </a:solidFill>
              </a:rPr>
              <a:t>what</a:t>
            </a:r>
            <a:r>
              <a:rPr lang="es-ES" sz="3200" i="1" dirty="0">
                <a:solidFill>
                  <a:srgbClr val="FF0000"/>
                </a:solidFill>
              </a:rPr>
              <a:t>(s)</a:t>
            </a:r>
            <a:r>
              <a:rPr lang="es-ES" sz="3200" dirty="0">
                <a:solidFill>
                  <a:srgbClr val="FF0000"/>
                </a:solidFill>
              </a:rPr>
              <a:t> and </a:t>
            </a:r>
            <a:r>
              <a:rPr lang="es-ES" sz="3200" i="1" dirty="0" err="1">
                <a:solidFill>
                  <a:srgbClr val="FF0000"/>
                </a:solidFill>
              </a:rPr>
              <a:t>how</a:t>
            </a:r>
            <a:r>
              <a:rPr lang="es-ES" sz="3200" i="1" dirty="0">
                <a:solidFill>
                  <a:srgbClr val="FF0000"/>
                </a:solidFill>
              </a:rPr>
              <a:t>(s)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should</a:t>
            </a:r>
            <a:r>
              <a:rPr lang="es-ES" sz="3200" dirty="0">
                <a:solidFill>
                  <a:srgbClr val="FF0000"/>
                </a:solidFill>
              </a:rPr>
              <a:t> be </a:t>
            </a:r>
            <a:r>
              <a:rPr lang="es-ES" sz="3200" dirty="0" err="1">
                <a:solidFill>
                  <a:srgbClr val="FF0000"/>
                </a:solidFill>
              </a:rPr>
              <a:t>the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objects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of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student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r>
              <a:rPr lang="es-ES" sz="3200" dirty="0" err="1">
                <a:solidFill>
                  <a:srgbClr val="FF0000"/>
                </a:solidFill>
              </a:rPr>
              <a:t>reflection</a:t>
            </a:r>
            <a:r>
              <a:rPr lang="es-ES" sz="3200" dirty="0">
                <a:solidFill>
                  <a:srgbClr val="FF0000"/>
                </a:solidFill>
              </a:rPr>
              <a:t> in </a:t>
            </a:r>
            <a:r>
              <a:rPr lang="es-ES" sz="3200" i="1" dirty="0">
                <a:solidFill>
                  <a:srgbClr val="FF0000"/>
                </a:solidFill>
              </a:rPr>
              <a:t>(ECE</a:t>
            </a:r>
            <a:r>
              <a:rPr lang="es-ES" sz="3200" dirty="0">
                <a:solidFill>
                  <a:srgbClr val="FF0000"/>
                </a:solidFill>
              </a:rPr>
              <a:t>) / PE”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94C44-B4B1-FD72-6140-51174D41EDC0}"/>
              </a:ext>
            </a:extLst>
          </p:cNvPr>
          <p:cNvSpPr txBox="1"/>
          <p:nvPr/>
        </p:nvSpPr>
        <p:spPr>
          <a:xfrm>
            <a:off x="1378226" y="4736862"/>
            <a:ext cx="974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Bjørke</a:t>
            </a:r>
            <a:r>
              <a:rPr lang="es-ES" dirty="0"/>
              <a:t>, L., &amp; </a:t>
            </a:r>
            <a:r>
              <a:rPr lang="es-ES" dirty="0" err="1"/>
              <a:t>Quennerstedt</a:t>
            </a:r>
            <a:r>
              <a:rPr lang="es-ES" dirty="0"/>
              <a:t>, M. (2023). </a:t>
            </a:r>
            <a:r>
              <a:rPr lang="es-ES" dirty="0" err="1"/>
              <a:t>Reflecting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student</a:t>
            </a:r>
            <a:r>
              <a:rPr lang="es-ES" dirty="0"/>
              <a:t> </a:t>
            </a:r>
            <a:r>
              <a:rPr lang="es-ES" dirty="0" err="1"/>
              <a:t>reflections</a:t>
            </a:r>
            <a:r>
              <a:rPr lang="es-ES" dirty="0"/>
              <a:t> in </a:t>
            </a:r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education</a:t>
            </a:r>
            <a:r>
              <a:rPr lang="es-ES" dirty="0"/>
              <a:t> </a:t>
            </a:r>
            <a:r>
              <a:rPr lang="es-ES" dirty="0" err="1"/>
              <a:t>practice</a:t>
            </a:r>
            <a:r>
              <a:rPr lang="es-ES" dirty="0"/>
              <a:t>: </a:t>
            </a:r>
            <a:r>
              <a:rPr lang="es-ES" dirty="0" err="1"/>
              <a:t>moving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a </a:t>
            </a:r>
            <a:r>
              <a:rPr lang="es-ES" dirty="0" err="1"/>
              <a:t>theory</a:t>
            </a:r>
            <a:r>
              <a:rPr lang="es-ES" dirty="0"/>
              <a:t>-and-</a:t>
            </a:r>
            <a:r>
              <a:rPr lang="es-ES" dirty="0" err="1"/>
              <a:t>practice</a:t>
            </a:r>
            <a:r>
              <a:rPr lang="es-ES" dirty="0"/>
              <a:t> divide.  </a:t>
            </a:r>
            <a:r>
              <a:rPr lang="es-ES" i="1" dirty="0" err="1"/>
              <a:t>Physical</a:t>
            </a:r>
            <a:r>
              <a:rPr lang="es-ES" i="1" dirty="0"/>
              <a:t> </a:t>
            </a:r>
            <a:r>
              <a:rPr lang="es-ES" i="1" dirty="0" err="1"/>
              <a:t>Education</a:t>
            </a:r>
            <a:r>
              <a:rPr lang="es-ES" i="1" dirty="0"/>
              <a:t> and Sport </a:t>
            </a:r>
            <a:r>
              <a:rPr lang="es-ES" i="1" dirty="0" err="1"/>
              <a:t>Pedagogy</a:t>
            </a:r>
            <a:r>
              <a:rPr lang="es-ES" dirty="0"/>
              <a:t>, 1–14. </a:t>
            </a:r>
          </a:p>
          <a:p>
            <a:r>
              <a:rPr lang="es-ES" dirty="0"/>
              <a:t>https://</a:t>
            </a:r>
            <a:r>
              <a:rPr lang="es-ES" dirty="0" err="1"/>
              <a:t>doi.org</a:t>
            </a:r>
            <a:r>
              <a:rPr lang="es-ES" dirty="0"/>
              <a:t>/10.1080/17408989.2023.2281913</a:t>
            </a:r>
          </a:p>
        </p:txBody>
      </p:sp>
    </p:spTree>
    <p:extLst>
      <p:ext uri="{BB962C8B-B14F-4D97-AF65-F5344CB8AC3E}">
        <p14:creationId xmlns:p14="http://schemas.microsoft.com/office/powerpoint/2010/main" val="131695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7DCAE71-DC95-A89E-3C76-15BE564141A9}"/>
              </a:ext>
            </a:extLst>
          </p:cNvPr>
          <p:cNvSpPr txBox="1"/>
          <p:nvPr/>
        </p:nvSpPr>
        <p:spPr>
          <a:xfrm>
            <a:off x="541335" y="4698558"/>
            <a:ext cx="10982183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further information on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EduPASS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follow the link: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Website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https://edupass-project.eu/</a:t>
            </a:r>
            <a:r>
              <a:rPr lang="de-D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This work is licensed under the Creative   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Commons Attribution 4.0 International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License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http://creativecommons.org/licenses/by/4.0/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776968-3EB6-1AFE-9CBC-E6F703E7B498}"/>
              </a:ext>
            </a:extLst>
          </p:cNvPr>
          <p:cNvSpPr txBox="1"/>
          <p:nvPr/>
        </p:nvSpPr>
        <p:spPr>
          <a:xfrm>
            <a:off x="541334" y="1120676"/>
            <a:ext cx="10421191" cy="3508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numCol="1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kern="0" dirty="0"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Technical sheet</a:t>
            </a:r>
            <a:endParaRPr lang="de-DE" sz="2400" b="1" kern="0" dirty="0">
              <a:solidFill>
                <a:srgbClr val="2C3D68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Project: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Education for Physical Activity and Sport: </a:t>
            </a:r>
            <a:b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Informal and Non-formal Settings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Author: 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Francis Ries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latin typeface="Calibri"/>
                <a:ea typeface="Times New Roman" panose="02020603050405020304" pitchFamily="18" charset="0"/>
                <a:cs typeface="Calibri"/>
              </a:rPr>
              <a:t>Intellectual Property Statement: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The following slides were adapted </a:t>
            </a:r>
            <a:r>
              <a:rPr lang="es-ES" dirty="0" err="1"/>
              <a:t>from</a:t>
            </a:r>
            <a:r>
              <a:rPr lang="es-ES" dirty="0"/>
              <a:t> “Reflective </a:t>
            </a:r>
            <a:r>
              <a:rPr lang="es-ES" dirty="0" err="1"/>
              <a:t>Practice</a:t>
            </a:r>
            <a:r>
              <a:rPr lang="es-ES" dirty="0"/>
              <a:t> in PE </a:t>
            </a:r>
            <a:r>
              <a:rPr lang="es-ES" dirty="0" err="1"/>
              <a:t>Teaching</a:t>
            </a:r>
            <a:r>
              <a:rPr lang="es-ES" dirty="0"/>
              <a:t>”,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subject</a:t>
            </a:r>
            <a:r>
              <a:rPr lang="es-ES" dirty="0"/>
              <a:t> “</a:t>
            </a:r>
            <a:r>
              <a:rPr lang="es-ES" dirty="0" err="1"/>
              <a:t>Teaching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PE II”, </a:t>
            </a:r>
            <a:r>
              <a:rPr lang="es-ES" dirty="0" err="1"/>
              <a:t>within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Faculty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Educational</a:t>
            </a:r>
            <a:r>
              <a:rPr lang="es-ES" dirty="0"/>
              <a:t> </a:t>
            </a:r>
            <a:r>
              <a:rPr lang="es-ES" dirty="0" err="1"/>
              <a:t>Sciences</a:t>
            </a:r>
            <a:r>
              <a:rPr lang="es-ES" dirty="0"/>
              <a:t>, </a:t>
            </a:r>
            <a:r>
              <a:rPr lang="es-ES" dirty="0" err="1"/>
              <a:t>University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Seville</a:t>
            </a:r>
            <a:r>
              <a:rPr lang="es-ES" dirty="0"/>
              <a:t>, </a:t>
            </a:r>
            <a:r>
              <a:rPr lang="es-ES" dirty="0" err="1"/>
              <a:t>by</a:t>
            </a:r>
            <a:r>
              <a:rPr lang="es-ES" dirty="0"/>
              <a:t> Prof. Dr. Francis Ries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. They are shared here as a resource to be adapted in respective contexts, where those organisation’s (</a:t>
            </a:r>
            <a:r>
              <a:rPr lang="en-GB" b="1" dirty="0">
                <a:latin typeface="Calibri"/>
                <a:ea typeface="Times New Roman" panose="02020603050405020304" pitchFamily="18" charset="0"/>
                <a:cs typeface="Calibri"/>
              </a:rPr>
              <a:t>University of Seville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) and individual’s (</a:t>
            </a:r>
            <a:r>
              <a:rPr lang="en-GB" b="1" dirty="0">
                <a:latin typeface="Calibri"/>
                <a:ea typeface="Times New Roman" panose="02020603050405020304" pitchFamily="18" charset="0"/>
                <a:cs typeface="Calibri"/>
              </a:rPr>
              <a:t>Francis Ries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) intellectual property should be acknowledged, if their slides are used.</a:t>
            </a:r>
            <a:endParaRPr lang="en-GB" b="1" dirty="0">
              <a:highlight>
                <a:srgbClr val="FFFF00"/>
              </a:highlight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8" name="Picture 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184EC39-ED71-C1DD-BC49-882960C33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26" y="4811998"/>
            <a:ext cx="105473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01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57A1D-F6EE-5EDB-82F0-D0C34C90C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68714E6-9234-6C07-57BF-6A33C283C75C}"/>
              </a:ext>
            </a:extLst>
          </p:cNvPr>
          <p:cNvSpPr/>
          <p:nvPr/>
        </p:nvSpPr>
        <p:spPr>
          <a:xfrm>
            <a:off x="1783080" y="-2704"/>
            <a:ext cx="1521973" cy="5783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50B4EE-4159-68E1-449C-CDFBA51274D1}"/>
              </a:ext>
            </a:extLst>
          </p:cNvPr>
          <p:cNvSpPr txBox="1"/>
          <p:nvPr/>
        </p:nvSpPr>
        <p:spPr>
          <a:xfrm>
            <a:off x="1949186" y="123223"/>
            <a:ext cx="135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solidFill>
                  <a:schemeClr val="bg1"/>
                </a:solidFill>
              </a:rPr>
              <a:t>Course 6.</a:t>
            </a:r>
            <a:r>
              <a:rPr lang="en-IE" b="1" dirty="0">
                <a:solidFill>
                  <a:schemeClr val="bg1"/>
                </a:solidFill>
              </a:rPr>
              <a:t>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5D95E2F-66EA-96AC-07B0-4A742AD583AC}"/>
              </a:ext>
            </a:extLst>
          </p:cNvPr>
          <p:cNvSpPr/>
          <p:nvPr/>
        </p:nvSpPr>
        <p:spPr>
          <a:xfrm>
            <a:off x="151912" y="0"/>
            <a:ext cx="820981" cy="575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4EFEB0-BED3-56B1-D632-47767846715D}"/>
              </a:ext>
            </a:extLst>
          </p:cNvPr>
          <p:cNvSpPr txBox="1"/>
          <p:nvPr/>
        </p:nvSpPr>
        <p:spPr>
          <a:xfrm>
            <a:off x="151912" y="119989"/>
            <a:ext cx="82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rgbClr val="2C3D68"/>
                </a:solidFill>
              </a:rPr>
              <a:t>ECE</a:t>
            </a:r>
            <a:endParaRPr lang="de-DE" b="1" dirty="0">
              <a:solidFill>
                <a:srgbClr val="2C3D68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2E641AD-4B11-2A76-A0B7-2FF13024BF7D}"/>
              </a:ext>
            </a:extLst>
          </p:cNvPr>
          <p:cNvSpPr/>
          <p:nvPr/>
        </p:nvSpPr>
        <p:spPr>
          <a:xfrm>
            <a:off x="1014798" y="-1"/>
            <a:ext cx="726377" cy="5763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21204D-F6A6-6BAB-A51C-B557314F5232}"/>
              </a:ext>
            </a:extLst>
          </p:cNvPr>
          <p:cNvSpPr txBox="1"/>
          <p:nvPr/>
        </p:nvSpPr>
        <p:spPr>
          <a:xfrm>
            <a:off x="1021425" y="129452"/>
            <a:ext cx="7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M#6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2810F7-4CDB-CB5D-35EC-62C9E514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692150"/>
            <a:ext cx="5397500" cy="48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2F2C3E-51E3-8700-32C5-EE9641830E58}"/>
              </a:ext>
            </a:extLst>
          </p:cNvPr>
          <p:cNvSpPr txBox="1"/>
          <p:nvPr/>
        </p:nvSpPr>
        <p:spPr>
          <a:xfrm>
            <a:off x="1131682" y="660903"/>
            <a:ext cx="669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What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Reflective </a:t>
            </a:r>
            <a:r>
              <a:rPr lang="es-ES" b="1" dirty="0" err="1"/>
              <a:t>Practice</a:t>
            </a:r>
            <a:r>
              <a:rPr lang="es-ES" b="1" dirty="0"/>
              <a:t> (RP) in </a:t>
            </a:r>
            <a:r>
              <a:rPr lang="es-ES" b="1" dirty="0" err="1"/>
              <a:t>Early</a:t>
            </a:r>
            <a:r>
              <a:rPr lang="es-ES" b="1" dirty="0"/>
              <a:t> </a:t>
            </a:r>
            <a:r>
              <a:rPr lang="es-ES" b="1" dirty="0" err="1"/>
              <a:t>Childhood</a:t>
            </a:r>
            <a:r>
              <a:rPr lang="es-ES" b="1" dirty="0"/>
              <a:t> </a:t>
            </a:r>
            <a:r>
              <a:rPr lang="es-ES" b="1" dirty="0" err="1"/>
              <a:t>Education</a:t>
            </a:r>
            <a:r>
              <a:rPr lang="es-ES" b="1" dirty="0"/>
              <a:t> (ECE) ?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8ADB3C-7C1A-503E-4169-495F0D93AC33}"/>
              </a:ext>
            </a:extLst>
          </p:cNvPr>
          <p:cNvSpPr txBox="1"/>
          <p:nvPr/>
        </p:nvSpPr>
        <p:spPr>
          <a:xfrm>
            <a:off x="842262" y="1292321"/>
            <a:ext cx="4804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Promotion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self-reflection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Emotional</a:t>
            </a:r>
            <a:r>
              <a:rPr lang="es-ES" dirty="0"/>
              <a:t> </a:t>
            </a:r>
            <a:r>
              <a:rPr lang="es-ES" dirty="0" err="1"/>
              <a:t>awareness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thinking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Problem-solving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identify</a:t>
            </a:r>
            <a:r>
              <a:rPr lang="es-ES" dirty="0"/>
              <a:t> </a:t>
            </a:r>
            <a:r>
              <a:rPr lang="es-ES" dirty="0" err="1"/>
              <a:t>areas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improving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Meet</a:t>
            </a:r>
            <a:r>
              <a:rPr lang="es-ES" dirty="0"/>
              <a:t> </a:t>
            </a:r>
            <a:r>
              <a:rPr lang="es-ES" dirty="0" err="1"/>
              <a:t>professional</a:t>
            </a:r>
            <a:r>
              <a:rPr lang="es-ES" dirty="0"/>
              <a:t> </a:t>
            </a:r>
            <a:r>
              <a:rPr lang="es-ES" dirty="0" err="1"/>
              <a:t>goals</a:t>
            </a:r>
            <a:r>
              <a:rPr lang="es-ES" dirty="0"/>
              <a:t> in ECE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360EA0-F3D3-7DF9-9984-E7B521361475}"/>
              </a:ext>
            </a:extLst>
          </p:cNvPr>
          <p:cNvSpPr txBox="1"/>
          <p:nvPr/>
        </p:nvSpPr>
        <p:spPr>
          <a:xfrm>
            <a:off x="1131682" y="3244334"/>
            <a:ext cx="30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effectLst/>
              </a:rPr>
              <a:t>Does</a:t>
            </a:r>
            <a:r>
              <a:rPr lang="es-ES" b="1" dirty="0">
                <a:solidFill>
                  <a:srgbClr val="000000"/>
                </a:solidFill>
                <a:effectLst/>
              </a:rPr>
              <a:t> RP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really</a:t>
            </a:r>
            <a:r>
              <a:rPr lang="es-ES" b="1" dirty="0">
                <a:solidFill>
                  <a:srgbClr val="00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000000"/>
                </a:solidFill>
                <a:effectLst/>
              </a:rPr>
              <a:t>matters</a:t>
            </a:r>
            <a:r>
              <a:rPr lang="es-ES" b="1" dirty="0">
                <a:solidFill>
                  <a:srgbClr val="000000"/>
                </a:solidFill>
                <a:effectLst/>
              </a:rPr>
              <a:t> in ECE?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946EF-65B6-8470-A61D-3977631C42F4}"/>
              </a:ext>
            </a:extLst>
          </p:cNvPr>
          <p:cNvSpPr txBox="1"/>
          <p:nvPr/>
        </p:nvSpPr>
        <p:spPr>
          <a:xfrm>
            <a:off x="842262" y="3728009"/>
            <a:ext cx="9063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0000"/>
                </a:solidFill>
              </a:rPr>
              <a:t>S</a:t>
            </a:r>
            <a:r>
              <a:rPr lang="es-ES" dirty="0" err="1">
                <a:solidFill>
                  <a:srgbClr val="000000"/>
                </a:solidFill>
                <a:effectLst/>
              </a:rPr>
              <a:t>elf-reflection</a:t>
            </a:r>
            <a:r>
              <a:rPr lang="es-ES" dirty="0">
                <a:solidFill>
                  <a:srgbClr val="000000"/>
                </a:solidFill>
                <a:effectLst/>
              </a:rPr>
              <a:t> and </a:t>
            </a:r>
            <a:r>
              <a:rPr lang="es-ES" dirty="0" err="1">
                <a:solidFill>
                  <a:srgbClr val="000000"/>
                </a:solidFill>
                <a:effectLst/>
              </a:rPr>
              <a:t>emotional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awareness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important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skills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for</a:t>
            </a:r>
            <a:r>
              <a:rPr lang="es-ES" dirty="0">
                <a:solidFill>
                  <a:srgbClr val="000000"/>
                </a:solidFill>
                <a:effectLst/>
              </a:rPr>
              <a:t> ECE </a:t>
            </a:r>
            <a:r>
              <a:rPr lang="es-ES" dirty="0" err="1">
                <a:solidFill>
                  <a:srgbClr val="000000"/>
                </a:solidFill>
                <a:effectLst/>
              </a:rPr>
              <a:t>professionals</a:t>
            </a:r>
            <a:r>
              <a:rPr lang="es-ES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0000"/>
                </a:solidFill>
              </a:rPr>
              <a:t>Emotionally</a:t>
            </a:r>
            <a:r>
              <a:rPr lang="es-ES" dirty="0">
                <a:solidFill>
                  <a:srgbClr val="000000"/>
                </a:solidFill>
              </a:rPr>
              <a:t> ‘</a:t>
            </a:r>
            <a:r>
              <a:rPr lang="es-ES" dirty="0" err="1">
                <a:solidFill>
                  <a:srgbClr val="000000"/>
                </a:solidFill>
              </a:rPr>
              <a:t>dysregulated</a:t>
            </a:r>
            <a:r>
              <a:rPr lang="es-ES" dirty="0">
                <a:solidFill>
                  <a:srgbClr val="000000"/>
                </a:solidFill>
              </a:rPr>
              <a:t>’ </a:t>
            </a:r>
            <a:r>
              <a:rPr lang="es-ES" dirty="0" err="1">
                <a:solidFill>
                  <a:srgbClr val="000000"/>
                </a:solidFill>
              </a:rPr>
              <a:t>c</a:t>
            </a:r>
            <a:r>
              <a:rPr lang="es-ES" dirty="0" err="1">
                <a:solidFill>
                  <a:srgbClr val="000000"/>
                </a:solidFill>
                <a:effectLst/>
              </a:rPr>
              <a:t>hildren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unable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to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access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their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own</a:t>
            </a:r>
            <a:r>
              <a:rPr lang="es-ES" dirty="0">
                <a:solidFill>
                  <a:srgbClr val="000000"/>
                </a:solidFill>
                <a:effectLst/>
              </a:rPr>
              <a:t> executive </a:t>
            </a:r>
            <a:r>
              <a:rPr lang="es-ES" dirty="0" err="1">
                <a:solidFill>
                  <a:srgbClr val="000000"/>
                </a:solidFill>
                <a:effectLst/>
              </a:rPr>
              <a:t>functions</a:t>
            </a:r>
            <a:r>
              <a:rPr lang="es-ES" dirty="0">
                <a:solidFill>
                  <a:srgbClr val="000000"/>
                </a:solidFill>
              </a:rPr>
              <a:t>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ECE </a:t>
            </a:r>
            <a:r>
              <a:rPr lang="es-ES" dirty="0" err="1">
                <a:solidFill>
                  <a:srgbClr val="000000"/>
                </a:solidFill>
              </a:rPr>
              <a:t>e</a:t>
            </a:r>
            <a:r>
              <a:rPr lang="es-ES" dirty="0" err="1">
                <a:solidFill>
                  <a:srgbClr val="000000"/>
                </a:solidFill>
                <a:effectLst/>
              </a:rPr>
              <a:t>ducators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also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feel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that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because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are </a:t>
            </a:r>
            <a:r>
              <a:rPr lang="es-ES" dirty="0" err="1">
                <a:solidFill>
                  <a:srgbClr val="000000"/>
                </a:solidFill>
                <a:effectLst/>
              </a:rPr>
              <a:t>the</a:t>
            </a:r>
            <a:r>
              <a:rPr lang="es-ES" dirty="0">
                <a:solidFill>
                  <a:srgbClr val="000000"/>
                </a:solidFill>
                <a:effectLst/>
              </a:rPr>
              <a:t> ‘</a:t>
            </a:r>
            <a:r>
              <a:rPr lang="es-ES" dirty="0" err="1">
                <a:solidFill>
                  <a:srgbClr val="000000"/>
                </a:solidFill>
                <a:effectLst/>
              </a:rPr>
              <a:t>adults</a:t>
            </a:r>
            <a:r>
              <a:rPr lang="es-ES" dirty="0">
                <a:solidFill>
                  <a:srgbClr val="000000"/>
                </a:solidFill>
              </a:rPr>
              <a:t>’, 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we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know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better</a:t>
            </a:r>
            <a:r>
              <a:rPr lang="es-ES" dirty="0">
                <a:solidFill>
                  <a:srgbClr val="000000"/>
                </a:solidFill>
                <a:effectLst/>
              </a:rPr>
              <a:t>, and </a:t>
            </a:r>
            <a:r>
              <a:rPr lang="es-ES" dirty="0" err="1">
                <a:solidFill>
                  <a:srgbClr val="000000"/>
                </a:solidFill>
                <a:effectLst/>
              </a:rPr>
              <a:t>have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learned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</a:rPr>
              <a:t>      </a:t>
            </a:r>
            <a:r>
              <a:rPr lang="es-ES" dirty="0" err="1">
                <a:solidFill>
                  <a:srgbClr val="000000"/>
                </a:solidFill>
                <a:effectLst/>
              </a:rPr>
              <a:t>to</a:t>
            </a:r>
            <a:r>
              <a:rPr lang="es-ES" dirty="0">
                <a:solidFill>
                  <a:srgbClr val="000000"/>
                </a:solidFill>
                <a:effectLst/>
              </a:rPr>
              <a:t> deal </a:t>
            </a:r>
            <a:r>
              <a:rPr lang="es-ES" dirty="0" err="1">
                <a:solidFill>
                  <a:srgbClr val="000000"/>
                </a:solidFill>
                <a:effectLst/>
              </a:rPr>
              <a:t>with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or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even</a:t>
            </a:r>
            <a:r>
              <a:rPr lang="es-ES" dirty="0">
                <a:solidFill>
                  <a:srgbClr val="000000"/>
                </a:solidFill>
                <a:effectLst/>
              </a:rPr>
              <a:t> ignore </a:t>
            </a:r>
            <a:r>
              <a:rPr lang="es-ES" dirty="0" err="1">
                <a:solidFill>
                  <a:srgbClr val="000000"/>
                </a:solidFill>
                <a:effectLst/>
              </a:rPr>
              <a:t>our</a:t>
            </a:r>
            <a:r>
              <a:rPr lang="es-ES" dirty="0">
                <a:solidFill>
                  <a:srgbClr val="000000"/>
                </a:solidFill>
                <a:effectLst/>
              </a:rPr>
              <a:t> </a:t>
            </a:r>
            <a:r>
              <a:rPr lang="es-ES" dirty="0" err="1">
                <a:solidFill>
                  <a:srgbClr val="000000"/>
                </a:solidFill>
                <a:effectLst/>
              </a:rPr>
              <a:t>emotions</a:t>
            </a:r>
            <a:r>
              <a:rPr lang="es-ES" dirty="0">
                <a:solidFill>
                  <a:srgbClr val="000000"/>
                </a:solidFill>
                <a:effectLst/>
              </a:rPr>
              <a:t>!</a:t>
            </a:r>
            <a:endParaRPr lang="es-E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     </a:t>
            </a:r>
            <a:r>
              <a:rPr lang="es-ES" b="1" dirty="0" err="1">
                <a:solidFill>
                  <a:srgbClr val="FF0000"/>
                </a:solidFill>
                <a:effectLst/>
              </a:rPr>
              <a:t>This</a:t>
            </a:r>
            <a:r>
              <a:rPr lang="es-ES" b="1" dirty="0">
                <a:solidFill>
                  <a:srgbClr val="FF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FF0000"/>
                </a:solidFill>
                <a:effectLst/>
              </a:rPr>
              <a:t>is</a:t>
            </a:r>
            <a:r>
              <a:rPr lang="es-ES" b="1" dirty="0">
                <a:solidFill>
                  <a:srgbClr val="FF0000"/>
                </a:solidFill>
                <a:effectLst/>
              </a:rPr>
              <a:t> </a:t>
            </a:r>
            <a:r>
              <a:rPr lang="es-ES" b="1" dirty="0" err="1">
                <a:solidFill>
                  <a:srgbClr val="FF0000"/>
                </a:solidFill>
                <a:effectLst/>
              </a:rPr>
              <a:t>why</a:t>
            </a:r>
            <a:r>
              <a:rPr lang="es-ES" b="1" dirty="0">
                <a:solidFill>
                  <a:srgbClr val="FF0000"/>
                </a:solidFill>
                <a:effectLst/>
              </a:rPr>
              <a:t> RP </a:t>
            </a:r>
            <a:r>
              <a:rPr lang="es-ES" b="1" dirty="0" err="1">
                <a:solidFill>
                  <a:srgbClr val="FF0000"/>
                </a:solidFill>
                <a:effectLst/>
              </a:rPr>
              <a:t>matters</a:t>
            </a:r>
            <a:r>
              <a:rPr lang="es-E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B5E712-7442-1DCF-A174-587027B4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8" y="1515718"/>
            <a:ext cx="2818847" cy="22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1680-52D0-362F-C562-972DC778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B890012-3AB1-FD8E-503F-024203AE37EE}"/>
              </a:ext>
            </a:extLst>
          </p:cNvPr>
          <p:cNvSpPr txBox="1"/>
          <p:nvPr/>
        </p:nvSpPr>
        <p:spPr>
          <a:xfrm>
            <a:off x="954157" y="5303031"/>
            <a:ext cx="11118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Gibbs G (1988).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Doing</a:t>
            </a:r>
            <a:r>
              <a:rPr lang="es-ES" dirty="0"/>
              <a:t>: A guide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 and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. </a:t>
            </a:r>
            <a:r>
              <a:rPr lang="es-ES" dirty="0" err="1"/>
              <a:t>Further</a:t>
            </a:r>
            <a:r>
              <a:rPr lang="es-ES" dirty="0"/>
              <a:t> </a:t>
            </a:r>
            <a:r>
              <a:rPr lang="es-ES" dirty="0" err="1"/>
              <a:t>Education</a:t>
            </a:r>
            <a:r>
              <a:rPr lang="es-ES" dirty="0"/>
              <a:t> </a:t>
            </a:r>
            <a:r>
              <a:rPr lang="es-ES" dirty="0" err="1"/>
              <a:t>Unit</a:t>
            </a:r>
            <a:r>
              <a:rPr lang="es-ES" dirty="0"/>
              <a:t>. Oxford </a:t>
            </a:r>
            <a:r>
              <a:rPr lang="es-ES" dirty="0" err="1"/>
              <a:t>Polytechnic</a:t>
            </a:r>
            <a:r>
              <a:rPr lang="es-ES" dirty="0"/>
              <a:t>: Oxford.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0C4701-7682-1423-7E9D-059ED718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1"/>
          <a:stretch/>
        </p:blipFill>
        <p:spPr>
          <a:xfrm>
            <a:off x="3114260" y="269461"/>
            <a:ext cx="6029739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DF49CC-78F4-4335-1313-33C63FBC58D7}"/>
              </a:ext>
            </a:extLst>
          </p:cNvPr>
          <p:cNvSpPr txBox="1"/>
          <p:nvPr/>
        </p:nvSpPr>
        <p:spPr>
          <a:xfrm>
            <a:off x="733331" y="1222218"/>
            <a:ext cx="2472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Importance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RP in ECE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25B31B-EA1A-DBEE-965E-44396A20E6E4}"/>
              </a:ext>
            </a:extLst>
          </p:cNvPr>
          <p:cNvSpPr txBox="1"/>
          <p:nvPr/>
        </p:nvSpPr>
        <p:spPr>
          <a:xfrm>
            <a:off x="917889" y="1868549"/>
            <a:ext cx="10767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Continuous</a:t>
            </a:r>
            <a:r>
              <a:rPr lang="es-ES" dirty="0"/>
              <a:t> Professional </a:t>
            </a:r>
            <a:r>
              <a:rPr lang="es-ES" dirty="0" err="1"/>
              <a:t>Development</a:t>
            </a:r>
            <a:r>
              <a:rPr lang="es-ES" dirty="0"/>
              <a:t>, </a:t>
            </a:r>
            <a:r>
              <a:rPr lang="es-ES" dirty="0" err="1"/>
              <a:t>support</a:t>
            </a:r>
            <a:r>
              <a:rPr lang="es-ES" dirty="0"/>
              <a:t>, </a:t>
            </a:r>
            <a:r>
              <a:rPr lang="es-ES" dirty="0" err="1"/>
              <a:t>feedback</a:t>
            </a:r>
            <a:r>
              <a:rPr lang="es-ES" dirty="0"/>
              <a:t> and a </a:t>
            </a:r>
            <a:r>
              <a:rPr lang="es-ES" dirty="0" err="1"/>
              <a:t>safe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discuss</a:t>
            </a:r>
            <a:r>
              <a:rPr lang="es-ES" dirty="0"/>
              <a:t> </a:t>
            </a:r>
            <a:r>
              <a:rPr lang="es-ES" dirty="0" err="1"/>
              <a:t>experiences</a:t>
            </a:r>
            <a:r>
              <a:rPr lang="es-ES" dirty="0"/>
              <a:t> 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feelings</a:t>
            </a:r>
            <a:r>
              <a:rPr lang="es-ES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effectLst/>
              </a:rPr>
              <a:t>Children</a:t>
            </a:r>
            <a:r>
              <a:rPr lang="es-ES" dirty="0">
                <a:effectLst/>
              </a:rPr>
              <a:t> are ‘emotional’ detectives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They</a:t>
            </a:r>
            <a:r>
              <a:rPr lang="es-ES" dirty="0"/>
              <a:t> pick up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i="0" dirty="0">
                <a:effectLst/>
              </a:rPr>
              <a:t>verbal and non-verbal responses and </a:t>
            </a:r>
            <a:r>
              <a:rPr lang="es-ES" i="0" dirty="0" err="1">
                <a:effectLst/>
              </a:rPr>
              <a:t>reaction</a:t>
            </a:r>
            <a:r>
              <a:rPr lang="es-ES" dirty="0" err="1"/>
              <a:t>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ECE </a:t>
            </a:r>
            <a:r>
              <a:rPr lang="es-ES" dirty="0" err="1"/>
              <a:t>educators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If</a:t>
            </a:r>
            <a:r>
              <a:rPr lang="es-ES" dirty="0"/>
              <a:t> ECE </a:t>
            </a:r>
            <a:r>
              <a:rPr lang="es-ES" dirty="0" err="1"/>
              <a:t>edcuators</a:t>
            </a:r>
            <a:r>
              <a:rPr lang="es-ES" dirty="0"/>
              <a:t>, are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aware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dirty="0" err="1"/>
              <a:t>emotions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skills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understand</a:t>
            </a:r>
            <a:r>
              <a:rPr lang="es-ES" dirty="0"/>
              <a:t> and </a:t>
            </a:r>
            <a:r>
              <a:rPr lang="es-ES" dirty="0" err="1"/>
              <a:t>manage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, </a:t>
            </a:r>
          </a:p>
          <a:p>
            <a:r>
              <a:rPr lang="es-ES" dirty="0"/>
              <a:t>     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practice</a:t>
            </a:r>
            <a:r>
              <a:rPr lang="es-ES" dirty="0"/>
              <a:t> </a:t>
            </a:r>
            <a:r>
              <a:rPr lang="es-ES" dirty="0" err="1"/>
              <a:t>self-reflection</a:t>
            </a:r>
            <a:r>
              <a:rPr lang="es-ES" dirty="0"/>
              <a:t>,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be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children’s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b="1" u="sng" dirty="0">
                <a:effectLst/>
              </a:rPr>
              <a:t>these same skills</a:t>
            </a:r>
            <a:r>
              <a:rPr lang="es-ES" dirty="0"/>
              <a:t>. 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701BE7-C713-E2A6-30AA-3FB6A691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4549638"/>
            <a:ext cx="9409043" cy="13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23972E0-4713-81A7-AC08-0DDCADF7FEF4}"/>
              </a:ext>
            </a:extLst>
          </p:cNvPr>
          <p:cNvSpPr txBox="1"/>
          <p:nvPr/>
        </p:nvSpPr>
        <p:spPr>
          <a:xfrm>
            <a:off x="1023042" y="1023042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Benefits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RP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8CE297-D6D4-C002-DFD8-2BF043452C88}"/>
              </a:ext>
            </a:extLst>
          </p:cNvPr>
          <p:cNvSpPr txBox="1"/>
          <p:nvPr/>
        </p:nvSpPr>
        <p:spPr>
          <a:xfrm>
            <a:off x="1056763" y="1618452"/>
            <a:ext cx="99336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1. </a:t>
            </a:r>
            <a:r>
              <a:rPr lang="es-ES" b="1" dirty="0" err="1"/>
              <a:t>Enhances</a:t>
            </a:r>
            <a:r>
              <a:rPr lang="es-ES" b="1" dirty="0"/>
              <a:t> </a:t>
            </a:r>
            <a:r>
              <a:rPr lang="es-ES" b="1" dirty="0" err="1"/>
              <a:t>self-awareness</a:t>
            </a:r>
            <a:r>
              <a:rPr lang="es-ES" b="1" dirty="0"/>
              <a:t>: 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Self-reflection</a:t>
            </a:r>
            <a:r>
              <a:rPr lang="es-ES" dirty="0"/>
              <a:t> </a:t>
            </a:r>
            <a:r>
              <a:rPr lang="en-GB" dirty="0"/>
              <a:t>prepares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emotional</a:t>
            </a:r>
            <a:r>
              <a:rPr lang="es-ES" dirty="0"/>
              <a:t> </a:t>
            </a:r>
            <a:r>
              <a:rPr lang="es-ES" dirty="0" err="1"/>
              <a:t>awareness</a:t>
            </a:r>
            <a:r>
              <a:rPr lang="es-ES" dirty="0"/>
              <a:t> and </a:t>
            </a:r>
            <a:r>
              <a:rPr lang="es-ES" dirty="0" err="1"/>
              <a:t>self-awareness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Reflect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: </a:t>
            </a:r>
          </a:p>
          <a:p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Children’s</a:t>
            </a:r>
            <a:r>
              <a:rPr lang="es-ES" dirty="0"/>
              <a:t> </a:t>
            </a:r>
            <a:r>
              <a:rPr lang="es-ES" dirty="0" err="1"/>
              <a:t>needs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preferences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families</a:t>
            </a:r>
            <a:r>
              <a:rPr lang="es-ES" dirty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Aware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tone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voice</a:t>
            </a:r>
            <a:r>
              <a:rPr lang="es-ES" dirty="0"/>
              <a:t>, facial </a:t>
            </a:r>
            <a:r>
              <a:rPr lang="es-ES" dirty="0" err="1"/>
              <a:t>expressions</a:t>
            </a:r>
            <a:r>
              <a:rPr lang="es-ES" dirty="0"/>
              <a:t>,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, </a:t>
            </a:r>
            <a:r>
              <a:rPr lang="es-ES" dirty="0" err="1"/>
              <a:t>feelings</a:t>
            </a:r>
            <a:r>
              <a:rPr lang="es-ES" dirty="0"/>
              <a:t>, and </a:t>
            </a:r>
            <a:r>
              <a:rPr lang="es-ES" dirty="0" err="1"/>
              <a:t>reactions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     </a:t>
            </a:r>
            <a:r>
              <a:rPr lang="es-ES" dirty="0" err="1"/>
              <a:t>ensures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a step back, </a:t>
            </a:r>
            <a:r>
              <a:rPr lang="es-ES" dirty="0" err="1"/>
              <a:t>manage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feelings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heat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moment</a:t>
            </a:r>
            <a:r>
              <a:rPr lang="es-ES" dirty="0"/>
              <a:t>, </a:t>
            </a:r>
          </a:p>
          <a:p>
            <a:pPr lvl="1"/>
            <a:r>
              <a:rPr lang="es-ES" dirty="0"/>
              <a:t>     </a:t>
            </a:r>
            <a:r>
              <a:rPr lang="es-ES" dirty="0" err="1"/>
              <a:t>adjust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, and </a:t>
            </a:r>
            <a:r>
              <a:rPr lang="es-ES" dirty="0" err="1"/>
              <a:t>respond</a:t>
            </a:r>
            <a:r>
              <a:rPr lang="es-ES" dirty="0"/>
              <a:t> </a:t>
            </a:r>
            <a:r>
              <a:rPr lang="es-ES" dirty="0" err="1"/>
              <a:t>appropriately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b="1" dirty="0">
                <a:solidFill>
                  <a:srgbClr val="FF0000"/>
                </a:solidFill>
              </a:rPr>
              <a:t>RP </a:t>
            </a:r>
            <a:r>
              <a:rPr lang="es-ES" b="1" dirty="0" err="1">
                <a:solidFill>
                  <a:srgbClr val="FF0000"/>
                </a:solidFill>
              </a:rPr>
              <a:t>encourages</a:t>
            </a:r>
            <a:r>
              <a:rPr lang="es-ES" b="1" dirty="0">
                <a:solidFill>
                  <a:srgbClr val="FF0000"/>
                </a:solidFill>
              </a:rPr>
              <a:t> ECE </a:t>
            </a:r>
            <a:r>
              <a:rPr lang="es-ES" b="1" dirty="0" err="1">
                <a:solidFill>
                  <a:srgbClr val="FF0000"/>
                </a:solidFill>
              </a:rPr>
              <a:t>educators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to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develop</a:t>
            </a:r>
            <a:r>
              <a:rPr lang="es-ES" b="1" dirty="0">
                <a:solidFill>
                  <a:srgbClr val="FF0000"/>
                </a:solidFill>
              </a:rPr>
              <a:t> a </a:t>
            </a:r>
            <a:r>
              <a:rPr lang="es-ES" b="1" dirty="0" err="1">
                <a:solidFill>
                  <a:srgbClr val="FF0000"/>
                </a:solidFill>
              </a:rPr>
              <a:t>better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understanding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of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their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own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beliefs</a:t>
            </a:r>
            <a:r>
              <a:rPr lang="es-ES" b="1" dirty="0">
                <a:solidFill>
                  <a:srgbClr val="FF0000"/>
                </a:solidFill>
              </a:rPr>
              <a:t> and </a:t>
            </a:r>
            <a:r>
              <a:rPr lang="es-ES" b="1" dirty="0" err="1">
                <a:solidFill>
                  <a:srgbClr val="FF0000"/>
                </a:solidFill>
              </a:rPr>
              <a:t>values</a:t>
            </a:r>
            <a:r>
              <a:rPr lang="es-ES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b="1" dirty="0" err="1">
                <a:solidFill>
                  <a:srgbClr val="FF0000"/>
                </a:solidFill>
              </a:rPr>
              <a:t>They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become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better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equipped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to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respond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to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u="sng" dirty="0">
                <a:solidFill>
                  <a:srgbClr val="FF0000"/>
                </a:solidFill>
                <a:effectLst/>
              </a:rPr>
              <a:t>diverse needs </a:t>
            </a:r>
            <a:r>
              <a:rPr lang="es-ES" b="1" u="sng" dirty="0" err="1">
                <a:solidFill>
                  <a:srgbClr val="FF0000"/>
                </a:solidFill>
                <a:effectLst/>
              </a:rPr>
              <a:t>of</a:t>
            </a:r>
            <a:r>
              <a:rPr lang="es-ES" b="1" u="sng" dirty="0">
                <a:solidFill>
                  <a:srgbClr val="FF0000"/>
                </a:solidFill>
                <a:effectLst/>
              </a:rPr>
              <a:t> </a:t>
            </a:r>
            <a:r>
              <a:rPr lang="es-ES" b="1" u="sng" dirty="0" err="1">
                <a:solidFill>
                  <a:srgbClr val="FF0000"/>
                </a:solidFill>
                <a:effectLst/>
              </a:rPr>
              <a:t>children</a:t>
            </a:r>
            <a:r>
              <a:rPr lang="es-ES" b="1" dirty="0">
                <a:solidFill>
                  <a:srgbClr val="FF0000"/>
                </a:solidFill>
              </a:rPr>
              <a:t>.  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74FA57-0F27-709D-E301-1D7D2FF0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022" y="1392374"/>
            <a:ext cx="3068729" cy="18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85A67B-51B9-AA1B-4F2F-A563455F27E0}"/>
              </a:ext>
            </a:extLst>
          </p:cNvPr>
          <p:cNvSpPr txBox="1"/>
          <p:nvPr/>
        </p:nvSpPr>
        <p:spPr>
          <a:xfrm>
            <a:off x="1023042" y="1745616"/>
            <a:ext cx="1014848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2. </a:t>
            </a:r>
            <a:r>
              <a:rPr lang="es-ES" b="1" dirty="0" err="1"/>
              <a:t>Improves</a:t>
            </a:r>
            <a:r>
              <a:rPr lang="es-ES" b="1" dirty="0"/>
              <a:t> </a:t>
            </a:r>
            <a:r>
              <a:rPr lang="es-ES" b="1" dirty="0" err="1"/>
              <a:t>Teaching</a:t>
            </a:r>
            <a:r>
              <a:rPr lang="es-ES" b="1" dirty="0"/>
              <a:t> </a:t>
            </a:r>
            <a:r>
              <a:rPr lang="es-ES" b="1" dirty="0" err="1"/>
              <a:t>Practices</a:t>
            </a:r>
            <a:endParaRPr lang="es-ES" b="1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While</a:t>
            </a:r>
            <a:r>
              <a:rPr lang="es-ES" dirty="0"/>
              <a:t> </a:t>
            </a:r>
            <a:r>
              <a:rPr lang="es-ES" dirty="0" err="1"/>
              <a:t>reflecting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, ECE </a:t>
            </a: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identify</a:t>
            </a:r>
            <a:r>
              <a:rPr lang="es-ES" dirty="0"/>
              <a:t> </a:t>
            </a:r>
            <a:r>
              <a:rPr lang="es-ES" dirty="0" err="1"/>
              <a:t>strengths</a:t>
            </a:r>
            <a:r>
              <a:rPr lang="es-ES" dirty="0"/>
              <a:t> and </a:t>
            </a:r>
            <a:r>
              <a:rPr lang="es-ES" dirty="0" err="1"/>
              <a:t>flaws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</a:p>
          <a:p>
            <a:r>
              <a:rPr lang="es-ES" dirty="0"/>
              <a:t>     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 </a:t>
            </a:r>
            <a:r>
              <a:rPr lang="es-ES" dirty="0" err="1"/>
              <a:t>practices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a step back and realice “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working</a:t>
            </a:r>
            <a:r>
              <a:rPr lang="es-ES" dirty="0"/>
              <a:t> and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isn’t</a:t>
            </a:r>
            <a:r>
              <a:rPr lang="es-ES" dirty="0"/>
              <a:t>?”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engage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/ </a:t>
            </a:r>
            <a:r>
              <a:rPr lang="es-ES" dirty="0" err="1"/>
              <a:t>children</a:t>
            </a:r>
            <a:r>
              <a:rPr lang="es-ES" dirty="0"/>
              <a:t> in PE </a:t>
            </a:r>
            <a:r>
              <a:rPr lang="es-ES" dirty="0" err="1"/>
              <a:t>class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emotions</a:t>
            </a:r>
            <a:r>
              <a:rPr lang="es-ES" dirty="0"/>
              <a:t> and </a:t>
            </a:r>
            <a:r>
              <a:rPr lang="es-ES" dirty="0" err="1"/>
              <a:t>behaviours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plan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communicate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families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collaborate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PE / ECE </a:t>
            </a:r>
            <a:r>
              <a:rPr lang="es-ES" dirty="0" err="1"/>
              <a:t>colleagues</a:t>
            </a:r>
            <a:r>
              <a:rPr lang="es-E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b="1" dirty="0">
                <a:solidFill>
                  <a:srgbClr val="FF0000"/>
                </a:solidFill>
              </a:rPr>
              <a:t>RP </a:t>
            </a:r>
            <a:r>
              <a:rPr lang="es-ES" b="1" dirty="0" err="1">
                <a:solidFill>
                  <a:srgbClr val="FF0000"/>
                </a:solidFill>
              </a:rPr>
              <a:t>allows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us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to</a:t>
            </a:r>
            <a:r>
              <a:rPr lang="es-ES" b="1" dirty="0">
                <a:solidFill>
                  <a:srgbClr val="FF0000"/>
                </a:solidFill>
              </a:rPr>
              <a:t> refine </a:t>
            </a:r>
            <a:r>
              <a:rPr lang="es-ES" b="1" dirty="0" err="1">
                <a:solidFill>
                  <a:srgbClr val="FF0000"/>
                </a:solidFill>
              </a:rPr>
              <a:t>our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approach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to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better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support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children’s</a:t>
            </a:r>
            <a:r>
              <a:rPr lang="es-ES" b="1" dirty="0">
                <a:solidFill>
                  <a:srgbClr val="FF0000"/>
                </a:solidFill>
              </a:rPr>
              <a:t> individual and </a:t>
            </a:r>
            <a:r>
              <a:rPr lang="es-ES" b="1" dirty="0" err="1">
                <a:solidFill>
                  <a:srgbClr val="FF0000"/>
                </a:solidFill>
              </a:rPr>
              <a:t>developmental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needs</a:t>
            </a:r>
            <a:r>
              <a:rPr lang="es-ES" b="1" dirty="0">
                <a:solidFill>
                  <a:srgbClr val="FF0000"/>
                </a:solidFill>
              </a:rPr>
              <a:t>.</a:t>
            </a:r>
            <a:r>
              <a:rPr lang="es-ES" dirty="0"/>
              <a:t> 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F61266-9DC9-1469-A2AA-EBC2AE041D44}"/>
              </a:ext>
            </a:extLst>
          </p:cNvPr>
          <p:cNvSpPr txBox="1"/>
          <p:nvPr/>
        </p:nvSpPr>
        <p:spPr>
          <a:xfrm>
            <a:off x="1023042" y="1023042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Benefits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RP</a:t>
            </a:r>
          </a:p>
        </p:txBody>
      </p:sp>
    </p:spTree>
    <p:extLst>
      <p:ext uri="{BB962C8B-B14F-4D97-AF65-F5344CB8AC3E}">
        <p14:creationId xmlns:p14="http://schemas.microsoft.com/office/powerpoint/2010/main" val="49235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E2922E-BAC4-899D-1E5C-5E282432FEEF}"/>
              </a:ext>
            </a:extLst>
          </p:cNvPr>
          <p:cNvSpPr txBox="1"/>
          <p:nvPr/>
        </p:nvSpPr>
        <p:spPr>
          <a:xfrm>
            <a:off x="1064986" y="1568150"/>
            <a:ext cx="94464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3. </a:t>
            </a:r>
            <a:r>
              <a:rPr lang="es-ES" b="1" dirty="0" err="1"/>
              <a:t>Improves</a:t>
            </a:r>
            <a:r>
              <a:rPr lang="es-ES" b="1" dirty="0"/>
              <a:t> </a:t>
            </a:r>
            <a:r>
              <a:rPr lang="es-ES" b="1" dirty="0" err="1"/>
              <a:t>communication</a:t>
            </a:r>
            <a:r>
              <a:rPr lang="es-ES" b="1" dirty="0"/>
              <a:t> and </a:t>
            </a:r>
            <a:r>
              <a:rPr lang="es-ES" b="1" dirty="0" err="1"/>
              <a:t>relationships</a:t>
            </a:r>
            <a:endParaRPr lang="es-ES" b="1" dirty="0"/>
          </a:p>
          <a:p>
            <a:r>
              <a:rPr lang="es-ES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helps</a:t>
            </a:r>
            <a:r>
              <a:rPr lang="es-ES" dirty="0"/>
              <a:t> ECE </a:t>
            </a:r>
            <a:r>
              <a:rPr lang="es-ES" dirty="0" err="1"/>
              <a:t>educators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use </a:t>
            </a:r>
            <a:r>
              <a:rPr lang="es-ES" dirty="0" err="1"/>
              <a:t>empathy</a:t>
            </a:r>
            <a:r>
              <a:rPr lang="es-ES" dirty="0"/>
              <a:t> and </a:t>
            </a:r>
            <a:r>
              <a:rPr lang="es-ES" dirty="0" err="1"/>
              <a:t>perspective-taking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 – </a:t>
            </a:r>
            <a:r>
              <a:rPr lang="es-ES" dirty="0" err="1"/>
              <a:t>reflecting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just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 </a:t>
            </a:r>
            <a:r>
              <a:rPr lang="es-ES" dirty="0" err="1"/>
              <a:t>might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 as </a:t>
            </a:r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actively</a:t>
            </a:r>
            <a:r>
              <a:rPr lang="es-ES" dirty="0"/>
              <a:t>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helps</a:t>
            </a:r>
            <a:r>
              <a:rPr lang="es-ES" dirty="0"/>
              <a:t>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>
                <a:effectLst/>
              </a:rPr>
              <a:t>relationships</a:t>
            </a:r>
            <a:r>
              <a:rPr lang="es-ES" dirty="0">
                <a:effectLst/>
              </a:rPr>
              <a:t> with children and </a:t>
            </a:r>
            <a:r>
              <a:rPr lang="es-ES" dirty="0" err="1">
                <a:effectLst/>
              </a:rPr>
              <a:t>families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Tuning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emotional</a:t>
            </a:r>
            <a:r>
              <a:rPr lang="es-ES" dirty="0"/>
              <a:t> responses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 </a:t>
            </a:r>
            <a:r>
              <a:rPr lang="es-ES" dirty="0" err="1"/>
              <a:t>helps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 </a:t>
            </a:r>
            <a:r>
              <a:rPr lang="es-ES" dirty="0" err="1"/>
              <a:t>act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compassion</a:t>
            </a:r>
            <a:r>
              <a:rPr lang="es-ES" dirty="0"/>
              <a:t> and </a:t>
            </a:r>
            <a:r>
              <a:rPr lang="es-ES" dirty="0" err="1"/>
              <a:t>empathy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challenging</a:t>
            </a:r>
            <a:r>
              <a:rPr lang="es-ES" dirty="0"/>
              <a:t> </a:t>
            </a:r>
            <a:r>
              <a:rPr lang="es-ES" dirty="0" err="1"/>
              <a:t>conversations</a:t>
            </a:r>
            <a:r>
              <a:rPr lang="es-ES" dirty="0"/>
              <a:t>, </a:t>
            </a:r>
            <a:r>
              <a:rPr lang="es-ES" dirty="0" err="1"/>
              <a:t>creating</a:t>
            </a:r>
            <a:r>
              <a:rPr lang="es-ES" dirty="0"/>
              <a:t> </a:t>
            </a:r>
            <a:r>
              <a:rPr lang="es-ES" dirty="0" err="1"/>
              <a:t>respectful</a:t>
            </a:r>
            <a:r>
              <a:rPr lang="es-ES" dirty="0"/>
              <a:t> </a:t>
            </a:r>
            <a:r>
              <a:rPr lang="es-ES" dirty="0" err="1"/>
              <a:t>partnerships</a:t>
            </a:r>
            <a:r>
              <a:rPr lang="es-ES" dirty="0"/>
              <a:t> </a:t>
            </a:r>
            <a:r>
              <a:rPr lang="es-ES" dirty="0" err="1"/>
              <a:t>rather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confrontations</a:t>
            </a:r>
            <a:r>
              <a:rPr lang="es-ES" dirty="0"/>
              <a:t>. 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13FE2-754F-5C19-D56C-EED09A499B65}"/>
              </a:ext>
            </a:extLst>
          </p:cNvPr>
          <p:cNvSpPr txBox="1"/>
          <p:nvPr/>
        </p:nvSpPr>
        <p:spPr>
          <a:xfrm>
            <a:off x="1023042" y="1023042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Benefits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RP</a:t>
            </a:r>
          </a:p>
        </p:txBody>
      </p:sp>
    </p:spTree>
    <p:extLst>
      <p:ext uri="{BB962C8B-B14F-4D97-AF65-F5344CB8AC3E}">
        <p14:creationId xmlns:p14="http://schemas.microsoft.com/office/powerpoint/2010/main" val="81890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Breitbild</PresentationFormat>
  <Paragraphs>163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Sport Training School, Dublin,  02-06 October 2023</dc:title>
  <dc:creator>Declan O'Leary</dc:creator>
  <cp:lastModifiedBy>Sebastian Brückner</cp:lastModifiedBy>
  <cp:revision>49</cp:revision>
  <dcterms:created xsi:type="dcterms:W3CDTF">2023-09-18T07:30:19Z</dcterms:created>
  <dcterms:modified xsi:type="dcterms:W3CDTF">2024-11-13T10:23:35Z</dcterms:modified>
</cp:coreProperties>
</file>