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8" r:id="rId3"/>
    <p:sldId id="281" r:id="rId4"/>
    <p:sldId id="643" r:id="rId5"/>
    <p:sldId id="644" r:id="rId6"/>
    <p:sldId id="646" r:id="rId7"/>
    <p:sldId id="647" r:id="rId8"/>
    <p:sldId id="324" r:id="rId9"/>
    <p:sldId id="648" r:id="rId10"/>
    <p:sldId id="325" r:id="rId11"/>
    <p:sldId id="327" r:id="rId12"/>
    <p:sldId id="288" r:id="rId13"/>
    <p:sldId id="328" r:id="rId14"/>
    <p:sldId id="857" r:id="rId15"/>
    <p:sldId id="329" r:id="rId16"/>
    <p:sldId id="330" r:id="rId17"/>
    <p:sldId id="331" r:id="rId18"/>
    <p:sldId id="858"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D68"/>
    <a:srgbClr val="391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6" autoAdjust="0"/>
    <p:restoredTop sz="94660"/>
  </p:normalViewPr>
  <p:slideViewPr>
    <p:cSldViewPr snapToGrid="0">
      <p:cViewPr varScale="1">
        <p:scale>
          <a:sx n="115" d="100"/>
          <a:sy n="115" d="100"/>
        </p:scale>
        <p:origin x="132" y="14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A9836-AF66-48E3-8D0E-F90FD907B313}" type="doc">
      <dgm:prSet loTypeId="urn:microsoft.com/office/officeart/2005/8/layout/radial1" loCatId="relationship" qsTypeId="urn:microsoft.com/office/officeart/2005/8/quickstyle/simple2" qsCatId="simple" csTypeId="urn:microsoft.com/office/officeart/2005/8/colors/accent4_1" csCatId="accent4" phldr="1"/>
      <dgm:spPr/>
      <dgm:t>
        <a:bodyPr/>
        <a:lstStyle/>
        <a:p>
          <a:endParaRPr lang="en-GB"/>
        </a:p>
      </dgm:t>
    </dgm:pt>
    <dgm:pt modelId="{4B1A8D37-8AD2-4152-B503-6D54D9E4C806}">
      <dgm:prSet phldrT="[Text]"/>
      <dgm:spPr/>
      <dgm:t>
        <a:bodyPr/>
        <a:lstStyle/>
        <a:p>
          <a:r>
            <a:rPr lang="en-GB" b="1">
              <a:solidFill>
                <a:srgbClr val="00B050"/>
              </a:solidFill>
            </a:rPr>
            <a:t>Contribution</a:t>
          </a:r>
        </a:p>
      </dgm:t>
    </dgm:pt>
    <dgm:pt modelId="{10B81C48-94DB-4EBA-B3C1-D3F39C7F076E}" type="parTrans" cxnId="{007D3142-442A-453D-B85A-C14E40CF12F5}">
      <dgm:prSet/>
      <dgm:spPr/>
      <dgm:t>
        <a:bodyPr/>
        <a:lstStyle/>
        <a:p>
          <a:endParaRPr lang="en-GB" b="1"/>
        </a:p>
      </dgm:t>
    </dgm:pt>
    <dgm:pt modelId="{2528DA57-5507-40F2-BC88-0ABA8063D43E}" type="sibTrans" cxnId="{007D3142-442A-453D-B85A-C14E40CF12F5}">
      <dgm:prSet/>
      <dgm:spPr/>
      <dgm:t>
        <a:bodyPr/>
        <a:lstStyle/>
        <a:p>
          <a:endParaRPr lang="en-GB" b="1"/>
        </a:p>
      </dgm:t>
    </dgm:pt>
    <dgm:pt modelId="{891CCB47-16EB-40E6-9D05-0FEDAB41790C}">
      <dgm:prSet phldrT="[Text]"/>
      <dgm:spPr/>
      <dgm:t>
        <a:bodyPr/>
        <a:lstStyle/>
        <a:p>
          <a:r>
            <a:rPr lang="en-GB" b="1" dirty="0">
              <a:solidFill>
                <a:srgbClr val="00B050"/>
              </a:solidFill>
            </a:rPr>
            <a:t>Competence</a:t>
          </a:r>
        </a:p>
      </dgm:t>
    </dgm:pt>
    <dgm:pt modelId="{0565C4BF-02A6-4E60-BD85-02B10E89CBD6}" type="parTrans" cxnId="{4ECC7C0D-0E26-499F-8875-707DF3FCC8E6}">
      <dgm:prSet/>
      <dgm:spPr/>
      <dgm:t>
        <a:bodyPr/>
        <a:lstStyle/>
        <a:p>
          <a:endParaRPr lang="en-GB" b="1"/>
        </a:p>
      </dgm:t>
    </dgm:pt>
    <dgm:pt modelId="{BF6FFBE9-576B-43F1-9B5F-82DCD637793F}" type="sibTrans" cxnId="{4ECC7C0D-0E26-499F-8875-707DF3FCC8E6}">
      <dgm:prSet/>
      <dgm:spPr/>
      <dgm:t>
        <a:bodyPr/>
        <a:lstStyle/>
        <a:p>
          <a:endParaRPr lang="en-GB" b="1"/>
        </a:p>
      </dgm:t>
    </dgm:pt>
    <dgm:pt modelId="{5DB027F5-2D4C-46AB-B623-6685A1B19F88}">
      <dgm:prSet phldrT="[Text]"/>
      <dgm:spPr/>
      <dgm:t>
        <a:bodyPr/>
        <a:lstStyle/>
        <a:p>
          <a:r>
            <a:rPr lang="en-GB" b="1">
              <a:solidFill>
                <a:srgbClr val="00B050"/>
              </a:solidFill>
            </a:rPr>
            <a:t>Confidence</a:t>
          </a:r>
        </a:p>
      </dgm:t>
    </dgm:pt>
    <dgm:pt modelId="{77B9C25E-7F8F-41E2-8C40-D123CF695F47}" type="parTrans" cxnId="{C779BB58-599D-47C2-ACCF-FC44F9E76708}">
      <dgm:prSet/>
      <dgm:spPr/>
      <dgm:t>
        <a:bodyPr/>
        <a:lstStyle/>
        <a:p>
          <a:endParaRPr lang="en-GB" b="1"/>
        </a:p>
      </dgm:t>
    </dgm:pt>
    <dgm:pt modelId="{11833284-247D-4100-BE3A-927C6E6722DD}" type="sibTrans" cxnId="{C779BB58-599D-47C2-ACCF-FC44F9E76708}">
      <dgm:prSet/>
      <dgm:spPr/>
      <dgm:t>
        <a:bodyPr/>
        <a:lstStyle/>
        <a:p>
          <a:endParaRPr lang="en-GB" b="1"/>
        </a:p>
      </dgm:t>
    </dgm:pt>
    <dgm:pt modelId="{A4810E5B-0177-4845-A0E2-A0C474DDB276}">
      <dgm:prSet phldrT="[Text]"/>
      <dgm:spPr/>
      <dgm:t>
        <a:bodyPr/>
        <a:lstStyle/>
        <a:p>
          <a:r>
            <a:rPr lang="en-GB" b="1">
              <a:solidFill>
                <a:srgbClr val="00B050"/>
              </a:solidFill>
            </a:rPr>
            <a:t>Connection</a:t>
          </a:r>
        </a:p>
      </dgm:t>
    </dgm:pt>
    <dgm:pt modelId="{46000E82-1AED-4DCD-B7B0-B0258CB566BF}" type="parTrans" cxnId="{6839CDCF-9081-4952-BF2F-CD28E43314E4}">
      <dgm:prSet/>
      <dgm:spPr/>
      <dgm:t>
        <a:bodyPr/>
        <a:lstStyle/>
        <a:p>
          <a:endParaRPr lang="en-GB" b="1"/>
        </a:p>
      </dgm:t>
    </dgm:pt>
    <dgm:pt modelId="{381EA65A-2A23-414E-B75A-5101C7605152}" type="sibTrans" cxnId="{6839CDCF-9081-4952-BF2F-CD28E43314E4}">
      <dgm:prSet/>
      <dgm:spPr/>
      <dgm:t>
        <a:bodyPr/>
        <a:lstStyle/>
        <a:p>
          <a:endParaRPr lang="en-GB" b="1"/>
        </a:p>
      </dgm:t>
    </dgm:pt>
    <dgm:pt modelId="{F737BAD8-72B1-480B-8E80-5B3FE3D875C8}">
      <dgm:prSet phldrT="[Text]"/>
      <dgm:spPr/>
      <dgm:t>
        <a:bodyPr/>
        <a:lstStyle/>
        <a:p>
          <a:r>
            <a:rPr lang="en-GB" b="1">
              <a:solidFill>
                <a:srgbClr val="00B050"/>
              </a:solidFill>
            </a:rPr>
            <a:t>Character</a:t>
          </a:r>
        </a:p>
      </dgm:t>
    </dgm:pt>
    <dgm:pt modelId="{BB42AE75-8700-45BF-BD36-463430705F46}" type="parTrans" cxnId="{D1B9A03F-69D5-4173-9AB7-E33439DBA92E}">
      <dgm:prSet/>
      <dgm:spPr/>
      <dgm:t>
        <a:bodyPr/>
        <a:lstStyle/>
        <a:p>
          <a:endParaRPr lang="en-GB" b="1"/>
        </a:p>
      </dgm:t>
    </dgm:pt>
    <dgm:pt modelId="{0048F4E7-B054-4B09-B6EA-66EB9368D7B4}" type="sibTrans" cxnId="{D1B9A03F-69D5-4173-9AB7-E33439DBA92E}">
      <dgm:prSet/>
      <dgm:spPr/>
      <dgm:t>
        <a:bodyPr/>
        <a:lstStyle/>
        <a:p>
          <a:endParaRPr lang="en-GB" b="1"/>
        </a:p>
      </dgm:t>
    </dgm:pt>
    <dgm:pt modelId="{27A70728-B476-44BF-9816-C0F029384EF1}">
      <dgm:prSet phldrT="[Text]"/>
      <dgm:spPr/>
      <dgm:t>
        <a:bodyPr/>
        <a:lstStyle/>
        <a:p>
          <a:r>
            <a:rPr lang="en-GB" b="1">
              <a:solidFill>
                <a:srgbClr val="00B050"/>
              </a:solidFill>
            </a:rPr>
            <a:t>Caring</a:t>
          </a:r>
        </a:p>
      </dgm:t>
    </dgm:pt>
    <dgm:pt modelId="{929BD29E-1B8A-4162-80EE-2E186144FEC5}" type="parTrans" cxnId="{6522012C-7845-40A5-A1A1-22DC27A01DFB}">
      <dgm:prSet/>
      <dgm:spPr/>
      <dgm:t>
        <a:bodyPr/>
        <a:lstStyle/>
        <a:p>
          <a:endParaRPr lang="en-GB" b="1"/>
        </a:p>
      </dgm:t>
    </dgm:pt>
    <dgm:pt modelId="{31A4A560-14DF-4808-8D94-76335D103DD4}" type="sibTrans" cxnId="{6522012C-7845-40A5-A1A1-22DC27A01DFB}">
      <dgm:prSet/>
      <dgm:spPr/>
      <dgm:t>
        <a:bodyPr/>
        <a:lstStyle/>
        <a:p>
          <a:endParaRPr lang="en-GB" b="1"/>
        </a:p>
      </dgm:t>
    </dgm:pt>
    <dgm:pt modelId="{820AE091-F864-4DB3-A404-7B7E9DF28FBC}">
      <dgm:prSet phldrT="[Text]"/>
      <dgm:spPr/>
      <dgm:t>
        <a:bodyPr/>
        <a:lstStyle/>
        <a:p>
          <a:r>
            <a:rPr lang="en-GB" b="1">
              <a:solidFill>
                <a:srgbClr val="00B050"/>
              </a:solidFill>
            </a:rPr>
            <a:t>Creativity</a:t>
          </a:r>
        </a:p>
      </dgm:t>
    </dgm:pt>
    <dgm:pt modelId="{945D7E6E-4087-47A9-8765-7D6D79628884}" type="parTrans" cxnId="{A12673E6-D360-4CC5-9F74-9524DE2F8D97}">
      <dgm:prSet/>
      <dgm:spPr/>
      <dgm:t>
        <a:bodyPr/>
        <a:lstStyle/>
        <a:p>
          <a:endParaRPr lang="en-GB" b="1"/>
        </a:p>
      </dgm:t>
    </dgm:pt>
    <dgm:pt modelId="{69BE9790-CEAF-4F30-AC9E-A6B6D87888E5}" type="sibTrans" cxnId="{A12673E6-D360-4CC5-9F74-9524DE2F8D97}">
      <dgm:prSet/>
      <dgm:spPr/>
      <dgm:t>
        <a:bodyPr/>
        <a:lstStyle/>
        <a:p>
          <a:endParaRPr lang="en-GB" b="1"/>
        </a:p>
      </dgm:t>
    </dgm:pt>
    <dgm:pt modelId="{EF672B9C-3555-42EF-B6C2-A796D6FAD95B}" type="pres">
      <dgm:prSet presAssocID="{173A9836-AF66-48E3-8D0E-F90FD907B313}" presName="cycle" presStyleCnt="0">
        <dgm:presLayoutVars>
          <dgm:chMax val="1"/>
          <dgm:dir/>
          <dgm:animLvl val="ctr"/>
          <dgm:resizeHandles val="exact"/>
        </dgm:presLayoutVars>
      </dgm:prSet>
      <dgm:spPr/>
    </dgm:pt>
    <dgm:pt modelId="{C0B904AE-4394-4575-B26C-3B3CB4AFB4C7}" type="pres">
      <dgm:prSet presAssocID="{4B1A8D37-8AD2-4152-B503-6D54D9E4C806}" presName="centerShape" presStyleLbl="node0" presStyleIdx="0" presStyleCnt="1"/>
      <dgm:spPr/>
    </dgm:pt>
    <dgm:pt modelId="{42A62C79-A10A-4657-AB7E-9616B04CD32B}" type="pres">
      <dgm:prSet presAssocID="{0565C4BF-02A6-4E60-BD85-02B10E89CBD6}" presName="Name9" presStyleLbl="parChTrans1D2" presStyleIdx="0" presStyleCnt="6"/>
      <dgm:spPr/>
    </dgm:pt>
    <dgm:pt modelId="{BE17DBA1-A934-479E-A227-FC4AC286EF14}" type="pres">
      <dgm:prSet presAssocID="{0565C4BF-02A6-4E60-BD85-02B10E89CBD6}" presName="connTx" presStyleLbl="parChTrans1D2" presStyleIdx="0" presStyleCnt="6"/>
      <dgm:spPr/>
    </dgm:pt>
    <dgm:pt modelId="{D34AFFCD-59FD-4190-9898-6C9F27FDB536}" type="pres">
      <dgm:prSet presAssocID="{891CCB47-16EB-40E6-9D05-0FEDAB41790C}" presName="node" presStyleLbl="node1" presStyleIdx="0" presStyleCnt="6" custRadScaleRad="97709" custRadScaleInc="-3574">
        <dgm:presLayoutVars>
          <dgm:bulletEnabled val="1"/>
        </dgm:presLayoutVars>
      </dgm:prSet>
      <dgm:spPr/>
    </dgm:pt>
    <dgm:pt modelId="{76170D11-DB38-411C-9629-CA7319840720}" type="pres">
      <dgm:prSet presAssocID="{77B9C25E-7F8F-41E2-8C40-D123CF695F47}" presName="Name9" presStyleLbl="parChTrans1D2" presStyleIdx="1" presStyleCnt="6"/>
      <dgm:spPr/>
    </dgm:pt>
    <dgm:pt modelId="{89D63F4D-49A6-4D5D-8CA2-F88E17E5911D}" type="pres">
      <dgm:prSet presAssocID="{77B9C25E-7F8F-41E2-8C40-D123CF695F47}" presName="connTx" presStyleLbl="parChTrans1D2" presStyleIdx="1" presStyleCnt="6"/>
      <dgm:spPr/>
    </dgm:pt>
    <dgm:pt modelId="{F54B5026-0FAD-4920-B075-96B597BD7353}" type="pres">
      <dgm:prSet presAssocID="{5DB027F5-2D4C-46AB-B623-6685A1B19F88}" presName="node" presStyleLbl="node1" presStyleIdx="1" presStyleCnt="6">
        <dgm:presLayoutVars>
          <dgm:bulletEnabled val="1"/>
        </dgm:presLayoutVars>
      </dgm:prSet>
      <dgm:spPr/>
    </dgm:pt>
    <dgm:pt modelId="{10CF4D3D-2121-43FA-9788-7F9C5CECB481}" type="pres">
      <dgm:prSet presAssocID="{46000E82-1AED-4DCD-B7B0-B0258CB566BF}" presName="Name9" presStyleLbl="parChTrans1D2" presStyleIdx="2" presStyleCnt="6"/>
      <dgm:spPr/>
    </dgm:pt>
    <dgm:pt modelId="{4B39BD9A-84C3-4D50-B426-241347EE4A35}" type="pres">
      <dgm:prSet presAssocID="{46000E82-1AED-4DCD-B7B0-B0258CB566BF}" presName="connTx" presStyleLbl="parChTrans1D2" presStyleIdx="2" presStyleCnt="6"/>
      <dgm:spPr/>
    </dgm:pt>
    <dgm:pt modelId="{292DF67C-778D-4AF4-9295-FB4041C3242E}" type="pres">
      <dgm:prSet presAssocID="{A4810E5B-0177-4845-A0E2-A0C474DDB276}" presName="node" presStyleLbl="node1" presStyleIdx="2" presStyleCnt="6">
        <dgm:presLayoutVars>
          <dgm:bulletEnabled val="1"/>
        </dgm:presLayoutVars>
      </dgm:prSet>
      <dgm:spPr/>
    </dgm:pt>
    <dgm:pt modelId="{E695957B-8BE4-4F60-8314-83543C0E68E9}" type="pres">
      <dgm:prSet presAssocID="{BB42AE75-8700-45BF-BD36-463430705F46}" presName="Name9" presStyleLbl="parChTrans1D2" presStyleIdx="3" presStyleCnt="6"/>
      <dgm:spPr/>
    </dgm:pt>
    <dgm:pt modelId="{DF6E163F-AA73-4E40-8244-1A738D6DB359}" type="pres">
      <dgm:prSet presAssocID="{BB42AE75-8700-45BF-BD36-463430705F46}" presName="connTx" presStyleLbl="parChTrans1D2" presStyleIdx="3" presStyleCnt="6"/>
      <dgm:spPr/>
    </dgm:pt>
    <dgm:pt modelId="{5BCEC674-9135-464E-8036-137421E27846}" type="pres">
      <dgm:prSet presAssocID="{F737BAD8-72B1-480B-8E80-5B3FE3D875C8}" presName="node" presStyleLbl="node1" presStyleIdx="3" presStyleCnt="6">
        <dgm:presLayoutVars>
          <dgm:bulletEnabled val="1"/>
        </dgm:presLayoutVars>
      </dgm:prSet>
      <dgm:spPr/>
    </dgm:pt>
    <dgm:pt modelId="{06EC051E-58B1-492D-9EE5-61245FCCEE50}" type="pres">
      <dgm:prSet presAssocID="{929BD29E-1B8A-4162-80EE-2E186144FEC5}" presName="Name9" presStyleLbl="parChTrans1D2" presStyleIdx="4" presStyleCnt="6"/>
      <dgm:spPr/>
    </dgm:pt>
    <dgm:pt modelId="{A77A0080-5C4D-4A68-AC80-A7BDD30C0621}" type="pres">
      <dgm:prSet presAssocID="{929BD29E-1B8A-4162-80EE-2E186144FEC5}" presName="connTx" presStyleLbl="parChTrans1D2" presStyleIdx="4" presStyleCnt="6"/>
      <dgm:spPr/>
    </dgm:pt>
    <dgm:pt modelId="{0CA79DC5-778F-4994-AE4F-604B9FE8D88E}" type="pres">
      <dgm:prSet presAssocID="{27A70728-B476-44BF-9816-C0F029384EF1}" presName="node" presStyleLbl="node1" presStyleIdx="4" presStyleCnt="6">
        <dgm:presLayoutVars>
          <dgm:bulletEnabled val="1"/>
        </dgm:presLayoutVars>
      </dgm:prSet>
      <dgm:spPr/>
    </dgm:pt>
    <dgm:pt modelId="{E788A0E1-D983-4654-B653-B5C221DCCDDD}" type="pres">
      <dgm:prSet presAssocID="{945D7E6E-4087-47A9-8765-7D6D79628884}" presName="Name9" presStyleLbl="parChTrans1D2" presStyleIdx="5" presStyleCnt="6"/>
      <dgm:spPr/>
    </dgm:pt>
    <dgm:pt modelId="{6991EA32-228A-45C2-874D-F0A2EED9A53B}" type="pres">
      <dgm:prSet presAssocID="{945D7E6E-4087-47A9-8765-7D6D79628884}" presName="connTx" presStyleLbl="parChTrans1D2" presStyleIdx="5" presStyleCnt="6"/>
      <dgm:spPr/>
    </dgm:pt>
    <dgm:pt modelId="{E88D8199-1FEA-4416-ABCB-8452DE3A9F7D}" type="pres">
      <dgm:prSet presAssocID="{820AE091-F864-4DB3-A404-7B7E9DF28FBC}" presName="node" presStyleLbl="node1" presStyleIdx="5" presStyleCnt="6">
        <dgm:presLayoutVars>
          <dgm:bulletEnabled val="1"/>
        </dgm:presLayoutVars>
      </dgm:prSet>
      <dgm:spPr/>
    </dgm:pt>
  </dgm:ptLst>
  <dgm:cxnLst>
    <dgm:cxn modelId="{1D11E806-4C83-4B61-96D8-660172F123F2}" type="presOf" srcId="{929BD29E-1B8A-4162-80EE-2E186144FEC5}" destId="{A77A0080-5C4D-4A68-AC80-A7BDD30C0621}" srcOrd="1" destOrd="0" presId="urn:microsoft.com/office/officeart/2005/8/layout/radial1"/>
    <dgm:cxn modelId="{A1FB050C-EA54-437F-AF5A-8360093A377E}" type="presOf" srcId="{929BD29E-1B8A-4162-80EE-2E186144FEC5}" destId="{06EC051E-58B1-492D-9EE5-61245FCCEE50}" srcOrd="0" destOrd="0" presId="urn:microsoft.com/office/officeart/2005/8/layout/radial1"/>
    <dgm:cxn modelId="{4ECC7C0D-0E26-499F-8875-707DF3FCC8E6}" srcId="{4B1A8D37-8AD2-4152-B503-6D54D9E4C806}" destId="{891CCB47-16EB-40E6-9D05-0FEDAB41790C}" srcOrd="0" destOrd="0" parTransId="{0565C4BF-02A6-4E60-BD85-02B10E89CBD6}" sibTransId="{BF6FFBE9-576B-43F1-9B5F-82DCD637793F}"/>
    <dgm:cxn modelId="{5EF0141F-D9CE-49F6-BB55-799BD5C8C242}" type="presOf" srcId="{0565C4BF-02A6-4E60-BD85-02B10E89CBD6}" destId="{42A62C79-A10A-4657-AB7E-9616B04CD32B}" srcOrd="0" destOrd="0" presId="urn:microsoft.com/office/officeart/2005/8/layout/radial1"/>
    <dgm:cxn modelId="{D7FE4B21-D336-446F-8F4C-E517C41574C8}" type="presOf" srcId="{F737BAD8-72B1-480B-8E80-5B3FE3D875C8}" destId="{5BCEC674-9135-464E-8036-137421E27846}" srcOrd="0" destOrd="0" presId="urn:microsoft.com/office/officeart/2005/8/layout/radial1"/>
    <dgm:cxn modelId="{6522012C-7845-40A5-A1A1-22DC27A01DFB}" srcId="{4B1A8D37-8AD2-4152-B503-6D54D9E4C806}" destId="{27A70728-B476-44BF-9816-C0F029384EF1}" srcOrd="4" destOrd="0" parTransId="{929BD29E-1B8A-4162-80EE-2E186144FEC5}" sibTransId="{31A4A560-14DF-4808-8D94-76335D103DD4}"/>
    <dgm:cxn modelId="{5CF93A2D-C5DD-439E-BA34-0F9BD43A843F}" type="presOf" srcId="{945D7E6E-4087-47A9-8765-7D6D79628884}" destId="{E788A0E1-D983-4654-B653-B5C221DCCDDD}" srcOrd="0" destOrd="0" presId="urn:microsoft.com/office/officeart/2005/8/layout/radial1"/>
    <dgm:cxn modelId="{BD78B932-457D-4B03-999C-A95E523CA32C}" type="presOf" srcId="{BB42AE75-8700-45BF-BD36-463430705F46}" destId="{E695957B-8BE4-4F60-8314-83543C0E68E9}" srcOrd="0" destOrd="0" presId="urn:microsoft.com/office/officeart/2005/8/layout/radial1"/>
    <dgm:cxn modelId="{41F66F3B-93E1-4E82-A276-3D437380730F}" type="presOf" srcId="{77B9C25E-7F8F-41E2-8C40-D123CF695F47}" destId="{76170D11-DB38-411C-9629-CA7319840720}" srcOrd="0" destOrd="0" presId="urn:microsoft.com/office/officeart/2005/8/layout/radial1"/>
    <dgm:cxn modelId="{D1B9A03F-69D5-4173-9AB7-E33439DBA92E}" srcId="{4B1A8D37-8AD2-4152-B503-6D54D9E4C806}" destId="{F737BAD8-72B1-480B-8E80-5B3FE3D875C8}" srcOrd="3" destOrd="0" parTransId="{BB42AE75-8700-45BF-BD36-463430705F46}" sibTransId="{0048F4E7-B054-4B09-B6EA-66EB9368D7B4}"/>
    <dgm:cxn modelId="{97A3B95C-188E-44C6-9A49-AB295AA7ED14}" type="presOf" srcId="{27A70728-B476-44BF-9816-C0F029384EF1}" destId="{0CA79DC5-778F-4994-AE4F-604B9FE8D88E}" srcOrd="0" destOrd="0" presId="urn:microsoft.com/office/officeart/2005/8/layout/radial1"/>
    <dgm:cxn modelId="{007D3142-442A-453D-B85A-C14E40CF12F5}" srcId="{173A9836-AF66-48E3-8D0E-F90FD907B313}" destId="{4B1A8D37-8AD2-4152-B503-6D54D9E4C806}" srcOrd="0" destOrd="0" parTransId="{10B81C48-94DB-4EBA-B3C1-D3F39C7F076E}" sibTransId="{2528DA57-5507-40F2-BC88-0ABA8063D43E}"/>
    <dgm:cxn modelId="{F423C852-827C-41FC-A7D7-873240679BF9}" type="presOf" srcId="{945D7E6E-4087-47A9-8765-7D6D79628884}" destId="{6991EA32-228A-45C2-874D-F0A2EED9A53B}" srcOrd="1" destOrd="0" presId="urn:microsoft.com/office/officeart/2005/8/layout/radial1"/>
    <dgm:cxn modelId="{CE4C9174-33F6-4E7A-A3BF-8A54E563434F}" type="presOf" srcId="{A4810E5B-0177-4845-A0E2-A0C474DDB276}" destId="{292DF67C-778D-4AF4-9295-FB4041C3242E}" srcOrd="0" destOrd="0" presId="urn:microsoft.com/office/officeart/2005/8/layout/radial1"/>
    <dgm:cxn modelId="{C779BB58-599D-47C2-ACCF-FC44F9E76708}" srcId="{4B1A8D37-8AD2-4152-B503-6D54D9E4C806}" destId="{5DB027F5-2D4C-46AB-B623-6685A1B19F88}" srcOrd="1" destOrd="0" parTransId="{77B9C25E-7F8F-41E2-8C40-D123CF695F47}" sibTransId="{11833284-247D-4100-BE3A-927C6E6722DD}"/>
    <dgm:cxn modelId="{A3DA177E-737D-4C8B-8900-BECE6530D238}" type="presOf" srcId="{4B1A8D37-8AD2-4152-B503-6D54D9E4C806}" destId="{C0B904AE-4394-4575-B26C-3B3CB4AFB4C7}" srcOrd="0" destOrd="0" presId="urn:microsoft.com/office/officeart/2005/8/layout/radial1"/>
    <dgm:cxn modelId="{8DDF097F-0A6D-4CB9-A54D-968FDD1F8A89}" type="presOf" srcId="{173A9836-AF66-48E3-8D0E-F90FD907B313}" destId="{EF672B9C-3555-42EF-B6C2-A796D6FAD95B}" srcOrd="0" destOrd="0" presId="urn:microsoft.com/office/officeart/2005/8/layout/radial1"/>
    <dgm:cxn modelId="{B6E6AB8B-F55E-4A0A-B5EF-F6C79CB15D9B}" type="presOf" srcId="{891CCB47-16EB-40E6-9D05-0FEDAB41790C}" destId="{D34AFFCD-59FD-4190-9898-6C9F27FDB536}" srcOrd="0" destOrd="0" presId="urn:microsoft.com/office/officeart/2005/8/layout/radial1"/>
    <dgm:cxn modelId="{ACFEB494-AC05-413C-885B-BAA34E858AD0}" type="presOf" srcId="{46000E82-1AED-4DCD-B7B0-B0258CB566BF}" destId="{10CF4D3D-2121-43FA-9788-7F9C5CECB481}" srcOrd="0" destOrd="0" presId="urn:microsoft.com/office/officeart/2005/8/layout/radial1"/>
    <dgm:cxn modelId="{085003A0-97A0-46CE-826E-740B16218706}" type="presOf" srcId="{46000E82-1AED-4DCD-B7B0-B0258CB566BF}" destId="{4B39BD9A-84C3-4D50-B426-241347EE4A35}" srcOrd="1" destOrd="0" presId="urn:microsoft.com/office/officeart/2005/8/layout/radial1"/>
    <dgm:cxn modelId="{C8D74EA0-0437-4FBF-AB56-174F64871AAF}" type="presOf" srcId="{77B9C25E-7F8F-41E2-8C40-D123CF695F47}" destId="{89D63F4D-49A6-4D5D-8CA2-F88E17E5911D}" srcOrd="1" destOrd="0" presId="urn:microsoft.com/office/officeart/2005/8/layout/radial1"/>
    <dgm:cxn modelId="{A26FDFC3-A1DB-4A2A-B75F-B995EFD57867}" type="presOf" srcId="{5DB027F5-2D4C-46AB-B623-6685A1B19F88}" destId="{F54B5026-0FAD-4920-B075-96B597BD7353}" srcOrd="0" destOrd="0" presId="urn:microsoft.com/office/officeart/2005/8/layout/radial1"/>
    <dgm:cxn modelId="{6839CDCF-9081-4952-BF2F-CD28E43314E4}" srcId="{4B1A8D37-8AD2-4152-B503-6D54D9E4C806}" destId="{A4810E5B-0177-4845-A0E2-A0C474DDB276}" srcOrd="2" destOrd="0" parTransId="{46000E82-1AED-4DCD-B7B0-B0258CB566BF}" sibTransId="{381EA65A-2A23-414E-B75A-5101C7605152}"/>
    <dgm:cxn modelId="{96FDA6D8-E33F-430C-A35D-5C8785AF9A8C}" type="presOf" srcId="{0565C4BF-02A6-4E60-BD85-02B10E89CBD6}" destId="{BE17DBA1-A934-479E-A227-FC4AC286EF14}" srcOrd="1" destOrd="0" presId="urn:microsoft.com/office/officeart/2005/8/layout/radial1"/>
    <dgm:cxn modelId="{7CACCAE4-1699-4B7B-BFC9-2BFD82BE46A0}" type="presOf" srcId="{820AE091-F864-4DB3-A404-7B7E9DF28FBC}" destId="{E88D8199-1FEA-4416-ABCB-8452DE3A9F7D}" srcOrd="0" destOrd="0" presId="urn:microsoft.com/office/officeart/2005/8/layout/radial1"/>
    <dgm:cxn modelId="{A12673E6-D360-4CC5-9F74-9524DE2F8D97}" srcId="{4B1A8D37-8AD2-4152-B503-6D54D9E4C806}" destId="{820AE091-F864-4DB3-A404-7B7E9DF28FBC}" srcOrd="5" destOrd="0" parTransId="{945D7E6E-4087-47A9-8765-7D6D79628884}" sibTransId="{69BE9790-CEAF-4F30-AC9E-A6B6D87888E5}"/>
    <dgm:cxn modelId="{B53664EE-57FE-4310-8180-6A95BE1BEAAF}" type="presOf" srcId="{BB42AE75-8700-45BF-BD36-463430705F46}" destId="{DF6E163F-AA73-4E40-8244-1A738D6DB359}" srcOrd="1" destOrd="0" presId="urn:microsoft.com/office/officeart/2005/8/layout/radial1"/>
    <dgm:cxn modelId="{D38E230D-01EB-4916-9288-6A3BECBAD585}" type="presParOf" srcId="{EF672B9C-3555-42EF-B6C2-A796D6FAD95B}" destId="{C0B904AE-4394-4575-B26C-3B3CB4AFB4C7}" srcOrd="0" destOrd="0" presId="urn:microsoft.com/office/officeart/2005/8/layout/radial1"/>
    <dgm:cxn modelId="{4F883CB0-9A19-4B99-AD02-4A25BA26E830}" type="presParOf" srcId="{EF672B9C-3555-42EF-B6C2-A796D6FAD95B}" destId="{42A62C79-A10A-4657-AB7E-9616B04CD32B}" srcOrd="1" destOrd="0" presId="urn:microsoft.com/office/officeart/2005/8/layout/radial1"/>
    <dgm:cxn modelId="{B0C2C0B3-7CD0-4B0A-AA14-4BC8C19F8496}" type="presParOf" srcId="{42A62C79-A10A-4657-AB7E-9616B04CD32B}" destId="{BE17DBA1-A934-479E-A227-FC4AC286EF14}" srcOrd="0" destOrd="0" presId="urn:microsoft.com/office/officeart/2005/8/layout/radial1"/>
    <dgm:cxn modelId="{83690696-7FE7-46B3-8137-24F2E0447A59}" type="presParOf" srcId="{EF672B9C-3555-42EF-B6C2-A796D6FAD95B}" destId="{D34AFFCD-59FD-4190-9898-6C9F27FDB536}" srcOrd="2" destOrd="0" presId="urn:microsoft.com/office/officeart/2005/8/layout/radial1"/>
    <dgm:cxn modelId="{62791D96-6496-4078-9A68-0B0BCD172CAF}" type="presParOf" srcId="{EF672B9C-3555-42EF-B6C2-A796D6FAD95B}" destId="{76170D11-DB38-411C-9629-CA7319840720}" srcOrd="3" destOrd="0" presId="urn:microsoft.com/office/officeart/2005/8/layout/radial1"/>
    <dgm:cxn modelId="{4DB3865A-D5F0-4686-B02B-62ECF336FFAE}" type="presParOf" srcId="{76170D11-DB38-411C-9629-CA7319840720}" destId="{89D63F4D-49A6-4D5D-8CA2-F88E17E5911D}" srcOrd="0" destOrd="0" presId="urn:microsoft.com/office/officeart/2005/8/layout/radial1"/>
    <dgm:cxn modelId="{4CCC7117-6BBF-4BD4-8622-B2D5AF3B98A4}" type="presParOf" srcId="{EF672B9C-3555-42EF-B6C2-A796D6FAD95B}" destId="{F54B5026-0FAD-4920-B075-96B597BD7353}" srcOrd="4" destOrd="0" presId="urn:microsoft.com/office/officeart/2005/8/layout/radial1"/>
    <dgm:cxn modelId="{578D1EE8-32CA-4364-889F-B7F72DA8DB37}" type="presParOf" srcId="{EF672B9C-3555-42EF-B6C2-A796D6FAD95B}" destId="{10CF4D3D-2121-43FA-9788-7F9C5CECB481}" srcOrd="5" destOrd="0" presId="urn:microsoft.com/office/officeart/2005/8/layout/radial1"/>
    <dgm:cxn modelId="{D166CA0C-2AE4-4AE1-9C12-49F3150C2B40}" type="presParOf" srcId="{10CF4D3D-2121-43FA-9788-7F9C5CECB481}" destId="{4B39BD9A-84C3-4D50-B426-241347EE4A35}" srcOrd="0" destOrd="0" presId="urn:microsoft.com/office/officeart/2005/8/layout/radial1"/>
    <dgm:cxn modelId="{071186C8-8267-495D-A5AF-546DEDF37098}" type="presParOf" srcId="{EF672B9C-3555-42EF-B6C2-A796D6FAD95B}" destId="{292DF67C-778D-4AF4-9295-FB4041C3242E}" srcOrd="6" destOrd="0" presId="urn:microsoft.com/office/officeart/2005/8/layout/radial1"/>
    <dgm:cxn modelId="{F1985C4F-0758-4110-B7CC-79CB899A273B}" type="presParOf" srcId="{EF672B9C-3555-42EF-B6C2-A796D6FAD95B}" destId="{E695957B-8BE4-4F60-8314-83543C0E68E9}" srcOrd="7" destOrd="0" presId="urn:microsoft.com/office/officeart/2005/8/layout/radial1"/>
    <dgm:cxn modelId="{00BC4849-5124-41D2-ADA0-A8CDFA0AC238}" type="presParOf" srcId="{E695957B-8BE4-4F60-8314-83543C0E68E9}" destId="{DF6E163F-AA73-4E40-8244-1A738D6DB359}" srcOrd="0" destOrd="0" presId="urn:microsoft.com/office/officeart/2005/8/layout/radial1"/>
    <dgm:cxn modelId="{BC4CDC78-ED2D-4EEA-9B8B-7D631346CC57}" type="presParOf" srcId="{EF672B9C-3555-42EF-B6C2-A796D6FAD95B}" destId="{5BCEC674-9135-464E-8036-137421E27846}" srcOrd="8" destOrd="0" presId="urn:microsoft.com/office/officeart/2005/8/layout/radial1"/>
    <dgm:cxn modelId="{EFB30254-A3E0-459E-8B33-1893B986033C}" type="presParOf" srcId="{EF672B9C-3555-42EF-B6C2-A796D6FAD95B}" destId="{06EC051E-58B1-492D-9EE5-61245FCCEE50}" srcOrd="9" destOrd="0" presId="urn:microsoft.com/office/officeart/2005/8/layout/radial1"/>
    <dgm:cxn modelId="{3D15B748-C21C-45E1-8FA5-302E9ABCD22D}" type="presParOf" srcId="{06EC051E-58B1-492D-9EE5-61245FCCEE50}" destId="{A77A0080-5C4D-4A68-AC80-A7BDD30C0621}" srcOrd="0" destOrd="0" presId="urn:microsoft.com/office/officeart/2005/8/layout/radial1"/>
    <dgm:cxn modelId="{CFDD646F-AE9E-4D00-979B-48B3FC106D03}" type="presParOf" srcId="{EF672B9C-3555-42EF-B6C2-A796D6FAD95B}" destId="{0CA79DC5-778F-4994-AE4F-604B9FE8D88E}" srcOrd="10" destOrd="0" presId="urn:microsoft.com/office/officeart/2005/8/layout/radial1"/>
    <dgm:cxn modelId="{E3ACADCA-0EDA-49B0-93E0-40D8DBF9698D}" type="presParOf" srcId="{EF672B9C-3555-42EF-B6C2-A796D6FAD95B}" destId="{E788A0E1-D983-4654-B653-B5C221DCCDDD}" srcOrd="11" destOrd="0" presId="urn:microsoft.com/office/officeart/2005/8/layout/radial1"/>
    <dgm:cxn modelId="{623884B0-A332-4661-BBE2-7588C193E36E}" type="presParOf" srcId="{E788A0E1-D983-4654-B653-B5C221DCCDDD}" destId="{6991EA32-228A-45C2-874D-F0A2EED9A53B}" srcOrd="0" destOrd="0" presId="urn:microsoft.com/office/officeart/2005/8/layout/radial1"/>
    <dgm:cxn modelId="{C6158B7A-B7A9-4E01-A2FB-CB4A29F20DF4}" type="presParOf" srcId="{EF672B9C-3555-42EF-B6C2-A796D6FAD95B}" destId="{E88D8199-1FEA-4416-ABCB-8452DE3A9F7D}"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904AE-4394-4575-B26C-3B3CB4AFB4C7}">
      <dsp:nvSpPr>
        <dsp:cNvPr id="0" name=""/>
        <dsp:cNvSpPr/>
      </dsp:nvSpPr>
      <dsp:spPr>
        <a:xfrm>
          <a:off x="3068439" y="1620595"/>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0B050"/>
              </a:solidFill>
            </a:rPr>
            <a:t>Contribution</a:t>
          </a:r>
        </a:p>
      </dsp:txBody>
      <dsp:txXfrm>
        <a:off x="3248798" y="1800954"/>
        <a:ext cx="870851" cy="870851"/>
      </dsp:txXfrm>
    </dsp:sp>
    <dsp:sp modelId="{42A62C79-A10A-4657-AB7E-9616B04CD32B}">
      <dsp:nvSpPr>
        <dsp:cNvPr id="0" name=""/>
        <dsp:cNvSpPr/>
      </dsp:nvSpPr>
      <dsp:spPr>
        <a:xfrm rot="16135668">
          <a:off x="3502050" y="1438173"/>
          <a:ext cx="335033" cy="30085"/>
        </a:xfrm>
        <a:custGeom>
          <a:avLst/>
          <a:gdLst/>
          <a:ahLst/>
          <a:cxnLst/>
          <a:rect l="0" t="0" r="0" b="0"/>
          <a:pathLst>
            <a:path>
              <a:moveTo>
                <a:pt x="0" y="15042"/>
              </a:moveTo>
              <a:lnTo>
                <a:pt x="335033" y="1504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3661191" y="1444840"/>
        <a:ext cx="16751" cy="16751"/>
      </dsp:txXfrm>
    </dsp:sp>
    <dsp:sp modelId="{D34AFFCD-59FD-4190-9898-6C9F27FDB536}">
      <dsp:nvSpPr>
        <dsp:cNvPr id="0" name=""/>
        <dsp:cNvSpPr/>
      </dsp:nvSpPr>
      <dsp:spPr>
        <a:xfrm>
          <a:off x="3039124" y="54266"/>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B050"/>
              </a:solidFill>
            </a:rPr>
            <a:t>Competence</a:t>
          </a:r>
        </a:p>
      </dsp:txBody>
      <dsp:txXfrm>
        <a:off x="3219483" y="234625"/>
        <a:ext cx="870851" cy="870851"/>
      </dsp:txXfrm>
    </dsp:sp>
    <dsp:sp modelId="{76170D11-DB38-411C-9629-CA7319840720}">
      <dsp:nvSpPr>
        <dsp:cNvPr id="0" name=""/>
        <dsp:cNvSpPr/>
      </dsp:nvSpPr>
      <dsp:spPr>
        <a:xfrm rot="19800000">
          <a:off x="4192606" y="1820503"/>
          <a:ext cx="371766" cy="30085"/>
        </a:xfrm>
        <a:custGeom>
          <a:avLst/>
          <a:gdLst/>
          <a:ahLst/>
          <a:cxnLst/>
          <a:rect l="0" t="0" r="0" b="0"/>
          <a:pathLst>
            <a:path>
              <a:moveTo>
                <a:pt x="0" y="15042"/>
              </a:moveTo>
              <a:lnTo>
                <a:pt x="371766" y="1504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4369195" y="1826252"/>
        <a:ext cx="18588" cy="18588"/>
      </dsp:txXfrm>
    </dsp:sp>
    <dsp:sp modelId="{F54B5026-0FAD-4920-B075-96B597BD7353}">
      <dsp:nvSpPr>
        <dsp:cNvPr id="0" name=""/>
        <dsp:cNvSpPr/>
      </dsp:nvSpPr>
      <dsp:spPr>
        <a:xfrm>
          <a:off x="4456969" y="818927"/>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0B050"/>
              </a:solidFill>
            </a:rPr>
            <a:t>Confidence</a:t>
          </a:r>
        </a:p>
      </dsp:txBody>
      <dsp:txXfrm>
        <a:off x="4637328" y="999286"/>
        <a:ext cx="870851" cy="870851"/>
      </dsp:txXfrm>
    </dsp:sp>
    <dsp:sp modelId="{10CF4D3D-2121-43FA-9788-7F9C5CECB481}">
      <dsp:nvSpPr>
        <dsp:cNvPr id="0" name=""/>
        <dsp:cNvSpPr/>
      </dsp:nvSpPr>
      <dsp:spPr>
        <a:xfrm rot="1800000">
          <a:off x="4192606" y="2622171"/>
          <a:ext cx="371766" cy="30085"/>
        </a:xfrm>
        <a:custGeom>
          <a:avLst/>
          <a:gdLst/>
          <a:ahLst/>
          <a:cxnLst/>
          <a:rect l="0" t="0" r="0" b="0"/>
          <a:pathLst>
            <a:path>
              <a:moveTo>
                <a:pt x="0" y="15042"/>
              </a:moveTo>
              <a:lnTo>
                <a:pt x="371766" y="1504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4369195" y="2627920"/>
        <a:ext cx="18588" cy="18588"/>
      </dsp:txXfrm>
    </dsp:sp>
    <dsp:sp modelId="{292DF67C-778D-4AF4-9295-FB4041C3242E}">
      <dsp:nvSpPr>
        <dsp:cNvPr id="0" name=""/>
        <dsp:cNvSpPr/>
      </dsp:nvSpPr>
      <dsp:spPr>
        <a:xfrm>
          <a:off x="4456969" y="2422263"/>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0B050"/>
              </a:solidFill>
            </a:rPr>
            <a:t>Connection</a:t>
          </a:r>
        </a:p>
      </dsp:txBody>
      <dsp:txXfrm>
        <a:off x="4637328" y="2602622"/>
        <a:ext cx="870851" cy="870851"/>
      </dsp:txXfrm>
    </dsp:sp>
    <dsp:sp modelId="{E695957B-8BE4-4F60-8314-83543C0E68E9}">
      <dsp:nvSpPr>
        <dsp:cNvPr id="0" name=""/>
        <dsp:cNvSpPr/>
      </dsp:nvSpPr>
      <dsp:spPr>
        <a:xfrm rot="5400000">
          <a:off x="3498341" y="3023005"/>
          <a:ext cx="371766" cy="30085"/>
        </a:xfrm>
        <a:custGeom>
          <a:avLst/>
          <a:gdLst/>
          <a:ahLst/>
          <a:cxnLst/>
          <a:rect l="0" t="0" r="0" b="0"/>
          <a:pathLst>
            <a:path>
              <a:moveTo>
                <a:pt x="0" y="15042"/>
              </a:moveTo>
              <a:lnTo>
                <a:pt x="371766" y="1504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674930" y="3028754"/>
        <a:ext cx="18588" cy="18588"/>
      </dsp:txXfrm>
    </dsp:sp>
    <dsp:sp modelId="{5BCEC674-9135-464E-8036-137421E27846}">
      <dsp:nvSpPr>
        <dsp:cNvPr id="0" name=""/>
        <dsp:cNvSpPr/>
      </dsp:nvSpPr>
      <dsp:spPr>
        <a:xfrm>
          <a:off x="3068439" y="3223931"/>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0B050"/>
              </a:solidFill>
            </a:rPr>
            <a:t>Character</a:t>
          </a:r>
        </a:p>
      </dsp:txBody>
      <dsp:txXfrm>
        <a:off x="3248798" y="3404290"/>
        <a:ext cx="870851" cy="870851"/>
      </dsp:txXfrm>
    </dsp:sp>
    <dsp:sp modelId="{06EC051E-58B1-492D-9EE5-61245FCCEE50}">
      <dsp:nvSpPr>
        <dsp:cNvPr id="0" name=""/>
        <dsp:cNvSpPr/>
      </dsp:nvSpPr>
      <dsp:spPr>
        <a:xfrm rot="9000000">
          <a:off x="2804076" y="2622171"/>
          <a:ext cx="371766" cy="30085"/>
        </a:xfrm>
        <a:custGeom>
          <a:avLst/>
          <a:gdLst/>
          <a:ahLst/>
          <a:cxnLst/>
          <a:rect l="0" t="0" r="0" b="0"/>
          <a:pathLst>
            <a:path>
              <a:moveTo>
                <a:pt x="0" y="15042"/>
              </a:moveTo>
              <a:lnTo>
                <a:pt x="371766" y="1504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2980665" y="2627920"/>
        <a:ext cx="18588" cy="18588"/>
      </dsp:txXfrm>
    </dsp:sp>
    <dsp:sp modelId="{0CA79DC5-778F-4994-AE4F-604B9FE8D88E}">
      <dsp:nvSpPr>
        <dsp:cNvPr id="0" name=""/>
        <dsp:cNvSpPr/>
      </dsp:nvSpPr>
      <dsp:spPr>
        <a:xfrm>
          <a:off x="1679909" y="2422263"/>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0B050"/>
              </a:solidFill>
            </a:rPr>
            <a:t>Caring</a:t>
          </a:r>
        </a:p>
      </dsp:txBody>
      <dsp:txXfrm>
        <a:off x="1860268" y="2602622"/>
        <a:ext cx="870851" cy="870851"/>
      </dsp:txXfrm>
    </dsp:sp>
    <dsp:sp modelId="{E788A0E1-D983-4654-B653-B5C221DCCDDD}">
      <dsp:nvSpPr>
        <dsp:cNvPr id="0" name=""/>
        <dsp:cNvSpPr/>
      </dsp:nvSpPr>
      <dsp:spPr>
        <a:xfrm rot="12600000">
          <a:off x="2804076" y="1820503"/>
          <a:ext cx="371766" cy="30085"/>
        </a:xfrm>
        <a:custGeom>
          <a:avLst/>
          <a:gdLst/>
          <a:ahLst/>
          <a:cxnLst/>
          <a:rect l="0" t="0" r="0" b="0"/>
          <a:pathLst>
            <a:path>
              <a:moveTo>
                <a:pt x="0" y="15042"/>
              </a:moveTo>
              <a:lnTo>
                <a:pt x="371766" y="1504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2980665" y="1826252"/>
        <a:ext cx="18588" cy="18588"/>
      </dsp:txXfrm>
    </dsp:sp>
    <dsp:sp modelId="{E88D8199-1FEA-4416-ABCB-8452DE3A9F7D}">
      <dsp:nvSpPr>
        <dsp:cNvPr id="0" name=""/>
        <dsp:cNvSpPr/>
      </dsp:nvSpPr>
      <dsp:spPr>
        <a:xfrm>
          <a:off x="1679909" y="818927"/>
          <a:ext cx="1231569" cy="1231569"/>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0B050"/>
              </a:solidFill>
            </a:rPr>
            <a:t>Creativity</a:t>
          </a:r>
        </a:p>
      </dsp:txBody>
      <dsp:txXfrm>
        <a:off x="1860268" y="999286"/>
        <a:ext cx="870851" cy="87085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41369-F4CF-95FB-C2F5-B73116D9F9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558149E-BCEF-38ED-BE8C-CDCF5341CF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C3393B-DD71-41C3-8404-FD3F444C0A17}" type="datetimeFigureOut">
              <a:rPr lang="en-IE" smtClean="0"/>
              <a:t>15/11/2024</a:t>
            </a:fld>
            <a:endParaRPr lang="en-IE"/>
          </a:p>
        </p:txBody>
      </p:sp>
      <p:sp>
        <p:nvSpPr>
          <p:cNvPr id="4" name="Footer Placeholder 3">
            <a:extLst>
              <a:ext uri="{FF2B5EF4-FFF2-40B4-BE49-F238E27FC236}">
                <a16:creationId xmlns:a16="http://schemas.microsoft.com/office/drawing/2014/main" id="{2D607DDD-BF64-7AEF-F048-D032C0F96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A861F53-3AF1-E4EA-0BDF-91B02C379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236D8-30E2-4032-8C0A-28CF1D4968D5}" type="slidenum">
              <a:rPr lang="en-IE" smtClean="0"/>
              <a:t>‹Nr.›</a:t>
            </a:fld>
            <a:endParaRPr lang="en-IE"/>
          </a:p>
        </p:txBody>
      </p:sp>
    </p:spTree>
    <p:extLst>
      <p:ext uri="{BB962C8B-B14F-4D97-AF65-F5344CB8AC3E}">
        <p14:creationId xmlns:p14="http://schemas.microsoft.com/office/powerpoint/2010/main" val="189859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E9371-FFB6-E449-B7C3-AD50729FADEE}" type="datetimeFigureOut">
              <a:rPr lang="de-DE" smtClean="0"/>
              <a:t>15.11.2024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337E4-DAF6-8E40-BD47-0D8B83E555A4}" type="slidenum">
              <a:rPr lang="de-DE" smtClean="0"/>
              <a:t>‹Nr.›</a:t>
            </a:fld>
            <a:endParaRPr lang="de-DE"/>
          </a:p>
        </p:txBody>
      </p:sp>
    </p:spTree>
    <p:extLst>
      <p:ext uri="{BB962C8B-B14F-4D97-AF65-F5344CB8AC3E}">
        <p14:creationId xmlns:p14="http://schemas.microsoft.com/office/powerpoint/2010/main" val="37482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alanceisbetter.org.nz/research-young-peoples-experiences-of-parental-involvement-in-youth-spor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A832FD-C564-4715-9879-B57C74B7C050}" type="slidenum">
              <a:rPr kumimoji="0" lang="en-IE"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322459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1" i="0" dirty="0">
                <a:solidFill>
                  <a:srgbClr val="000000"/>
                </a:solidFill>
                <a:effectLst/>
                <a:latin typeface="freight-text-pro"/>
              </a:rPr>
              <a:t>Key takeaways for coaches:</a:t>
            </a:r>
            <a:r>
              <a:rPr lang="en-GB" b="0" i="0" dirty="0">
                <a:solidFill>
                  <a:srgbClr val="000000"/>
                </a:solidFill>
                <a:effectLst/>
                <a:latin typeface="freight-text-pro"/>
              </a:rPr>
              <a:t> </a:t>
            </a:r>
          </a:p>
          <a:p>
            <a:pPr algn="l"/>
            <a:r>
              <a:rPr lang="en-GB" b="0" i="0" dirty="0">
                <a:solidFill>
                  <a:srgbClr val="000000"/>
                </a:solidFill>
                <a:effectLst/>
                <a:latin typeface="freight-text-pro"/>
              </a:rPr>
              <a:t>Competition is neither good nor bad by itself. It’s impact on the experience of young people and the outcomes that they get in relation to competition in sport, depends on how it is organised, presented and managed.   </a:t>
            </a:r>
          </a:p>
          <a:p>
            <a:pPr algn="l"/>
            <a:r>
              <a:rPr lang="en-GB" b="0" i="0" dirty="0">
                <a:solidFill>
                  <a:srgbClr val="000000"/>
                </a:solidFill>
                <a:effectLst/>
                <a:latin typeface="freight-text-pro"/>
              </a:rPr>
              <a:t>Key things for coaches to keep in mind: </a:t>
            </a:r>
          </a:p>
          <a:p>
            <a:pPr algn="l">
              <a:buFont typeface="Arial" panose="020B0604020202020204" pitchFamily="34" charset="0"/>
              <a:buChar char="•"/>
            </a:pPr>
            <a:r>
              <a:rPr lang="en-GB" b="0" i="0" dirty="0">
                <a:solidFill>
                  <a:srgbClr val="000000"/>
                </a:solidFill>
                <a:effectLst/>
                <a:latin typeface="freight-text-pro"/>
              </a:rPr>
              <a:t>Avoid replicating the adult-version of the game </a:t>
            </a:r>
          </a:p>
          <a:p>
            <a:pPr algn="l">
              <a:buFont typeface="Arial" panose="020B0604020202020204" pitchFamily="34" charset="0"/>
              <a:buChar char="•"/>
            </a:pPr>
            <a:r>
              <a:rPr lang="en-GB" b="0" i="0" dirty="0">
                <a:solidFill>
                  <a:srgbClr val="000000"/>
                </a:solidFill>
                <a:effectLst/>
                <a:latin typeface="freight-text-pro"/>
              </a:rPr>
              <a:t>Be wary of how the competition in its different forms incentivises different behaviours, for examples: </a:t>
            </a:r>
            <a:br>
              <a:rPr lang="en-GB" b="0" i="0" dirty="0">
                <a:solidFill>
                  <a:srgbClr val="000000"/>
                </a:solidFill>
                <a:effectLst/>
                <a:latin typeface="freight-text-pro"/>
              </a:rPr>
            </a:br>
            <a:r>
              <a:rPr lang="en-GB" b="0" i="0" dirty="0">
                <a:solidFill>
                  <a:srgbClr val="000000"/>
                </a:solidFill>
                <a:effectLst/>
                <a:latin typeface="freight-text-pro"/>
              </a:rPr>
              <a:t>– Selection decisions</a:t>
            </a:r>
            <a:br>
              <a:rPr lang="en-GB" b="0" i="0" dirty="0">
                <a:solidFill>
                  <a:srgbClr val="000000"/>
                </a:solidFill>
                <a:effectLst/>
                <a:latin typeface="freight-text-pro"/>
              </a:rPr>
            </a:br>
            <a:r>
              <a:rPr lang="en-GB" b="0" i="0" dirty="0">
                <a:solidFill>
                  <a:srgbClr val="000000"/>
                </a:solidFill>
                <a:effectLst/>
                <a:latin typeface="freight-text-pro"/>
              </a:rPr>
              <a:t>– Position and game time decisions </a:t>
            </a:r>
            <a:br>
              <a:rPr lang="en-GB" b="0" i="0" dirty="0">
                <a:solidFill>
                  <a:srgbClr val="000000"/>
                </a:solidFill>
                <a:effectLst/>
                <a:latin typeface="freight-text-pro"/>
              </a:rPr>
            </a:br>
            <a:r>
              <a:rPr lang="en-GB" b="0" i="0" dirty="0">
                <a:solidFill>
                  <a:srgbClr val="000000"/>
                </a:solidFill>
                <a:effectLst/>
                <a:latin typeface="freight-text-pro"/>
              </a:rPr>
              <a:t>– Parent behaviours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7255D4-717B-42AC-A38E-73FF344388C2}" type="slidenum">
              <a:rPr kumimoji="0" lang="en-GB"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34308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A832FD-C564-4715-9879-B57C74B7C050}" type="slidenum">
              <a:rPr kumimoji="0" lang="en-IE"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99764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dirty="0">
              <a:solidFill>
                <a:srgbClr val="000000"/>
              </a:solidFill>
              <a:effectLst/>
              <a:latin typeface="freight-text-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7255D4-717B-42AC-A38E-73FF344388C2}" type="slidenum">
              <a:rPr kumimoji="0" lang="en-GB"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35952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000000"/>
                </a:solidFill>
                <a:effectLst/>
                <a:latin typeface="freight-text-pro"/>
              </a:rPr>
              <a:t>As we already know only a small % of children want to be elite athletes and of those even a tiny % will make it. BUT they all have the potential to become healthy active adults. Creating that fantastic legacy is one of the jobs of the coach and sports clubs.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7255D4-717B-42AC-A38E-73FF344388C2}" type="slidenum">
              <a:rPr kumimoji="0" lang="en-GB"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346892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Build skills early: </a:t>
            </a:r>
          </a:p>
          <a:p>
            <a:r>
              <a:rPr lang="en-GB" dirty="0"/>
              <a:t>Encourage, expect, and support children from a young age to master the fundamental skills they need to succeed in sport. Skills give sport meaning for girls, make competition fairer and success more attainable, building and sustaining self-belief.</a:t>
            </a:r>
          </a:p>
          <a:p>
            <a:endParaRPr lang="en-GB" dirty="0"/>
          </a:p>
          <a:p>
            <a:r>
              <a:rPr lang="en-GB" dirty="0"/>
              <a:t>Develop physical literacy – how you - THINK – FEEL – DO – sport and physical activity!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7255D4-717B-42AC-A38E-73FF344388C2}" type="slidenum">
              <a:rPr kumimoji="0" lang="en-GB"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7981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Being HOLISTIC means helping children grow in many all parts of their lives. The Cs Model is a useful tool to do this.</a:t>
            </a:r>
          </a:p>
          <a:p>
            <a:endParaRPr lang="en-GB"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89BACA7C-37FB-4AF2-90B3-D6E400E3CDD9}" type="slidenum">
              <a:rPr kumimoji="0" lang="en-GB" sz="6000" b="0" i="0" u="none" strike="noStrike" kern="0" cap="none" spc="-239" normalizeH="0" baseline="0" noProof="0" smtClean="0">
                <a:ln>
                  <a:noFill/>
                </a:ln>
                <a:solidFill>
                  <a:srgbClr val="3011FE"/>
                </a:solidFill>
                <a:effectLst/>
                <a:uLnTx/>
                <a:uFillTx/>
                <a:latin typeface="TitlingGothicFB Extended Light"/>
                <a:sym typeface="TitlingGothicFB Extended Light"/>
              </a:rPr>
              <a:pPr marL="0" marR="0" lvl="0" indent="0" algn="ctr" defTabSz="825500" rtl="0" eaLnBrk="1" fontAlgn="auto" latinLnBrk="0" hangingPunct="0">
                <a:lnSpc>
                  <a:spcPct val="100000"/>
                </a:lnSpc>
                <a:spcBef>
                  <a:spcPts val="0"/>
                </a:spcBef>
                <a:spcAft>
                  <a:spcPts val="0"/>
                </a:spcAft>
                <a:buClrTx/>
                <a:buSzTx/>
                <a:buFontTx/>
                <a:buNone/>
                <a:tabLst/>
                <a:defRPr/>
              </a:pPr>
              <a:t>11</a:t>
            </a:fld>
            <a:endParaRPr kumimoji="0" lang="en-GB" sz="6000" b="0" i="0" u="none" strike="noStrike" kern="0" cap="none" spc="-239" normalizeH="0" baseline="0" noProof="0">
              <a:ln>
                <a:noFill/>
              </a:ln>
              <a:solidFill>
                <a:srgbClr val="3011FE"/>
              </a:solidFill>
              <a:effectLst/>
              <a:uLnTx/>
              <a:uFillTx/>
              <a:latin typeface="TitlingGothicFB Extended Light"/>
              <a:sym typeface="TitlingGothicFB Extended Light"/>
            </a:endParaRPr>
          </a:p>
        </p:txBody>
      </p:sp>
    </p:spTree>
    <p:extLst>
      <p:ext uri="{BB962C8B-B14F-4D97-AF65-F5344CB8AC3E}">
        <p14:creationId xmlns:p14="http://schemas.microsoft.com/office/powerpoint/2010/main" val="210919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000000"/>
                </a:solidFill>
                <a:effectLst/>
                <a:latin typeface="freight-text-pro"/>
              </a:rPr>
              <a:t>Think of parents as, not the enemy, but the biggest resource at the coach’s deposal. Engage with parents positively. Both coaches and </a:t>
            </a:r>
            <a:r>
              <a:rPr lang="en-GB" b="0" i="0" u="none" strike="noStrike" dirty="0">
                <a:solidFill>
                  <a:srgbClr val="000000"/>
                </a:solidFill>
                <a:effectLst/>
                <a:latin typeface="freight-text-pro"/>
                <a:hlinkClick r:id="rId3"/>
              </a:rPr>
              <a:t>parents want the best for young people</a:t>
            </a:r>
            <a:r>
              <a:rPr lang="en-GB" b="0" i="0" dirty="0">
                <a:solidFill>
                  <a:srgbClr val="000000"/>
                </a:solidFill>
                <a:effectLst/>
                <a:latin typeface="freight-text-pro"/>
              </a:rPr>
              <a:t>, so align this want. </a:t>
            </a:r>
          </a:p>
          <a:p>
            <a:pPr algn="l"/>
            <a:endParaRPr lang="en-GB" b="0" i="0" dirty="0">
              <a:solidFill>
                <a:srgbClr val="000000"/>
              </a:solidFill>
              <a:effectLst/>
              <a:latin typeface="freight-text-pro"/>
            </a:endParaRPr>
          </a:p>
          <a:p>
            <a:pPr algn="l"/>
            <a:r>
              <a:rPr lang="en-GB" b="0" i="0" dirty="0">
                <a:solidFill>
                  <a:srgbClr val="000000"/>
                </a:solidFill>
                <a:effectLst/>
                <a:latin typeface="freight-text-pro"/>
              </a:rPr>
              <a:t>Coaches can do this by: </a:t>
            </a:r>
          </a:p>
          <a:p>
            <a:pPr algn="l">
              <a:buFont typeface="Arial" panose="020B0604020202020204" pitchFamily="34" charset="0"/>
              <a:buChar char="•"/>
            </a:pPr>
            <a:r>
              <a:rPr lang="en-GB" b="0" i="0" dirty="0">
                <a:solidFill>
                  <a:srgbClr val="000000"/>
                </a:solidFill>
                <a:effectLst/>
                <a:latin typeface="freight-text-pro"/>
              </a:rPr>
              <a:t>Talk with parents and find out what they have to offer and how they may be able to help.</a:t>
            </a:r>
          </a:p>
          <a:p>
            <a:pPr algn="l">
              <a:buFont typeface="Arial" panose="020B0604020202020204" pitchFamily="34" charset="0"/>
              <a:buChar char="•"/>
            </a:pPr>
            <a:r>
              <a:rPr lang="en-GB" b="0" i="0" dirty="0">
                <a:solidFill>
                  <a:srgbClr val="000000"/>
                </a:solidFill>
                <a:effectLst/>
                <a:latin typeface="freight-text-pro"/>
              </a:rPr>
              <a:t>Opening and maintaining regular lines of communication with parents e.g. texts, emails, meetings.</a:t>
            </a:r>
          </a:p>
          <a:p>
            <a:pPr algn="l">
              <a:buFont typeface="Arial" panose="020B0604020202020204" pitchFamily="34" charset="0"/>
              <a:buChar char="•"/>
            </a:pPr>
            <a:r>
              <a:rPr lang="en-GB" b="0" i="0" dirty="0">
                <a:solidFill>
                  <a:srgbClr val="000000"/>
                </a:solidFill>
                <a:effectLst/>
                <a:latin typeface="freight-text-pro"/>
              </a:rPr>
              <a:t>Helping parents, especially overzealous parents, to understand how they can help their child make the most out of sport.</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7255D4-717B-42AC-A38E-73FF344388C2}" type="slidenum">
              <a:rPr kumimoji="0" lang="en-GB"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2178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dirty="0">
                <a:solidFill>
                  <a:srgbClr val="000000"/>
                </a:solidFill>
                <a:effectLst/>
                <a:latin typeface="freight-text-pro"/>
              </a:rPr>
              <a:t>Remember, you are taking young people on a long learning journey. Don’t coach just for ‘Saturday’, but coach for long term holistic goals. </a:t>
            </a:r>
          </a:p>
          <a:p>
            <a:endParaRPr lang="en-GB" sz="1200" b="0" i="0" dirty="0">
              <a:solidFill>
                <a:srgbClr val="000000"/>
              </a:solidFill>
              <a:effectLst/>
              <a:latin typeface="freight-text-pro"/>
            </a:endParaRPr>
          </a:p>
          <a:p>
            <a:r>
              <a:rPr lang="en-GB" sz="1200" b="0" i="0" dirty="0">
                <a:solidFill>
                  <a:srgbClr val="000000"/>
                </a:solidFill>
                <a:effectLst/>
                <a:latin typeface="freight-text-pro"/>
              </a:rPr>
              <a:t>This is possible with the implementation of a good coaching plan that is developmentally appropriate – i.e. the plan should consider the young person’s age and stage of development, their needs and wants, and the best way to help them progress. </a:t>
            </a:r>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7255D4-717B-42AC-A38E-73FF344388C2}" type="slidenum">
              <a:rPr kumimoji="0" lang="en-GB"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10956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A832FD-C564-4715-9879-B57C74B7C050}" type="slidenum">
              <a:rPr kumimoji="0" lang="en-IE"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9696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B0A-66F6-1A5D-7709-FC3D0D8A2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7E745EF-3CBE-D387-4C71-BDD0B7322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C8D4D6D-6BDF-C3F6-73EC-1AF06800F3EF}"/>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5" name="Footer Placeholder 4">
            <a:extLst>
              <a:ext uri="{FF2B5EF4-FFF2-40B4-BE49-F238E27FC236}">
                <a16:creationId xmlns:a16="http://schemas.microsoft.com/office/drawing/2014/main" id="{82491649-900F-C409-CB44-99F38AB25B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3CFE0F-6171-FD31-6C22-C2FDC79CD1B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146702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B731-D664-F475-58EB-0923E58850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CFF0D4D-4BA0-B27A-9031-7596EF6BB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09D6D7-1E10-10D6-8C14-BDD9B02838CB}"/>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5" name="Footer Placeholder 4">
            <a:extLst>
              <a:ext uri="{FF2B5EF4-FFF2-40B4-BE49-F238E27FC236}">
                <a16:creationId xmlns:a16="http://schemas.microsoft.com/office/drawing/2014/main" id="{0A2462A2-7944-71D5-1001-71A14B4B0BA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FF98C8F-223E-75D2-BF2C-4988802FBDE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24438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B938B-2BDD-F186-0B0B-8B262FF551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7C19EB-5E0D-AA70-7968-9D051D335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B40D26-2491-0CEB-FC06-6C8723962CE0}"/>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5" name="Footer Placeholder 4">
            <a:extLst>
              <a:ext uri="{FF2B5EF4-FFF2-40B4-BE49-F238E27FC236}">
                <a16:creationId xmlns:a16="http://schemas.microsoft.com/office/drawing/2014/main" id="{7A892523-6E7B-4F2E-2F8B-76E891B642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5ABB50-14E8-1B68-E70F-57723FB42A1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20657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coaching-_-cov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822664" y="926184"/>
            <a:ext cx="109728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20192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8" name="Title 1"/>
          <p:cNvSpPr>
            <a:spLocks noGrp="1"/>
          </p:cNvSpPr>
          <p:nvPr>
            <p:ph type="title"/>
          </p:nvPr>
        </p:nvSpPr>
        <p:spPr>
          <a:xfrm>
            <a:off x="573617" y="918933"/>
            <a:ext cx="109728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9" name="Content Placeholder 2"/>
          <p:cNvSpPr>
            <a:spLocks noGrp="1"/>
          </p:cNvSpPr>
          <p:nvPr>
            <p:ph idx="1"/>
          </p:nvPr>
        </p:nvSpPr>
        <p:spPr>
          <a:xfrm>
            <a:off x="573617" y="2325030"/>
            <a:ext cx="10972800" cy="3653263"/>
          </a:xfrm>
          <a:prstGeom prst="rect">
            <a:avLst/>
          </a:prstGeom>
        </p:spPr>
        <p:txBody>
          <a:bodyPr/>
          <a:lstStyle>
            <a:lvl1pPr marL="0" indent="-251994">
              <a:buClr>
                <a:srgbClr val="FEC50A"/>
              </a:buClr>
              <a:buFont typeface="Wingdings" charset="2"/>
              <a:buAutoNum type="arabicPlain"/>
              <a:defRPr sz="2000" b="1" baseline="0">
                <a:solidFill>
                  <a:schemeClr val="tx1"/>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4" indent="-179384">
              <a:spcBef>
                <a:spcPts val="600"/>
              </a:spcBef>
              <a:spcAft>
                <a:spcPts val="0"/>
              </a:spcAft>
              <a:buClr>
                <a:srgbClr val="BE012F"/>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23229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573617" y="918933"/>
            <a:ext cx="109728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3" name="Content Placeholder 2"/>
          <p:cNvSpPr>
            <a:spLocks noGrp="1"/>
          </p:cNvSpPr>
          <p:nvPr>
            <p:ph idx="1"/>
          </p:nvPr>
        </p:nvSpPr>
        <p:spPr>
          <a:xfrm>
            <a:off x="573617" y="2325030"/>
            <a:ext cx="10972800"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4" indent="-179384">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994543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 text slide">
    <p:spTree>
      <p:nvGrpSpPr>
        <p:cNvPr id="1" name=""/>
        <p:cNvGrpSpPr/>
        <p:nvPr/>
      </p:nvGrpSpPr>
      <p:grpSpPr>
        <a:xfrm>
          <a:off x="0" y="0"/>
          <a:ext cx="0" cy="0"/>
          <a:chOff x="0" y="0"/>
          <a:chExt cx="0" cy="0"/>
        </a:xfrm>
      </p:grpSpPr>
      <p:sp>
        <p:nvSpPr>
          <p:cNvPr id="7" name="Title 1"/>
          <p:cNvSpPr>
            <a:spLocks noGrp="1"/>
          </p:cNvSpPr>
          <p:nvPr>
            <p:ph type="title"/>
          </p:nvPr>
        </p:nvSpPr>
        <p:spPr>
          <a:xfrm>
            <a:off x="573617" y="918933"/>
            <a:ext cx="109728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30" name="Content Placeholder 2"/>
          <p:cNvSpPr>
            <a:spLocks noGrp="1"/>
          </p:cNvSpPr>
          <p:nvPr>
            <p:ph idx="1"/>
          </p:nvPr>
        </p:nvSpPr>
        <p:spPr>
          <a:xfrm>
            <a:off x="573619" y="2325030"/>
            <a:ext cx="5056716"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4" indent="-179384">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31" name="Content Placeholder 2"/>
          <p:cNvSpPr>
            <a:spLocks noGrp="1"/>
          </p:cNvSpPr>
          <p:nvPr>
            <p:ph idx="10"/>
          </p:nvPr>
        </p:nvSpPr>
        <p:spPr>
          <a:xfrm>
            <a:off x="6068486" y="2325030"/>
            <a:ext cx="5056716"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4" indent="-179384">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095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6" descr="Arcs white transparent"/>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348133" y="3152775"/>
            <a:ext cx="384386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73619" y="918933"/>
            <a:ext cx="5056716"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30" name="Content Placeholder 2"/>
          <p:cNvSpPr>
            <a:spLocks noGrp="1"/>
          </p:cNvSpPr>
          <p:nvPr>
            <p:ph idx="1"/>
          </p:nvPr>
        </p:nvSpPr>
        <p:spPr>
          <a:xfrm>
            <a:off x="573619" y="2325030"/>
            <a:ext cx="5056716"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4" indent="-179384">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763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4" descr="Coaching-_-Divider-_-1.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573619" y="3404531"/>
            <a:ext cx="7932892"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4" indent="-179384">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p:txBody>
      </p:sp>
      <p:sp>
        <p:nvSpPr>
          <p:cNvPr id="6" name="Title 1"/>
          <p:cNvSpPr>
            <a:spLocks noGrp="1"/>
          </p:cNvSpPr>
          <p:nvPr>
            <p:ph type="title"/>
          </p:nvPr>
        </p:nvSpPr>
        <p:spPr>
          <a:xfrm>
            <a:off x="563656" y="2399877"/>
            <a:ext cx="109728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75269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 name="Picture 4" descr="Coaching-_-Divider-_-2.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573619" y="3404531"/>
            <a:ext cx="7932892"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4" indent="-179384">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p:txBody>
      </p:sp>
      <p:sp>
        <p:nvSpPr>
          <p:cNvPr id="6" name="Title 1"/>
          <p:cNvSpPr>
            <a:spLocks noGrp="1"/>
          </p:cNvSpPr>
          <p:nvPr>
            <p:ph type="title"/>
          </p:nvPr>
        </p:nvSpPr>
        <p:spPr>
          <a:xfrm>
            <a:off x="563656" y="2399877"/>
            <a:ext cx="109728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565951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4" name="Picture 4" descr="Coaching-_-Divider-_-3.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573618" y="3404531"/>
            <a:ext cx="7942853"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4" indent="-179384">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p:txBody>
      </p:sp>
      <p:sp>
        <p:nvSpPr>
          <p:cNvPr id="6" name="Title 1"/>
          <p:cNvSpPr>
            <a:spLocks noGrp="1"/>
          </p:cNvSpPr>
          <p:nvPr>
            <p:ph type="title"/>
          </p:nvPr>
        </p:nvSpPr>
        <p:spPr>
          <a:xfrm>
            <a:off x="563656" y="2399877"/>
            <a:ext cx="109728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5842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71FCC3E-A25C-A78E-0A11-7FB81CC7B9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0DEB911A-BD1F-E11A-CCA7-DC56B9647F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62AB00E8-8247-FC0C-5656-92869A37EA46}"/>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6A9B0D2B-68B9-4A34-8B8A-0CFDEFE2989E}"/>
              </a:ext>
            </a:extLst>
          </p:cNvPr>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DAF6CD5-DA12-B917-BFAB-615BDAF89692}"/>
              </a:ext>
            </a:extLst>
          </p:cNvPr>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90C4A77-3506-C6CB-6931-D95026D2BB93}"/>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007863" y="6284201"/>
            <a:ext cx="462915" cy="410845"/>
          </a:xfrm>
          <a:prstGeom prst="rect">
            <a:avLst/>
          </a:prstGeom>
          <a:noFill/>
          <a:ln>
            <a:noFill/>
          </a:ln>
        </p:spPr>
      </p:pic>
      <p:pic>
        <p:nvPicPr>
          <p:cNvPr id="14" name="Picture 13">
            <a:extLst>
              <a:ext uri="{FF2B5EF4-FFF2-40B4-BE49-F238E27FC236}">
                <a16:creationId xmlns:a16="http://schemas.microsoft.com/office/drawing/2014/main" id="{B185EFBC-36D5-1DC6-23E6-444EC2116CEA}"/>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372233" y="6321778"/>
            <a:ext cx="689610" cy="360045"/>
          </a:xfrm>
          <a:prstGeom prst="rect">
            <a:avLst/>
          </a:prstGeom>
          <a:noFill/>
          <a:ln>
            <a:noFill/>
          </a:ln>
        </p:spPr>
      </p:pic>
      <p:pic>
        <p:nvPicPr>
          <p:cNvPr id="15" name="Picture 14">
            <a:extLst>
              <a:ext uri="{FF2B5EF4-FFF2-40B4-BE49-F238E27FC236}">
                <a16:creationId xmlns:a16="http://schemas.microsoft.com/office/drawing/2014/main" id="{2C10BD1C-3153-F1C6-7429-5236377C73C8}"/>
              </a:ext>
            </a:extLst>
          </p:cNvPr>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8" name="Picture 3">
            <a:extLst>
              <a:ext uri="{FF2B5EF4-FFF2-40B4-BE49-F238E27FC236}">
                <a16:creationId xmlns:a16="http://schemas.microsoft.com/office/drawing/2014/main" id="{9B5E2990-F29F-ECC9-458F-7883A23CEC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137290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2584-6460-EDE1-F3C5-71845AFBCE9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50FB0D6-5CD4-E8F6-9D55-5204854B883A}"/>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23AFEFD-AF9A-A55E-742F-5508F51EE50A}"/>
              </a:ext>
            </a:extLst>
          </p:cNvPr>
          <p:cNvSpPr>
            <a:spLocks noGrp="1"/>
          </p:cNvSpPr>
          <p:nvPr>
            <p:ph type="dt" sz="half" idx="10"/>
          </p:nvPr>
        </p:nvSpPr>
        <p:spPr/>
        <p:txBody>
          <a:bodyPr/>
          <a:lstStyle/>
          <a:p>
            <a:fld id="{96006761-1E1E-408C-B3A9-A82E0193E8D6}" type="datetimeFigureOut">
              <a:rPr lang="en-IE" smtClean="0"/>
              <a:t>15/11/2024</a:t>
            </a:fld>
            <a:endParaRPr lang="en-IE"/>
          </a:p>
        </p:txBody>
      </p:sp>
      <p:sp>
        <p:nvSpPr>
          <p:cNvPr id="5" name="Footer Placeholder 4">
            <a:extLst>
              <a:ext uri="{FF2B5EF4-FFF2-40B4-BE49-F238E27FC236}">
                <a16:creationId xmlns:a16="http://schemas.microsoft.com/office/drawing/2014/main" id="{B30E90E6-3911-67CE-42B4-02E4D8A3F49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B38AC0F-42BD-8092-F5E0-7F9343111A03}"/>
              </a:ext>
            </a:extLst>
          </p:cNvPr>
          <p:cNvSpPr>
            <a:spLocks noGrp="1"/>
          </p:cNvSpPr>
          <p:nvPr>
            <p:ph type="sldNum" sz="quarter" idx="12"/>
          </p:nvPr>
        </p:nvSpPr>
        <p:spPr/>
        <p:txBody>
          <a:bodyPr/>
          <a:lstStyle/>
          <a:p>
            <a:fld id="{5CB1AEF5-1FA7-4C47-8971-40D05333FAC1}" type="slidenum">
              <a:rPr lang="en-IE" smtClean="0"/>
              <a:t>‹Nr.›</a:t>
            </a:fld>
            <a:endParaRPr lang="en-IE"/>
          </a:p>
        </p:txBody>
      </p:sp>
      <p:pic>
        <p:nvPicPr>
          <p:cNvPr id="7" name="Picture 12" descr="Sport Ireland_COACHING white trans_V.png">
            <a:extLst>
              <a:ext uri="{FF2B5EF4-FFF2-40B4-BE49-F238E27FC236}">
                <a16:creationId xmlns:a16="http://schemas.microsoft.com/office/drawing/2014/main" id="{9BBA3B03-27A8-425B-0E62-F9322654A25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6263" y="6253088"/>
            <a:ext cx="1083733" cy="45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17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B7B58C4-067D-3A7D-0B9A-672BEE2C0B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144CCE18-8738-6871-EF5F-8C1BB4602C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15F14080-6BAA-F015-BEEB-A0B9DCC5877E}"/>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F95AD514-7C94-3BB3-DF12-A47C8DD6F52B}"/>
              </a:ext>
            </a:extLst>
          </p:cNvPr>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1" name="Picture 11">
            <a:extLst>
              <a:ext uri="{FF2B5EF4-FFF2-40B4-BE49-F238E27FC236}">
                <a16:creationId xmlns:a16="http://schemas.microsoft.com/office/drawing/2014/main" id="{68BEC3C6-1F02-B755-83FA-D5C3760853CA}"/>
              </a:ext>
            </a:extLst>
          </p:cNvPr>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2" name="Picture 12">
            <a:extLst>
              <a:ext uri="{FF2B5EF4-FFF2-40B4-BE49-F238E27FC236}">
                <a16:creationId xmlns:a16="http://schemas.microsoft.com/office/drawing/2014/main" id="{4698A46D-5295-731E-75C7-4F031E1BE7A8}"/>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007863" y="6284201"/>
            <a:ext cx="462915" cy="410845"/>
          </a:xfrm>
          <a:prstGeom prst="rect">
            <a:avLst/>
          </a:prstGeom>
          <a:noFill/>
          <a:ln>
            <a:noFill/>
          </a:ln>
        </p:spPr>
      </p:pic>
      <p:pic>
        <p:nvPicPr>
          <p:cNvPr id="13" name="Picture 13">
            <a:extLst>
              <a:ext uri="{FF2B5EF4-FFF2-40B4-BE49-F238E27FC236}">
                <a16:creationId xmlns:a16="http://schemas.microsoft.com/office/drawing/2014/main" id="{9296A840-6D33-F374-8AAD-82D5549CA3DF}"/>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372233" y="6321778"/>
            <a:ext cx="689610" cy="360045"/>
          </a:xfrm>
          <a:prstGeom prst="rect">
            <a:avLst/>
          </a:prstGeom>
          <a:noFill/>
          <a:ln>
            <a:noFill/>
          </a:ln>
        </p:spPr>
      </p:pic>
      <p:pic>
        <p:nvPicPr>
          <p:cNvPr id="14" name="Picture 14">
            <a:extLst>
              <a:ext uri="{FF2B5EF4-FFF2-40B4-BE49-F238E27FC236}">
                <a16:creationId xmlns:a16="http://schemas.microsoft.com/office/drawing/2014/main" id="{E012ADD9-C070-6512-5737-01463710E2FE}"/>
              </a:ext>
            </a:extLst>
          </p:cNvPr>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5" name="Picture 3">
            <a:extLst>
              <a:ext uri="{FF2B5EF4-FFF2-40B4-BE49-F238E27FC236}">
                <a16:creationId xmlns:a16="http://schemas.microsoft.com/office/drawing/2014/main" id="{89E52C03-D46A-2B4D-A43A-6EA30D5D270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8663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E1A0-AA87-06C4-21EC-2C56EBAC538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CAC9706-8E75-7913-7247-0C41F3652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72A8B6F-38B6-C967-B711-8E432E81B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0C9D931-2050-290B-D7AA-5F3994C67A83}"/>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6" name="Footer Placeholder 5">
            <a:extLst>
              <a:ext uri="{FF2B5EF4-FFF2-40B4-BE49-F238E27FC236}">
                <a16:creationId xmlns:a16="http://schemas.microsoft.com/office/drawing/2014/main" id="{2B71A6AB-8FBA-8A56-1F43-AE282570BFD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8AA60A-8D42-B97D-2A81-6F98D5540D3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69406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B19-B218-911C-F41B-FBDC64D5CE4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E823E0F-3143-84DF-8054-6C088CD47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A4C496-500C-2E19-02CD-8EE66E790D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C461DC5-4FC6-A396-E974-63EBE8076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52F25-FA34-0688-EA91-87820D19D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D88C14A-E955-E892-6830-E7BED28E5FB8}"/>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8" name="Footer Placeholder 7">
            <a:extLst>
              <a:ext uri="{FF2B5EF4-FFF2-40B4-BE49-F238E27FC236}">
                <a16:creationId xmlns:a16="http://schemas.microsoft.com/office/drawing/2014/main" id="{F701225F-E634-9C75-281E-2B117CA9623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A968463-F15A-4674-18BD-43890C3C35DD}"/>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46055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A410-479D-5332-CB4B-F06010B84FA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5E0A79B-3B45-872B-6201-1A09FEDDB204}"/>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4" name="Footer Placeholder 3">
            <a:extLst>
              <a:ext uri="{FF2B5EF4-FFF2-40B4-BE49-F238E27FC236}">
                <a16:creationId xmlns:a16="http://schemas.microsoft.com/office/drawing/2014/main" id="{C11F2B8C-6FE9-5CF8-CDF6-21E3B23EF4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ED6F1DB-2F2E-1E39-94D2-B822513E282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5601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F533E-3F47-ADF6-54F7-68C87F9F1B27}"/>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3" name="Footer Placeholder 2">
            <a:extLst>
              <a:ext uri="{FF2B5EF4-FFF2-40B4-BE49-F238E27FC236}">
                <a16:creationId xmlns:a16="http://schemas.microsoft.com/office/drawing/2014/main" id="{35A2B07E-10AE-8DBE-5FB0-450CDE98A9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F00285D-1773-583A-B785-F8566378D338}"/>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710469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A79-9A3A-795B-4113-A13003554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FAB0A0C-47C3-ED36-F8AC-3E5BEBD50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1E047F4-6955-8442-AAEA-E6DBE4B8D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56EFD-25C0-B3AB-7D49-EBC2495D7A9A}"/>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6" name="Footer Placeholder 5">
            <a:extLst>
              <a:ext uri="{FF2B5EF4-FFF2-40B4-BE49-F238E27FC236}">
                <a16:creationId xmlns:a16="http://schemas.microsoft.com/office/drawing/2014/main" id="{1090B73F-7088-42B1-CFEA-701984B2D0E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379667B-BA7D-2D97-1C21-712B8D14A04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6492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78D1-CE16-A72F-2AB2-C96C4F9F5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630E933-6627-0881-E456-4CE94A8EE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1644581-48F3-AFA9-D47B-8FF5E038A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E4D5-2004-D3E4-90B2-CC9C348E178D}"/>
              </a:ext>
            </a:extLst>
          </p:cNvPr>
          <p:cNvSpPr>
            <a:spLocks noGrp="1"/>
          </p:cNvSpPr>
          <p:nvPr>
            <p:ph type="dt" sz="half" idx="10"/>
          </p:nvPr>
        </p:nvSpPr>
        <p:spPr/>
        <p:txBody>
          <a:bodyPr/>
          <a:lstStyle/>
          <a:p>
            <a:fld id="{4C1F6880-7EF8-4DC5-9F94-1FDEE347759E}" type="datetimeFigureOut">
              <a:rPr lang="en-IE" smtClean="0"/>
              <a:t>15/11/2024</a:t>
            </a:fld>
            <a:endParaRPr lang="en-IE"/>
          </a:p>
        </p:txBody>
      </p:sp>
      <p:sp>
        <p:nvSpPr>
          <p:cNvPr id="6" name="Footer Placeholder 5">
            <a:extLst>
              <a:ext uri="{FF2B5EF4-FFF2-40B4-BE49-F238E27FC236}">
                <a16:creationId xmlns:a16="http://schemas.microsoft.com/office/drawing/2014/main" id="{65BFBA76-0AD3-AFF4-B7AA-512C5B586A8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05A63F-5BDD-9A28-7154-6D374630C2A9}"/>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73313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0.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66578-CFE0-01C0-378C-F1A17282E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0B5B49-32BA-02C3-E313-EAABDBC92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BA1F28-725E-C0C7-20AF-46AD846BD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6880-7EF8-4DC5-9F94-1FDEE347759E}" type="datetimeFigureOut">
              <a:rPr lang="en-IE" smtClean="0"/>
              <a:t>15/11/2024</a:t>
            </a:fld>
            <a:endParaRPr lang="en-IE"/>
          </a:p>
        </p:txBody>
      </p:sp>
      <p:sp>
        <p:nvSpPr>
          <p:cNvPr id="5" name="Footer Placeholder 4">
            <a:extLst>
              <a:ext uri="{FF2B5EF4-FFF2-40B4-BE49-F238E27FC236}">
                <a16:creationId xmlns:a16="http://schemas.microsoft.com/office/drawing/2014/main" id="{16E044A6-F729-9A3F-DC31-F5E877A9C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2D2FA21-BD39-FB82-F72F-FA386491B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95ABE-5CA1-44F9-8C7E-8BF698BE8CFA}" type="slidenum">
              <a:rPr lang="en-IE" smtClean="0"/>
              <a:t>‹Nr.›</a:t>
            </a:fld>
            <a:endParaRPr lang="en-IE"/>
          </a:p>
        </p:txBody>
      </p:sp>
    </p:spTree>
    <p:extLst>
      <p:ext uri="{BB962C8B-B14F-4D97-AF65-F5344CB8AC3E}">
        <p14:creationId xmlns:p14="http://schemas.microsoft.com/office/powerpoint/2010/main" val="257078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2" name="Footer Placeholder 4"/>
          <p:cNvSpPr txBox="1">
            <a:spLocks/>
          </p:cNvSpPr>
          <p:nvPr/>
        </p:nvSpPr>
        <p:spPr>
          <a:xfrm>
            <a:off x="9817100" y="6308726"/>
            <a:ext cx="2051051"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err="1"/>
              <a:t>sportireland.ie</a:t>
            </a:r>
            <a:endParaRPr lang="en-US" sz="1200" dirty="0"/>
          </a:p>
        </p:txBody>
      </p:sp>
      <p:pic>
        <p:nvPicPr>
          <p:cNvPr id="2" name="Picture 12" descr="Sport Ireland_COACHING white trans_V.png">
            <a:extLst>
              <a:ext uri="{FF2B5EF4-FFF2-40B4-BE49-F238E27FC236}">
                <a16:creationId xmlns:a16="http://schemas.microsoft.com/office/drawing/2014/main" id="{9545A00F-8C8D-5716-24DF-158103600166}"/>
              </a:ext>
            </a:extLst>
          </p:cNvPr>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726018" y="6273579"/>
            <a:ext cx="1083733" cy="45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813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189"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189"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377"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566"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754" algn="ctr" defTabSz="457189"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edupass-project.eu/"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youtube.com/watch?v=t8UikQNO2R8"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736A9-7589-40F8-ED99-4B5ABC2D14A5}"/>
              </a:ext>
            </a:extLst>
          </p:cNvPr>
          <p:cNvSpPr txBox="1"/>
          <p:nvPr/>
        </p:nvSpPr>
        <p:spPr>
          <a:xfrm>
            <a:off x="1" y="2367905"/>
            <a:ext cx="12192000" cy="2431435"/>
          </a:xfrm>
          <a:prstGeom prst="rect">
            <a:avLst/>
          </a:prstGeom>
          <a:noFill/>
        </p:spPr>
        <p:txBody>
          <a:bodyPr wrap="square" rtlCol="0">
            <a:spAutoFit/>
          </a:bodyPr>
          <a:lstStyle/>
          <a:p>
            <a:pPr algn="ctr"/>
            <a:r>
              <a:rPr lang="en-IE" sz="6000" b="1" dirty="0"/>
              <a:t> ICOACHKIDS Pledge – </a:t>
            </a:r>
            <a:br>
              <a:rPr lang="en-IE" sz="6000" b="1" dirty="0"/>
            </a:br>
            <a:r>
              <a:rPr lang="en-IE" sz="6000" b="1" dirty="0"/>
              <a:t>10 Principles of Coaching Children</a:t>
            </a:r>
          </a:p>
          <a:p>
            <a:pPr algn="ctr"/>
            <a:r>
              <a:rPr lang="en-IE" sz="3200" dirty="0"/>
              <a:t>M#2 Principles of Coaching Children</a:t>
            </a:r>
          </a:p>
        </p:txBody>
      </p:sp>
      <p:sp>
        <p:nvSpPr>
          <p:cNvPr id="2" name="Rectangle 17">
            <a:extLst>
              <a:ext uri="{FF2B5EF4-FFF2-40B4-BE49-F238E27FC236}">
                <a16:creationId xmlns:a16="http://schemas.microsoft.com/office/drawing/2014/main" id="{067B9214-4EF7-8C40-B28B-720497150167}"/>
              </a:ext>
            </a:extLst>
          </p:cNvPr>
          <p:cNvSpPr/>
          <p:nvPr/>
        </p:nvSpPr>
        <p:spPr>
          <a:xfrm>
            <a:off x="1783080" y="-2704"/>
            <a:ext cx="1521973" cy="578386"/>
          </a:xfrm>
          <a:prstGeom prst="rect">
            <a:avLst/>
          </a:prstGeom>
          <a:solidFill>
            <a:srgbClr val="2C3D6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feld 2">
            <a:extLst>
              <a:ext uri="{FF2B5EF4-FFF2-40B4-BE49-F238E27FC236}">
                <a16:creationId xmlns:a16="http://schemas.microsoft.com/office/drawing/2014/main" id="{02AAA62A-00A1-7D51-0CF8-BCF6BAC93A15}"/>
              </a:ext>
            </a:extLst>
          </p:cNvPr>
          <p:cNvSpPr txBox="1"/>
          <p:nvPr/>
        </p:nvSpPr>
        <p:spPr>
          <a:xfrm>
            <a:off x="1949186" y="123223"/>
            <a:ext cx="1355867" cy="369332"/>
          </a:xfrm>
          <a:prstGeom prst="rect">
            <a:avLst/>
          </a:prstGeom>
          <a:noFill/>
        </p:spPr>
        <p:txBody>
          <a:bodyPr wrap="square">
            <a:spAutoFit/>
          </a:bodyPr>
          <a:lstStyle/>
          <a:p>
            <a:r>
              <a:rPr lang="en-IE" sz="1800" b="1" dirty="0">
                <a:solidFill>
                  <a:schemeClr val="bg1"/>
                </a:solidFill>
              </a:rPr>
              <a:t>Course </a:t>
            </a:r>
            <a:r>
              <a:rPr lang="en-IE" b="1" dirty="0">
                <a:solidFill>
                  <a:schemeClr val="bg1"/>
                </a:solidFill>
              </a:rPr>
              <a:t>2.1</a:t>
            </a:r>
            <a:endParaRPr lang="de-DE" b="1" dirty="0">
              <a:solidFill>
                <a:schemeClr val="bg1"/>
              </a:solidFill>
            </a:endParaRPr>
          </a:p>
        </p:txBody>
      </p:sp>
      <p:sp>
        <p:nvSpPr>
          <p:cNvPr id="4" name="Rectangle 17">
            <a:extLst>
              <a:ext uri="{FF2B5EF4-FFF2-40B4-BE49-F238E27FC236}">
                <a16:creationId xmlns:a16="http://schemas.microsoft.com/office/drawing/2014/main" id="{BE14A72E-2C69-3357-D79D-444C3656174C}"/>
              </a:ext>
            </a:extLst>
          </p:cNvPr>
          <p:cNvSpPr/>
          <p:nvPr/>
        </p:nvSpPr>
        <p:spPr>
          <a:xfrm>
            <a:off x="151912" y="0"/>
            <a:ext cx="820981" cy="57568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feld 4">
            <a:extLst>
              <a:ext uri="{FF2B5EF4-FFF2-40B4-BE49-F238E27FC236}">
                <a16:creationId xmlns:a16="http://schemas.microsoft.com/office/drawing/2014/main" id="{089C692F-F149-BE24-D58E-8DEEF9EC10DD}"/>
              </a:ext>
            </a:extLst>
          </p:cNvPr>
          <p:cNvSpPr txBox="1"/>
          <p:nvPr/>
        </p:nvSpPr>
        <p:spPr>
          <a:xfrm>
            <a:off x="151912" y="119989"/>
            <a:ext cx="820981" cy="369332"/>
          </a:xfrm>
          <a:prstGeom prst="rect">
            <a:avLst/>
          </a:prstGeom>
          <a:noFill/>
        </p:spPr>
        <p:txBody>
          <a:bodyPr wrap="square">
            <a:spAutoFit/>
          </a:bodyPr>
          <a:lstStyle/>
          <a:p>
            <a:pPr algn="ctr"/>
            <a:r>
              <a:rPr lang="en-IE" sz="1800" b="1" dirty="0">
                <a:solidFill>
                  <a:srgbClr val="2C3D68"/>
                </a:solidFill>
              </a:rPr>
              <a:t>YSC</a:t>
            </a:r>
            <a:endParaRPr lang="de-DE" b="1" dirty="0">
              <a:solidFill>
                <a:srgbClr val="2C3D68"/>
              </a:solidFill>
            </a:endParaRPr>
          </a:p>
        </p:txBody>
      </p:sp>
      <p:sp>
        <p:nvSpPr>
          <p:cNvPr id="7" name="Rectangle 17">
            <a:extLst>
              <a:ext uri="{FF2B5EF4-FFF2-40B4-BE49-F238E27FC236}">
                <a16:creationId xmlns:a16="http://schemas.microsoft.com/office/drawing/2014/main" id="{BD325378-4F01-B3BA-6841-A7BF2B6226BE}"/>
              </a:ext>
            </a:extLst>
          </p:cNvPr>
          <p:cNvSpPr/>
          <p:nvPr/>
        </p:nvSpPr>
        <p:spPr>
          <a:xfrm>
            <a:off x="1014798" y="-1"/>
            <a:ext cx="726377" cy="576325"/>
          </a:xfrm>
          <a:prstGeom prst="rect">
            <a:avLst/>
          </a:prstGeom>
          <a:solidFill>
            <a:srgbClr val="2C3D6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feld 7">
            <a:extLst>
              <a:ext uri="{FF2B5EF4-FFF2-40B4-BE49-F238E27FC236}">
                <a16:creationId xmlns:a16="http://schemas.microsoft.com/office/drawing/2014/main" id="{B5FE07D2-F481-C89A-C876-7A433340BA83}"/>
              </a:ext>
            </a:extLst>
          </p:cNvPr>
          <p:cNvSpPr txBox="1"/>
          <p:nvPr/>
        </p:nvSpPr>
        <p:spPr>
          <a:xfrm>
            <a:off x="1021425" y="129452"/>
            <a:ext cx="713812" cy="369332"/>
          </a:xfrm>
          <a:prstGeom prst="rect">
            <a:avLst/>
          </a:prstGeom>
          <a:noFill/>
        </p:spPr>
        <p:txBody>
          <a:bodyPr wrap="square">
            <a:spAutoFit/>
          </a:bodyPr>
          <a:lstStyle/>
          <a:p>
            <a:pPr algn="ctr"/>
            <a:r>
              <a:rPr lang="en-IE" sz="1800" b="1">
                <a:solidFill>
                  <a:schemeClr val="bg1"/>
                </a:solidFill>
              </a:rPr>
              <a:t>M#2</a:t>
            </a:r>
            <a:endParaRPr lang="de-DE" b="1" dirty="0">
              <a:solidFill>
                <a:schemeClr val="bg1"/>
              </a:solidFill>
            </a:endParaRPr>
          </a:p>
        </p:txBody>
      </p:sp>
    </p:spTree>
    <p:extLst>
      <p:ext uri="{BB962C8B-B14F-4D97-AF65-F5344CB8AC3E}">
        <p14:creationId xmlns:p14="http://schemas.microsoft.com/office/powerpoint/2010/main" val="413033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FFDBC2-2295-DDA6-48E3-03488115756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991404" y="568206"/>
            <a:ext cx="1882615" cy="1664115"/>
          </a:xfrm>
          <a:prstGeom prst="rect">
            <a:avLst/>
          </a:prstGeom>
        </p:spPr>
      </p:pic>
      <p:pic>
        <p:nvPicPr>
          <p:cNvPr id="5" name="Picture 4">
            <a:extLst>
              <a:ext uri="{FF2B5EF4-FFF2-40B4-BE49-F238E27FC236}">
                <a16:creationId xmlns:a16="http://schemas.microsoft.com/office/drawing/2014/main" id="{9A70C5CC-AF83-3D52-06C9-AB640F7685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076" y="568206"/>
            <a:ext cx="4475747" cy="3744087"/>
          </a:xfrm>
          <a:prstGeom prst="rect">
            <a:avLst/>
          </a:prstGeom>
        </p:spPr>
      </p:pic>
      <p:sp>
        <p:nvSpPr>
          <p:cNvPr id="7" name="TextBox 6">
            <a:extLst>
              <a:ext uri="{FF2B5EF4-FFF2-40B4-BE49-F238E27FC236}">
                <a16:creationId xmlns:a16="http://schemas.microsoft.com/office/drawing/2014/main" id="{B83687BD-3047-07CA-BFB5-D78D5237F545}"/>
              </a:ext>
            </a:extLst>
          </p:cNvPr>
          <p:cNvSpPr txBox="1"/>
          <p:nvPr/>
        </p:nvSpPr>
        <p:spPr>
          <a:xfrm>
            <a:off x="7106601" y="1627902"/>
            <a:ext cx="5378476" cy="1887696"/>
          </a:xfrm>
          <a:prstGeom prst="rect">
            <a:avLst/>
          </a:prstGeom>
          <a:noFill/>
        </p:spPr>
        <p:txBody>
          <a:bodyPr wrap="square">
            <a:spAutoFit/>
          </a:bodyPr>
          <a:lstStyle/>
          <a:p>
            <a:pPr defTabSz="685783">
              <a:lnSpc>
                <a:spcPct val="90000"/>
              </a:lnSpc>
              <a:spcBef>
                <a:spcPts val="751"/>
              </a:spcBef>
              <a:buClr>
                <a:srgbClr val="6A46FE"/>
              </a:buClr>
              <a:defRPr/>
            </a:pPr>
            <a:r>
              <a:rPr lang="en-IE" sz="2000" b="1" dirty="0">
                <a:solidFill>
                  <a:srgbClr val="000000"/>
                </a:solidFill>
                <a:latin typeface="Helvetica Neue" panose="02000503000000020004" pitchFamily="2" charset="0"/>
                <a:cs typeface="Helvetica Neue" panose="02000503000000020004" pitchFamily="2" charset="0"/>
              </a:rPr>
              <a:t>Multi-Skills Jigsaw</a:t>
            </a:r>
          </a:p>
          <a:p>
            <a:pPr marL="342891" indent="-342891" defTabSz="685783">
              <a:lnSpc>
                <a:spcPct val="90000"/>
              </a:lnSpc>
              <a:spcBef>
                <a:spcPts val="751"/>
              </a:spcBef>
              <a:buClr>
                <a:srgbClr val="6A46FE"/>
              </a:buClr>
              <a:buFont typeface="Arial" panose="020B0604020202020204" pitchFamily="34" charset="0"/>
              <a:buChar char="•"/>
              <a:defRPr/>
            </a:pPr>
            <a:r>
              <a:rPr lang="en-IE" sz="2000" b="1" dirty="0">
                <a:solidFill>
                  <a:srgbClr val="000000"/>
                </a:solidFill>
                <a:latin typeface="Helvetica Neue" panose="02000503000000020004" pitchFamily="2" charset="0"/>
                <a:cs typeface="Helvetica Neue" panose="02000503000000020004" pitchFamily="2" charset="0"/>
              </a:rPr>
              <a:t>Fundamentals of Movements</a:t>
            </a:r>
          </a:p>
          <a:p>
            <a:pPr marL="342891" indent="-342891" defTabSz="685783">
              <a:lnSpc>
                <a:spcPct val="90000"/>
              </a:lnSpc>
              <a:spcBef>
                <a:spcPts val="751"/>
              </a:spcBef>
              <a:buClr>
                <a:srgbClr val="6A46FE"/>
              </a:buClr>
              <a:buFont typeface="Arial" panose="020B0604020202020204" pitchFamily="34" charset="0"/>
              <a:buChar char="•"/>
              <a:defRPr/>
            </a:pPr>
            <a:r>
              <a:rPr lang="en-IE" sz="2000" b="1" dirty="0">
                <a:solidFill>
                  <a:srgbClr val="000000"/>
                </a:solidFill>
                <a:latin typeface="Helvetica Neue" panose="02000503000000020004" pitchFamily="2" charset="0"/>
                <a:cs typeface="Helvetica Neue" panose="02000503000000020004" pitchFamily="2" charset="0"/>
              </a:rPr>
              <a:t>Fundamental Movements skills</a:t>
            </a:r>
          </a:p>
          <a:p>
            <a:pPr marL="342891" indent="-342891" defTabSz="685783">
              <a:lnSpc>
                <a:spcPct val="90000"/>
              </a:lnSpc>
              <a:spcBef>
                <a:spcPts val="751"/>
              </a:spcBef>
              <a:buClr>
                <a:srgbClr val="6A46FE"/>
              </a:buClr>
              <a:buFont typeface="Arial" panose="020B0604020202020204" pitchFamily="34" charset="0"/>
              <a:buChar char="•"/>
              <a:defRPr/>
            </a:pPr>
            <a:r>
              <a:rPr lang="en-IE" sz="2000" b="1" dirty="0">
                <a:solidFill>
                  <a:srgbClr val="000000"/>
                </a:solidFill>
                <a:latin typeface="Helvetica Neue" panose="02000503000000020004" pitchFamily="2" charset="0"/>
                <a:cs typeface="Helvetica Neue" panose="02000503000000020004" pitchFamily="2" charset="0"/>
              </a:rPr>
              <a:t>Fundamental Game Skills</a:t>
            </a:r>
          </a:p>
          <a:p>
            <a:pPr marL="342891" indent="-342891" defTabSz="685783">
              <a:lnSpc>
                <a:spcPct val="90000"/>
              </a:lnSpc>
              <a:spcBef>
                <a:spcPts val="751"/>
              </a:spcBef>
              <a:buClr>
                <a:srgbClr val="6A46FE"/>
              </a:buClr>
              <a:buFont typeface="Arial" panose="020B0604020202020204" pitchFamily="34" charset="0"/>
              <a:buChar char="•"/>
              <a:defRPr/>
            </a:pPr>
            <a:r>
              <a:rPr lang="en-IE" sz="2000" b="1" dirty="0">
                <a:solidFill>
                  <a:srgbClr val="000000"/>
                </a:solidFill>
                <a:latin typeface="Helvetica Neue" panose="02000503000000020004" pitchFamily="2" charset="0"/>
                <a:cs typeface="Helvetica Neue" panose="02000503000000020004" pitchFamily="2" charset="0"/>
              </a:rPr>
              <a:t>Sports Specific Skills and Tactics</a:t>
            </a:r>
          </a:p>
        </p:txBody>
      </p:sp>
      <p:pic>
        <p:nvPicPr>
          <p:cNvPr id="2" name="Picture 1">
            <a:extLst>
              <a:ext uri="{FF2B5EF4-FFF2-40B4-BE49-F238E27FC236}">
                <a16:creationId xmlns:a16="http://schemas.microsoft.com/office/drawing/2014/main" id="{7FAE62AA-2776-B984-CC81-2BBF2159E2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45146" y="3833452"/>
            <a:ext cx="8050744" cy="1584455"/>
          </a:xfrm>
          <a:prstGeom prst="rect">
            <a:avLst/>
          </a:prstGeom>
        </p:spPr>
      </p:pic>
    </p:spTree>
    <p:extLst>
      <p:ext uri="{BB962C8B-B14F-4D97-AF65-F5344CB8AC3E}">
        <p14:creationId xmlns:p14="http://schemas.microsoft.com/office/powerpoint/2010/main" val="429215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966714" y="542520"/>
            <a:ext cx="8258575" cy="679857"/>
          </a:xfrm>
          <a:prstGeom prst="rect">
            <a:avLst/>
          </a:prstGeom>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defTabSz="309555"/>
            <a:r>
              <a:rPr lang="en-GB" sz="2475" b="1" kern="0" spc="-91" dirty="0">
                <a:solidFill>
                  <a:prstClr val="black"/>
                </a:solidFill>
                <a:latin typeface="Calibri"/>
                <a:sym typeface="TitlingGothicFB Extended Light"/>
              </a:rPr>
              <a:t>Foundational Skills - Life Skills: </a:t>
            </a:r>
            <a:r>
              <a:rPr lang="en-GB" sz="2400" b="1" kern="0" spc="-91" dirty="0">
                <a:solidFill>
                  <a:prstClr val="black"/>
                </a:solidFill>
                <a:latin typeface="Anonymous" pitchFamily="49" charset="0"/>
                <a:sym typeface="TitlingGothicFB Extended Light"/>
              </a:rPr>
              <a:t>The Cs Model &amp; Sport</a:t>
            </a:r>
          </a:p>
          <a:p>
            <a:pPr algn="ctr" defTabSz="309555"/>
            <a:endParaRPr lang="en-GB" sz="900" b="1" kern="0" spc="-91" dirty="0">
              <a:solidFill>
                <a:srgbClr val="009644"/>
              </a:solidFill>
              <a:latin typeface="Anonymous" pitchFamily="49" charset="0"/>
              <a:sym typeface="TitlingGothicFB Extended Light"/>
            </a:endParaRPr>
          </a:p>
          <a:p>
            <a:pPr algn="ctr" defTabSz="309555"/>
            <a:endParaRPr lang="en-GB" sz="900" kern="0" spc="-91" dirty="0">
              <a:solidFill>
                <a:srgbClr val="009644"/>
              </a:solidFill>
              <a:latin typeface="Anonymous" pitchFamily="49" charset="0"/>
              <a:sym typeface="TitlingGothicFB Extended Light"/>
            </a:endParaRPr>
          </a:p>
        </p:txBody>
      </p:sp>
      <p:graphicFrame>
        <p:nvGraphicFramePr>
          <p:cNvPr id="3" name="Diagram 2"/>
          <p:cNvGraphicFramePr/>
          <p:nvPr>
            <p:extLst>
              <p:ext uri="{D42A27DB-BD31-4B8C-83A1-F6EECF244321}">
                <p14:modId xmlns:p14="http://schemas.microsoft.com/office/powerpoint/2010/main" val="3471601830"/>
              </p:ext>
            </p:extLst>
          </p:nvPr>
        </p:nvGraphicFramePr>
        <p:xfrm>
          <a:off x="2349953" y="1242648"/>
          <a:ext cx="7368449" cy="4472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6901364" y="1497379"/>
            <a:ext cx="1890211" cy="323165"/>
          </a:xfrm>
          <a:prstGeom prst="rect">
            <a:avLst/>
          </a:prstGeom>
          <a:noFill/>
        </p:spPr>
        <p:txBody>
          <a:bodyPr wrap="square" rtlCol="0">
            <a:spAutoFit/>
          </a:bodyPr>
          <a:lstStyle/>
          <a:p>
            <a:pPr algn="ctr" defTabSz="309555" fontAlgn="base" hangingPunct="0">
              <a:spcBef>
                <a:spcPct val="0"/>
              </a:spcBef>
              <a:spcAft>
                <a:spcPct val="0"/>
              </a:spcAft>
            </a:pPr>
            <a:r>
              <a:rPr lang="en-GB" sz="1500" b="1" kern="0" spc="-91">
                <a:solidFill>
                  <a:srgbClr val="002060"/>
                </a:solidFill>
                <a:latin typeface="Calibri" panose="020F0502020204030204" pitchFamily="34" charset="0"/>
                <a:sym typeface="TitlingGothicFB Extended Light"/>
              </a:rPr>
              <a:t>Being able to do things</a:t>
            </a:r>
          </a:p>
        </p:txBody>
      </p:sp>
      <p:sp>
        <p:nvSpPr>
          <p:cNvPr id="14" name="TextBox 13"/>
          <p:cNvSpPr txBox="1"/>
          <p:nvPr/>
        </p:nvSpPr>
        <p:spPr>
          <a:xfrm>
            <a:off x="8260239" y="2260072"/>
            <a:ext cx="1458163" cy="553998"/>
          </a:xfrm>
          <a:prstGeom prst="rect">
            <a:avLst/>
          </a:prstGeom>
          <a:noFill/>
        </p:spPr>
        <p:txBody>
          <a:bodyPr wrap="square" rtlCol="0">
            <a:spAutoFit/>
          </a:bodyPr>
          <a:lstStyle/>
          <a:p>
            <a:pPr algn="ctr" defTabSz="309555" fontAlgn="base" hangingPunct="0">
              <a:spcBef>
                <a:spcPct val="0"/>
              </a:spcBef>
              <a:spcAft>
                <a:spcPct val="0"/>
              </a:spcAft>
            </a:pPr>
            <a:r>
              <a:rPr lang="en-GB" sz="1500" b="1" kern="0" spc="-91">
                <a:solidFill>
                  <a:srgbClr val="002060"/>
                </a:solidFill>
                <a:latin typeface="Calibri" panose="020F0502020204030204" pitchFamily="34" charset="0"/>
                <a:sym typeface="TitlingGothicFB Extended Light"/>
              </a:rPr>
              <a:t>Self-Worth and Belief</a:t>
            </a:r>
          </a:p>
        </p:txBody>
      </p:sp>
      <p:sp>
        <p:nvSpPr>
          <p:cNvPr id="15" name="TextBox 14"/>
          <p:cNvSpPr txBox="1"/>
          <p:nvPr/>
        </p:nvSpPr>
        <p:spPr>
          <a:xfrm>
            <a:off x="8317890" y="3429001"/>
            <a:ext cx="1650417" cy="784830"/>
          </a:xfrm>
          <a:prstGeom prst="rect">
            <a:avLst/>
          </a:prstGeom>
          <a:noFill/>
        </p:spPr>
        <p:txBody>
          <a:bodyPr wrap="square" rtlCol="0">
            <a:spAutoFit/>
          </a:bodyPr>
          <a:lstStyle/>
          <a:p>
            <a:pPr algn="ctr" defTabSz="309555" fontAlgn="base" hangingPunct="0">
              <a:spcBef>
                <a:spcPct val="0"/>
              </a:spcBef>
              <a:spcAft>
                <a:spcPct val="0"/>
              </a:spcAft>
            </a:pPr>
            <a:r>
              <a:rPr lang="en-GB" sz="1500" b="1" kern="0" spc="-91">
                <a:solidFill>
                  <a:srgbClr val="002060"/>
                </a:solidFill>
                <a:latin typeface="Calibri" panose="020F0502020204030204" pitchFamily="34" charset="0"/>
                <a:sym typeface="TitlingGothicFB Extended Light"/>
              </a:rPr>
              <a:t>Positive connections with people and environment</a:t>
            </a:r>
          </a:p>
        </p:txBody>
      </p:sp>
      <p:sp>
        <p:nvSpPr>
          <p:cNvPr id="16" name="TextBox 15"/>
          <p:cNvSpPr txBox="1"/>
          <p:nvPr/>
        </p:nvSpPr>
        <p:spPr>
          <a:xfrm>
            <a:off x="7241177" y="4802947"/>
            <a:ext cx="2013811" cy="553998"/>
          </a:xfrm>
          <a:prstGeom prst="rect">
            <a:avLst/>
          </a:prstGeom>
          <a:noFill/>
        </p:spPr>
        <p:txBody>
          <a:bodyPr wrap="square" rtlCol="0">
            <a:spAutoFit/>
          </a:bodyPr>
          <a:lstStyle/>
          <a:p>
            <a:pPr algn="ctr" defTabSz="309555" fontAlgn="base" hangingPunct="0">
              <a:spcBef>
                <a:spcPct val="0"/>
              </a:spcBef>
              <a:spcAft>
                <a:spcPct val="0"/>
              </a:spcAft>
            </a:pPr>
            <a:r>
              <a:rPr lang="en-GB" sz="1500" b="1" kern="0" spc="-91">
                <a:solidFill>
                  <a:srgbClr val="002060"/>
                </a:solidFill>
                <a:latin typeface="Calibri" panose="020F0502020204030204" pitchFamily="34" charset="0"/>
                <a:sym typeface="TitlingGothicFB Extended Light"/>
              </a:rPr>
              <a:t>Respect for rules and a Sense of Right &amp; Wrong</a:t>
            </a:r>
          </a:p>
        </p:txBody>
      </p:sp>
      <p:sp>
        <p:nvSpPr>
          <p:cNvPr id="17" name="TextBox 16"/>
          <p:cNvSpPr txBox="1"/>
          <p:nvPr/>
        </p:nvSpPr>
        <p:spPr>
          <a:xfrm>
            <a:off x="2726917" y="2260072"/>
            <a:ext cx="1620180" cy="784830"/>
          </a:xfrm>
          <a:prstGeom prst="rect">
            <a:avLst/>
          </a:prstGeom>
          <a:noFill/>
        </p:spPr>
        <p:txBody>
          <a:bodyPr wrap="square" rtlCol="0">
            <a:spAutoFit/>
          </a:bodyPr>
          <a:lstStyle/>
          <a:p>
            <a:pPr algn="ctr" defTabSz="309555" fontAlgn="base" hangingPunct="0">
              <a:spcBef>
                <a:spcPct val="0"/>
              </a:spcBef>
              <a:spcAft>
                <a:spcPct val="0"/>
              </a:spcAft>
            </a:pPr>
            <a:r>
              <a:rPr lang="en-GB" sz="1500" b="1" kern="0" spc="-91" dirty="0">
                <a:solidFill>
                  <a:srgbClr val="002060"/>
                </a:solidFill>
                <a:latin typeface="Calibri" panose="020F0502020204030204" pitchFamily="34" charset="0"/>
                <a:sym typeface="TitlingGothicFB Extended Light"/>
              </a:rPr>
              <a:t>Being able to find own solutions to problems</a:t>
            </a:r>
          </a:p>
        </p:txBody>
      </p:sp>
      <p:sp>
        <p:nvSpPr>
          <p:cNvPr id="18" name="Rectangle 2"/>
          <p:cNvSpPr txBox="1">
            <a:spLocks noChangeArrowheads="1"/>
          </p:cNvSpPr>
          <p:nvPr/>
        </p:nvSpPr>
        <p:spPr>
          <a:xfrm>
            <a:off x="1608102" y="4950352"/>
            <a:ext cx="2220535" cy="297033"/>
          </a:xfrm>
          <a:prstGeom prst="rect">
            <a:avLst/>
          </a:prstGeom>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r" defTabSz="309555"/>
            <a:r>
              <a:rPr lang="en-GB" sz="900" b="1" kern="0" spc="-91">
                <a:solidFill>
                  <a:srgbClr val="1F497D"/>
                </a:solidFill>
                <a:latin typeface="Calibri"/>
                <a:sym typeface="TitlingGothicFB Extended Light"/>
              </a:rPr>
              <a:t>Adapted from sportscoachUK (2011)</a:t>
            </a:r>
          </a:p>
          <a:p>
            <a:pPr algn="r" defTabSz="309555"/>
            <a:endParaRPr lang="en-GB" sz="900" kern="0" spc="-91">
              <a:solidFill>
                <a:srgbClr val="1F497D"/>
              </a:solidFill>
              <a:latin typeface="Calibri"/>
              <a:sym typeface="TitlingGothicFB Extended Light"/>
            </a:endParaRPr>
          </a:p>
        </p:txBody>
      </p:sp>
      <p:sp>
        <p:nvSpPr>
          <p:cNvPr id="19" name="TextBox 18"/>
          <p:cNvSpPr txBox="1"/>
          <p:nvPr/>
        </p:nvSpPr>
        <p:spPr>
          <a:xfrm>
            <a:off x="2726917" y="3744077"/>
            <a:ext cx="1404156" cy="784830"/>
          </a:xfrm>
          <a:prstGeom prst="rect">
            <a:avLst/>
          </a:prstGeom>
          <a:noFill/>
        </p:spPr>
        <p:txBody>
          <a:bodyPr wrap="square" rtlCol="0">
            <a:spAutoFit/>
          </a:bodyPr>
          <a:lstStyle/>
          <a:p>
            <a:pPr algn="ctr" defTabSz="309555" fontAlgn="base" hangingPunct="0">
              <a:spcBef>
                <a:spcPct val="0"/>
              </a:spcBef>
              <a:spcAft>
                <a:spcPct val="0"/>
              </a:spcAft>
            </a:pPr>
            <a:r>
              <a:rPr lang="en-GB" sz="1500" b="1" kern="0" spc="-91" dirty="0">
                <a:solidFill>
                  <a:srgbClr val="002060"/>
                </a:solidFill>
                <a:latin typeface="Calibri" panose="020F0502020204030204" pitchFamily="34" charset="0"/>
                <a:sym typeface="TitlingGothicFB Extended Light"/>
              </a:rPr>
              <a:t>Caring for others and being cared for</a:t>
            </a:r>
          </a:p>
        </p:txBody>
      </p:sp>
    </p:spTree>
    <p:extLst>
      <p:ext uri="{BB962C8B-B14F-4D97-AF65-F5344CB8AC3E}">
        <p14:creationId xmlns:p14="http://schemas.microsoft.com/office/powerpoint/2010/main" val="17419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5A2525-F506-DA22-1852-1DA5E7A1B5C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454900" y="1450498"/>
            <a:ext cx="2664123" cy="2820023"/>
          </a:xfrm>
          <a:prstGeom prst="rect">
            <a:avLst/>
          </a:prstGeom>
        </p:spPr>
      </p:pic>
      <p:pic>
        <p:nvPicPr>
          <p:cNvPr id="2050" name="Picture 2" descr="Successful Tips For Youth Sports Parents | Youth1">
            <a:extLst>
              <a:ext uri="{FF2B5EF4-FFF2-40B4-BE49-F238E27FC236}">
                <a16:creationId xmlns:a16="http://schemas.microsoft.com/office/drawing/2014/main" id="{5F15F751-16CE-CF37-5C32-9370CAF2B6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1" y="857251"/>
            <a:ext cx="5242760" cy="400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0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1708-46D8-48AB-E45F-719509F23511}"/>
              </a:ext>
            </a:extLst>
          </p:cNvPr>
          <p:cNvSpPr>
            <a:spLocks noGrp="1"/>
          </p:cNvSpPr>
          <p:nvPr>
            <p:ph type="title"/>
          </p:nvPr>
        </p:nvSpPr>
        <p:spPr/>
        <p:txBody>
          <a:bodyPr/>
          <a:lstStyle/>
          <a:p>
            <a:r>
              <a:rPr lang="en-GB"/>
              <a:t>Parent Meeting Agenda - Template</a:t>
            </a:r>
          </a:p>
        </p:txBody>
      </p:sp>
      <p:sp>
        <p:nvSpPr>
          <p:cNvPr id="3" name="Content Placeholder 2">
            <a:extLst>
              <a:ext uri="{FF2B5EF4-FFF2-40B4-BE49-F238E27FC236}">
                <a16:creationId xmlns:a16="http://schemas.microsoft.com/office/drawing/2014/main" id="{60F966EE-C86A-17DE-6B56-00BD5059548C}"/>
              </a:ext>
            </a:extLst>
          </p:cNvPr>
          <p:cNvSpPr>
            <a:spLocks noGrp="1"/>
          </p:cNvSpPr>
          <p:nvPr>
            <p:ph idx="1"/>
          </p:nvPr>
        </p:nvSpPr>
        <p:spPr>
          <a:xfrm>
            <a:off x="1954213" y="1828802"/>
            <a:ext cx="8229600" cy="4149492"/>
          </a:xfrm>
        </p:spPr>
        <p:txBody>
          <a:bodyPr>
            <a:normAutofit/>
          </a:bodyPr>
          <a:lstStyle/>
          <a:p>
            <a:pPr marL="457189" indent="-457189">
              <a:buFont typeface="Arial" panose="020B0604020202020204" pitchFamily="34" charset="0"/>
              <a:buChar char="•"/>
            </a:pPr>
            <a:r>
              <a:rPr lang="en-GB" sz="2700" b="0" dirty="0">
                <a:solidFill>
                  <a:schemeClr val="tx1"/>
                </a:solidFill>
              </a:rPr>
              <a:t>Introductions</a:t>
            </a:r>
          </a:p>
          <a:p>
            <a:pPr marL="457189" indent="-457189">
              <a:buFont typeface="Arial" panose="020B0604020202020204" pitchFamily="34" charset="0"/>
              <a:buChar char="•"/>
            </a:pPr>
            <a:r>
              <a:rPr lang="en-GB" sz="2700" b="0" dirty="0">
                <a:solidFill>
                  <a:schemeClr val="tx1"/>
                </a:solidFill>
              </a:rPr>
              <a:t>Philosophy/Goals</a:t>
            </a:r>
          </a:p>
          <a:p>
            <a:pPr marL="457189" indent="-457189">
              <a:buFont typeface="Arial" panose="020B0604020202020204" pitchFamily="34" charset="0"/>
              <a:buChar char="•"/>
            </a:pPr>
            <a:r>
              <a:rPr lang="en-GB" sz="2700" b="0" dirty="0">
                <a:solidFill>
                  <a:schemeClr val="tx1"/>
                </a:solidFill>
              </a:rPr>
              <a:t>Children’s Expectations</a:t>
            </a:r>
          </a:p>
          <a:p>
            <a:pPr marL="457189" indent="-457189">
              <a:buFont typeface="Arial" panose="020B0604020202020204" pitchFamily="34" charset="0"/>
              <a:buChar char="•"/>
            </a:pPr>
            <a:r>
              <a:rPr lang="en-GB" sz="2700" b="0" dirty="0">
                <a:solidFill>
                  <a:schemeClr val="tx1"/>
                </a:solidFill>
              </a:rPr>
              <a:t>Parent Expectations</a:t>
            </a:r>
          </a:p>
          <a:p>
            <a:pPr marL="457189" indent="-457189">
              <a:buFont typeface="Arial" panose="020B0604020202020204" pitchFamily="34" charset="0"/>
              <a:buChar char="•"/>
            </a:pPr>
            <a:r>
              <a:rPr lang="en-GB" sz="2700" b="0" dirty="0">
                <a:solidFill>
                  <a:schemeClr val="tx1"/>
                </a:solidFill>
              </a:rPr>
              <a:t>Coaches Expectations</a:t>
            </a:r>
          </a:p>
          <a:p>
            <a:pPr marL="457189" indent="-457189">
              <a:buFont typeface="Arial" panose="020B0604020202020204" pitchFamily="34" charset="0"/>
              <a:buChar char="•"/>
            </a:pPr>
            <a:r>
              <a:rPr lang="en-GB" sz="2700" b="0" dirty="0">
                <a:solidFill>
                  <a:schemeClr val="tx1"/>
                </a:solidFill>
              </a:rPr>
              <a:t>Define Success</a:t>
            </a:r>
          </a:p>
          <a:p>
            <a:pPr marL="457189" indent="-457189">
              <a:buFont typeface="Arial" panose="020B0604020202020204" pitchFamily="34" charset="0"/>
              <a:buChar char="•"/>
            </a:pPr>
            <a:r>
              <a:rPr lang="en-GB" sz="2700" b="0" dirty="0">
                <a:solidFill>
                  <a:schemeClr val="tx1"/>
                </a:solidFill>
              </a:rPr>
              <a:t>Practices- Time/Venue/Requirements</a:t>
            </a:r>
          </a:p>
        </p:txBody>
      </p:sp>
    </p:spTree>
    <p:extLst>
      <p:ext uri="{BB962C8B-B14F-4D97-AF65-F5344CB8AC3E}">
        <p14:creationId xmlns:p14="http://schemas.microsoft.com/office/powerpoint/2010/main" val="181029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7E91A6-6048-2F2B-3DDA-0F80D61E417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188202" y="1211020"/>
            <a:ext cx="2842124" cy="3322881"/>
          </a:xfrm>
          <a:prstGeom prst="rect">
            <a:avLst/>
          </a:prstGeom>
        </p:spPr>
      </p:pic>
      <p:pic>
        <p:nvPicPr>
          <p:cNvPr id="1026" name="Picture 2" descr="Session Plan Template - Sand To Salt | Watersports Resource Site">
            <a:extLst>
              <a:ext uri="{FF2B5EF4-FFF2-40B4-BE49-F238E27FC236}">
                <a16:creationId xmlns:a16="http://schemas.microsoft.com/office/drawing/2014/main" id="{E90E636D-8E8E-1C25-B245-B746BC79D21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5300" y="959609"/>
            <a:ext cx="5105400" cy="469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3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A274DF-F9BA-DC78-D5F1-27B134DBD95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378701" y="1315140"/>
            <a:ext cx="2998355" cy="3548960"/>
          </a:xfrm>
          <a:prstGeom prst="rect">
            <a:avLst/>
          </a:prstGeom>
        </p:spPr>
      </p:pic>
      <p:pic>
        <p:nvPicPr>
          <p:cNvPr id="2" name="Picture 2">
            <a:extLst>
              <a:ext uri="{FF2B5EF4-FFF2-40B4-BE49-F238E27FC236}">
                <a16:creationId xmlns:a16="http://schemas.microsoft.com/office/drawing/2014/main" id="{9B97C25E-1441-755B-29C6-D00706B17B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6619" y="1589307"/>
            <a:ext cx="4572000" cy="33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5D72A1D-C294-E9DD-1BAC-11665997BB28}"/>
              </a:ext>
            </a:extLst>
          </p:cNvPr>
          <p:cNvSpPr txBox="1"/>
          <p:nvPr/>
        </p:nvSpPr>
        <p:spPr>
          <a:xfrm>
            <a:off x="2549155" y="989143"/>
            <a:ext cx="4412836" cy="600164"/>
          </a:xfrm>
          <a:prstGeom prst="rect">
            <a:avLst/>
          </a:prstGeom>
          <a:noFill/>
        </p:spPr>
        <p:txBody>
          <a:bodyPr wrap="square" rtlCol="0">
            <a:spAutoFit/>
          </a:bodyPr>
          <a:lstStyle/>
          <a:p>
            <a:pPr defTabSz="609585" fontAlgn="base">
              <a:spcBef>
                <a:spcPct val="0"/>
              </a:spcBef>
              <a:spcAft>
                <a:spcPct val="0"/>
              </a:spcAft>
            </a:pPr>
            <a:r>
              <a:rPr lang="en-GB" sz="3300" b="1">
                <a:solidFill>
                  <a:prstClr val="black"/>
                </a:solidFill>
                <a:latin typeface="Calibri" charset="0"/>
              </a:rPr>
              <a:t>Coaches Tool Kit</a:t>
            </a:r>
          </a:p>
        </p:txBody>
      </p:sp>
    </p:spTree>
    <p:extLst>
      <p:ext uri="{BB962C8B-B14F-4D97-AF65-F5344CB8AC3E}">
        <p14:creationId xmlns:p14="http://schemas.microsoft.com/office/powerpoint/2010/main" val="364842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816161-1690-9953-390C-30F892E3FE0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329355" y="1117413"/>
            <a:ext cx="2768247" cy="3188311"/>
          </a:xfrm>
          <a:prstGeom prst="rect">
            <a:avLst/>
          </a:prstGeom>
        </p:spPr>
      </p:pic>
      <p:pic>
        <p:nvPicPr>
          <p:cNvPr id="2" name="Picture 1">
            <a:extLst>
              <a:ext uri="{FF2B5EF4-FFF2-40B4-BE49-F238E27FC236}">
                <a16:creationId xmlns:a16="http://schemas.microsoft.com/office/drawing/2014/main" id="{880363D5-9CF7-9F4E-1593-FE06ED2AED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1" y="1394777"/>
            <a:ext cx="5610076" cy="4180523"/>
          </a:xfrm>
          <a:prstGeom prst="rect">
            <a:avLst/>
          </a:prstGeom>
        </p:spPr>
      </p:pic>
    </p:spTree>
    <p:extLst>
      <p:ext uri="{BB962C8B-B14F-4D97-AF65-F5344CB8AC3E}">
        <p14:creationId xmlns:p14="http://schemas.microsoft.com/office/powerpoint/2010/main" val="167598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426E-BDC6-4B7B-64B4-ABC642CAB930}"/>
              </a:ext>
            </a:extLst>
          </p:cNvPr>
          <p:cNvSpPr>
            <a:spLocks noGrp="1"/>
          </p:cNvSpPr>
          <p:nvPr>
            <p:ph type="title"/>
          </p:nvPr>
        </p:nvSpPr>
        <p:spPr>
          <a:xfrm>
            <a:off x="1981200" y="418869"/>
            <a:ext cx="8229600" cy="660825"/>
          </a:xfrm>
        </p:spPr>
        <p:txBody>
          <a:bodyPr/>
          <a:lstStyle/>
          <a:p>
            <a:r>
              <a:rPr lang="en-GB" dirty="0"/>
              <a:t>Personal Observations- Reflections </a:t>
            </a:r>
          </a:p>
        </p:txBody>
      </p:sp>
      <p:sp>
        <p:nvSpPr>
          <p:cNvPr id="3" name="Content Placeholder 2">
            <a:extLst>
              <a:ext uri="{FF2B5EF4-FFF2-40B4-BE49-F238E27FC236}">
                <a16:creationId xmlns:a16="http://schemas.microsoft.com/office/drawing/2014/main" id="{84968313-1067-FC87-23D2-9DADF3CDD1EF}"/>
              </a:ext>
            </a:extLst>
          </p:cNvPr>
          <p:cNvSpPr>
            <a:spLocks noGrp="1"/>
          </p:cNvSpPr>
          <p:nvPr>
            <p:ph idx="1"/>
          </p:nvPr>
        </p:nvSpPr>
        <p:spPr>
          <a:xfrm>
            <a:off x="1752601" y="1296329"/>
            <a:ext cx="8658225" cy="4475823"/>
          </a:xfrm>
        </p:spPr>
        <p:txBody>
          <a:bodyPr/>
          <a:lstStyle/>
          <a:p>
            <a:pPr marL="457189" indent="-457189">
              <a:buFont typeface="Arial" panose="020B0604020202020204" pitchFamily="34" charset="0"/>
              <a:buChar char="•"/>
            </a:pPr>
            <a:r>
              <a:rPr lang="en-GB" sz="3200" dirty="0"/>
              <a:t>Which of the 10 Golden Principles do you consider the most important? </a:t>
            </a:r>
          </a:p>
          <a:p>
            <a:pPr marL="457189" indent="-457189">
              <a:buFont typeface="Arial" panose="020B0604020202020204" pitchFamily="34" charset="0"/>
              <a:buChar char="•"/>
            </a:pPr>
            <a:r>
              <a:rPr lang="en-GB" sz="3200" dirty="0"/>
              <a:t>Why?</a:t>
            </a:r>
          </a:p>
          <a:p>
            <a:pPr marL="457189" indent="-457189">
              <a:buFont typeface="Arial" panose="020B0604020202020204" pitchFamily="34" charset="0"/>
              <a:buChar char="•"/>
            </a:pPr>
            <a:endParaRPr lang="en-GB" sz="3200" dirty="0"/>
          </a:p>
          <a:p>
            <a:pPr marL="457189" indent="-457189">
              <a:buFont typeface="Arial" panose="020B0604020202020204" pitchFamily="34" charset="0"/>
              <a:buChar char="•"/>
            </a:pPr>
            <a:r>
              <a:rPr lang="en-GB" sz="3200" dirty="0"/>
              <a:t>Look at the worksheet and reflect on your status on each of the 10 principles.</a:t>
            </a:r>
          </a:p>
          <a:p>
            <a:pPr marL="457189" indent="-457189">
              <a:buFont typeface="Arial" panose="020B0604020202020204" pitchFamily="34" charset="0"/>
              <a:buChar char="•"/>
            </a:pPr>
            <a:r>
              <a:rPr lang="en-GB" sz="3200" dirty="0"/>
              <a:t>Now, set yourself a SMART personal develop goals.</a:t>
            </a:r>
          </a:p>
        </p:txBody>
      </p:sp>
    </p:spTree>
    <p:extLst>
      <p:ext uri="{BB962C8B-B14F-4D97-AF65-F5344CB8AC3E}">
        <p14:creationId xmlns:p14="http://schemas.microsoft.com/office/powerpoint/2010/main" val="151201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bwMode="auto">
          <a:xfrm>
            <a:off x="1946275" y="24003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dirty="0">
                <a:solidFill>
                  <a:schemeClr val="accent1"/>
                </a:solidFill>
              </a:rPr>
              <a:t>THANK YOU!</a:t>
            </a:r>
          </a:p>
        </p:txBody>
      </p:sp>
      <p:sp>
        <p:nvSpPr>
          <p:cNvPr id="3" name="Rectangle 2"/>
          <p:cNvSpPr txBox="1">
            <a:spLocks noChangeArrowheads="1"/>
          </p:cNvSpPr>
          <p:nvPr/>
        </p:nvSpPr>
        <p:spPr>
          <a:xfrm>
            <a:off x="3647729" y="116632"/>
            <a:ext cx="6840761" cy="792088"/>
          </a:xfrm>
          <a:prstGeom prst="rect">
            <a:avLst/>
          </a:prstGeom>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r" defTabSz="609585"/>
            <a:endParaRPr lang="en-GB" sz="1200" dirty="0">
              <a:solidFill>
                <a:srgbClr val="1F497D"/>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7DCAE71-DC95-A89E-3C76-15BE564141A9}"/>
              </a:ext>
            </a:extLst>
          </p:cNvPr>
          <p:cNvSpPr txBox="1"/>
          <p:nvPr/>
        </p:nvSpPr>
        <p:spPr>
          <a:xfrm>
            <a:off x="541335" y="4698558"/>
            <a:ext cx="10982183" cy="1200329"/>
          </a:xfrm>
          <a:prstGeom prst="rect">
            <a:avLst/>
          </a:prstGeom>
          <a:noFill/>
        </p:spPr>
        <p:txBody>
          <a:bodyPr wrap="square" numCol="2">
            <a:spAutoFit/>
          </a:bodyPr>
          <a:lstStyle/>
          <a:p>
            <a:r>
              <a:rPr lang="en-GB" sz="1800" dirty="0">
                <a:effectLst/>
                <a:latin typeface="Calibri" panose="020F0502020204030204" pitchFamily="34" charset="0"/>
                <a:ea typeface="Times New Roman" panose="02020603050405020304" pitchFamily="18" charset="0"/>
              </a:rPr>
              <a:t>For further information on the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please follow the link:</a:t>
            </a:r>
            <a:r>
              <a:rPr lang="de-DE" dirty="0">
                <a:latin typeface="Times New Roman" panose="02020603050405020304" pitchFamily="18" charset="0"/>
                <a:ea typeface="Times New Roman" panose="02020603050405020304" pitchFamily="18" charset="0"/>
              </a:rPr>
              <a:t> </a:t>
            </a:r>
          </a:p>
          <a:p>
            <a:r>
              <a:rPr lang="en-GB" sz="1800" b="1" dirty="0">
                <a:effectLst/>
                <a:latin typeface="Calibri" panose="020F0502020204030204" pitchFamily="34" charset="0"/>
                <a:ea typeface="Times New Roman" panose="02020603050405020304" pitchFamily="18" charset="0"/>
              </a:rPr>
              <a:t>Website </a:t>
            </a:r>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https://edupass-project.eu/</a:t>
            </a:r>
            <a:r>
              <a:rPr lang="de-DE" dirty="0">
                <a:effectLst/>
                <a:latin typeface="Calibri" panose="020F0502020204030204" pitchFamily="34" charset="0"/>
                <a:cs typeface="Calibri" panose="020F0502020204030204" pitchFamily="34" charset="0"/>
              </a:rPr>
              <a:t> </a:t>
            </a:r>
          </a:p>
          <a:p>
            <a:endParaRPr lang="en-GB" dirty="0">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This work is licensed under the Creative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Commons Attribution 4.0 International</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License</a:t>
            </a:r>
            <a:r>
              <a:rPr lang="en-GB" sz="1800" dirty="0">
                <a:effectLst/>
                <a:latin typeface="Calibri" panose="020F0502020204030204" pitchFamily="34" charset="0"/>
                <a:ea typeface="Times New Roman" panose="02020603050405020304" pitchFamily="18" charset="0"/>
              </a:rPr>
              <a:t> </a:t>
            </a:r>
            <a:r>
              <a:rPr lang="en-GB" sz="1800" u="sng" dirty="0">
                <a:solidFill>
                  <a:srgbClr val="0563C1"/>
                </a:solidFill>
                <a:effectLst/>
                <a:latin typeface="Calibri" panose="020F0502020204030204" pitchFamily="34" charset="0"/>
                <a:ea typeface="Times New Roman" panose="02020603050405020304" pitchFamily="18" charset="0"/>
                <a:hlinkClick r:id="rId3"/>
              </a:rPr>
              <a:t>http://creativecommons.org/licenses/by/4.0/</a:t>
            </a:r>
            <a:endParaRPr lang="de-DE" sz="1800" dirty="0">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08776968-3EB6-1AFE-9CBC-E6F703E7B498}"/>
              </a:ext>
            </a:extLst>
          </p:cNvPr>
          <p:cNvSpPr txBox="1"/>
          <p:nvPr/>
        </p:nvSpPr>
        <p:spPr>
          <a:xfrm>
            <a:off x="541334" y="1120676"/>
            <a:ext cx="10431465" cy="3231654"/>
          </a:xfrm>
          <a:prstGeom prst="rect">
            <a:avLst/>
          </a:prstGeom>
          <a:noFill/>
        </p:spPr>
        <p:txBody>
          <a:bodyPr wrap="square" numCol="1">
            <a:spAutoFit/>
          </a:bodyPr>
          <a:lstStyle/>
          <a:p>
            <a:pPr>
              <a:spcBef>
                <a:spcPts val="1200"/>
              </a:spcBef>
            </a:pPr>
            <a:r>
              <a:rPr lang="en-GB" sz="2400" b="1" kern="0" dirty="0">
                <a:effectLst/>
                <a:latin typeface="Calibri" panose="020F0502020204030204" pitchFamily="34" charset="0"/>
                <a:ea typeface="Yu Gothic Light" panose="020B0300000000000000" pitchFamily="34" charset="-128"/>
                <a:cs typeface="Calibri" panose="020F0502020204030204" pitchFamily="34" charset="0"/>
              </a:rPr>
              <a:t>Technical sheet</a:t>
            </a:r>
            <a:endParaRPr lang="de-DE" sz="2400" b="1" kern="0" dirty="0">
              <a:solidFill>
                <a:srgbClr val="2C3D68"/>
              </a:solidFill>
              <a:effectLst/>
              <a:latin typeface="Calibri" panose="020F0502020204030204" pitchFamily="34" charset="0"/>
              <a:ea typeface="Yu Gothic Light" panose="020B0300000000000000" pitchFamily="34" charset="-128"/>
              <a:cs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Project:</a:t>
            </a:r>
            <a:r>
              <a:rPr lang="en-GB" sz="1800" dirty="0">
                <a:effectLst/>
                <a:latin typeface="Calibri" panose="020F0502020204030204" pitchFamily="34" charset="0"/>
                <a:ea typeface="Times New Roman" panose="02020603050405020304" pitchFamily="18" charset="0"/>
              </a:rPr>
              <a:t> Education for Physical Activity and Sport: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Informal and Non-formal Settings</a:t>
            </a:r>
          </a:p>
          <a:p>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Authors: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Partners</a:t>
            </a:r>
          </a:p>
          <a:p>
            <a:endParaRPr lang="de-DE"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Intellectual Property Statement:</a:t>
            </a:r>
            <a:br>
              <a:rPr lang="en-GB" dirty="0">
                <a:latin typeface="Calibri" panose="020F0502020204030204" pitchFamily="34" charset="0"/>
                <a:ea typeface="Times New Roman" panose="02020603050405020304" pitchFamily="18" charset="0"/>
              </a:rPr>
            </a:br>
            <a:r>
              <a:rPr lang="en-GB" dirty="0">
                <a:latin typeface="Calibri" panose="020F0502020204030204" pitchFamily="34" charset="0"/>
                <a:ea typeface="Times New Roman" panose="02020603050405020304" pitchFamily="18" charset="0"/>
              </a:rPr>
              <a:t>The following slides were presented by Sport Ireland Coaching during the </a:t>
            </a:r>
            <a:r>
              <a:rPr lang="en-GB" dirty="0" err="1">
                <a:latin typeface="Calibri" panose="020F0502020204030204" pitchFamily="34" charset="0"/>
                <a:ea typeface="Times New Roman" panose="02020603050405020304" pitchFamily="18" charset="0"/>
              </a:rPr>
              <a:t>EduPASS</a:t>
            </a:r>
            <a:r>
              <a:rPr lang="en-GB" dirty="0">
                <a:latin typeface="Calibri" panose="020F0502020204030204" pitchFamily="34" charset="0"/>
                <a:ea typeface="Times New Roman" panose="02020603050405020304" pitchFamily="18" charset="0"/>
              </a:rPr>
              <a:t> LTT events. They are shared here as a resource to be adapted in respective contexts, where </a:t>
            </a:r>
            <a:r>
              <a:rPr lang="en-GB" dirty="0">
                <a:latin typeface="Calibri" panose="020F0502020204030204" pitchFamily="34" charset="0"/>
              </a:rPr>
              <a:t>those Sport Ireland Coaching ’ intellectual property should be acknowledged, if their slides are used.   </a:t>
            </a:r>
          </a:p>
        </p:txBody>
      </p:sp>
      <p:pic>
        <p:nvPicPr>
          <p:cNvPr id="8" name="Picture 4" descr="Dibujo en blanco y negro&#10;&#10;Descripción generada automáticamente con confianza media">
            <a:extLst>
              <a:ext uri="{FF2B5EF4-FFF2-40B4-BE49-F238E27FC236}">
                <a16:creationId xmlns:a16="http://schemas.microsoft.com/office/drawing/2014/main" id="{C184EC39-ED71-C1DD-BC49-882960C3368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32426" y="4811998"/>
            <a:ext cx="1054735" cy="365760"/>
          </a:xfrm>
          <a:prstGeom prst="rect">
            <a:avLst/>
          </a:prstGeom>
          <a:noFill/>
        </p:spPr>
      </p:pic>
      <p:pic>
        <p:nvPicPr>
          <p:cNvPr id="2" name="Picture 12" descr="Sport Ireland_COACHING white trans_V.png">
            <a:extLst>
              <a:ext uri="{FF2B5EF4-FFF2-40B4-BE49-F238E27FC236}">
                <a16:creationId xmlns:a16="http://schemas.microsoft.com/office/drawing/2014/main" id="{E6EA1FA2-F164-99C4-7AE2-6DA64ED0B17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Sport Ireland_COACHING white trans_V.png">
            <a:extLst>
              <a:ext uri="{FF2B5EF4-FFF2-40B4-BE49-F238E27FC236}">
                <a16:creationId xmlns:a16="http://schemas.microsoft.com/office/drawing/2014/main" id="{2CBDF366-2126-C356-CE7B-A6FAA5AEB99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6913" y="64404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01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94F1-C886-6FAF-5BDF-EC74FEEE6B83}"/>
              </a:ext>
            </a:extLst>
          </p:cNvPr>
          <p:cNvSpPr>
            <a:spLocks noGrp="1"/>
          </p:cNvSpPr>
          <p:nvPr>
            <p:ph type="ctrTitle"/>
          </p:nvPr>
        </p:nvSpPr>
        <p:spPr>
          <a:xfrm>
            <a:off x="1892300" y="774701"/>
            <a:ext cx="3225800" cy="5143500"/>
          </a:xfrm>
        </p:spPr>
        <p:txBody>
          <a:bodyPr/>
          <a:lstStyle/>
          <a:p>
            <a:r>
              <a:rPr lang="en-US" sz="3600" dirty="0"/>
              <a:t>The impact of sport on children  depends on putting the right pieces in the right place at the right time… for the right child!</a:t>
            </a:r>
            <a:endParaRPr lang="en-GB" sz="3600" dirty="0"/>
          </a:p>
        </p:txBody>
      </p:sp>
      <p:pic>
        <p:nvPicPr>
          <p:cNvPr id="1026" name="Picture 2" descr="Tetris Game Screen">
            <a:extLst>
              <a:ext uri="{FF2B5EF4-FFF2-40B4-BE49-F238E27FC236}">
                <a16:creationId xmlns:a16="http://schemas.microsoft.com/office/drawing/2014/main" id="{76AED3C8-1C33-88A0-BA6C-8D7841A45D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4502" y="774702"/>
            <a:ext cx="4775199" cy="477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2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525-C7BE-ED13-965A-8C4A83C87A42}"/>
              </a:ext>
            </a:extLst>
          </p:cNvPr>
          <p:cNvSpPr>
            <a:spLocks noGrp="1"/>
          </p:cNvSpPr>
          <p:nvPr>
            <p:ph type="title"/>
          </p:nvPr>
        </p:nvSpPr>
        <p:spPr>
          <a:xfrm>
            <a:off x="1854522" y="457332"/>
            <a:ext cx="8329292" cy="689723"/>
          </a:xfrm>
        </p:spPr>
        <p:txBody>
          <a:bodyPr/>
          <a:lstStyle/>
          <a:p>
            <a:r>
              <a:rPr lang="en-GB" dirty="0"/>
              <a:t>ICOACHKIDS Pledge</a:t>
            </a:r>
          </a:p>
        </p:txBody>
      </p:sp>
      <p:pic>
        <p:nvPicPr>
          <p:cNvPr id="4" name="Content Placeholder 3">
            <a:extLst>
              <a:ext uri="{FF2B5EF4-FFF2-40B4-BE49-F238E27FC236}">
                <a16:creationId xmlns:a16="http://schemas.microsoft.com/office/drawing/2014/main" id="{B0DACF9E-2E60-15E3-59E4-33381C7FFA8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6396" y="1364318"/>
            <a:ext cx="1638300" cy="1485900"/>
          </a:xfrm>
          <a:prstGeom prst="rect">
            <a:avLst/>
          </a:prstGeom>
        </p:spPr>
      </p:pic>
      <p:pic>
        <p:nvPicPr>
          <p:cNvPr id="5" name="Picture 4">
            <a:extLst>
              <a:ext uri="{FF2B5EF4-FFF2-40B4-BE49-F238E27FC236}">
                <a16:creationId xmlns:a16="http://schemas.microsoft.com/office/drawing/2014/main" id="{63FCD558-480C-3208-12F2-D41D2D5AA9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47550" y="1358284"/>
            <a:ext cx="1695451" cy="1495425"/>
          </a:xfrm>
          <a:prstGeom prst="rect">
            <a:avLst/>
          </a:prstGeom>
        </p:spPr>
      </p:pic>
      <p:pic>
        <p:nvPicPr>
          <p:cNvPr id="6" name="Picture 5">
            <a:extLst>
              <a:ext uri="{FF2B5EF4-FFF2-40B4-BE49-F238E27FC236}">
                <a16:creationId xmlns:a16="http://schemas.microsoft.com/office/drawing/2014/main" id="{D6E85113-0E07-1701-F886-5C8390BCFE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62527" y="1430442"/>
            <a:ext cx="1704975" cy="1400175"/>
          </a:xfrm>
          <a:prstGeom prst="rect">
            <a:avLst/>
          </a:prstGeom>
        </p:spPr>
      </p:pic>
      <p:pic>
        <p:nvPicPr>
          <p:cNvPr id="7" name="Picture 6">
            <a:extLst>
              <a:ext uri="{FF2B5EF4-FFF2-40B4-BE49-F238E27FC236}">
                <a16:creationId xmlns:a16="http://schemas.microsoft.com/office/drawing/2014/main" id="{E19F7A8E-5B4F-387B-B48A-B0CE4363680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87028" y="1405148"/>
            <a:ext cx="1790700" cy="1419225"/>
          </a:xfrm>
          <a:prstGeom prst="rect">
            <a:avLst/>
          </a:prstGeom>
        </p:spPr>
      </p:pic>
      <p:pic>
        <p:nvPicPr>
          <p:cNvPr id="8" name="Picture 7">
            <a:extLst>
              <a:ext uri="{FF2B5EF4-FFF2-40B4-BE49-F238E27FC236}">
                <a16:creationId xmlns:a16="http://schemas.microsoft.com/office/drawing/2014/main" id="{98C64749-2D38-8ED4-0E96-3BCA5E8EA9E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30050" y="1246472"/>
            <a:ext cx="1828800" cy="1885951"/>
          </a:xfrm>
          <a:prstGeom prst="rect">
            <a:avLst/>
          </a:prstGeom>
        </p:spPr>
      </p:pic>
      <p:pic>
        <p:nvPicPr>
          <p:cNvPr id="9" name="Content Placeholder 11">
            <a:extLst>
              <a:ext uri="{FF2B5EF4-FFF2-40B4-BE49-F238E27FC236}">
                <a16:creationId xmlns:a16="http://schemas.microsoft.com/office/drawing/2014/main" id="{AA5A61CF-8224-E6F1-2C5F-5D76BB5322D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18853" y="2883875"/>
            <a:ext cx="1896020" cy="1597291"/>
          </a:xfrm>
          <a:prstGeom prst="rect">
            <a:avLst/>
          </a:prstGeom>
        </p:spPr>
      </p:pic>
      <p:pic>
        <p:nvPicPr>
          <p:cNvPr id="10" name="Picture 9">
            <a:extLst>
              <a:ext uri="{FF2B5EF4-FFF2-40B4-BE49-F238E27FC236}">
                <a16:creationId xmlns:a16="http://schemas.microsoft.com/office/drawing/2014/main" id="{AF59216F-0E4C-E8C3-1876-85FFD5427EF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498137" y="2909431"/>
            <a:ext cx="1666875" cy="1647825"/>
          </a:xfrm>
          <a:prstGeom prst="rect">
            <a:avLst/>
          </a:prstGeom>
        </p:spPr>
      </p:pic>
      <p:pic>
        <p:nvPicPr>
          <p:cNvPr id="11" name="Picture 10">
            <a:extLst>
              <a:ext uri="{FF2B5EF4-FFF2-40B4-BE49-F238E27FC236}">
                <a16:creationId xmlns:a16="http://schemas.microsoft.com/office/drawing/2014/main" id="{B3F52119-7804-ACC6-EC3A-D922B346FC9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72548" y="2878199"/>
            <a:ext cx="1828959" cy="1792379"/>
          </a:xfrm>
          <a:prstGeom prst="rect">
            <a:avLst/>
          </a:prstGeom>
        </p:spPr>
      </p:pic>
      <p:pic>
        <p:nvPicPr>
          <p:cNvPr id="12" name="Picture 11">
            <a:extLst>
              <a:ext uri="{FF2B5EF4-FFF2-40B4-BE49-F238E27FC236}">
                <a16:creationId xmlns:a16="http://schemas.microsoft.com/office/drawing/2014/main" id="{05E4186B-8EB3-146C-470F-5D5B5ADBB40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713617" y="2901980"/>
            <a:ext cx="1724025" cy="1876425"/>
          </a:xfrm>
          <a:prstGeom prst="rect">
            <a:avLst/>
          </a:prstGeom>
        </p:spPr>
      </p:pic>
      <p:pic>
        <p:nvPicPr>
          <p:cNvPr id="13" name="Picture 12">
            <a:extLst>
              <a:ext uri="{FF2B5EF4-FFF2-40B4-BE49-F238E27FC236}">
                <a16:creationId xmlns:a16="http://schemas.microsoft.com/office/drawing/2014/main" id="{DA114FAD-04EC-781E-655C-B775342A9E7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170456" y="2959963"/>
            <a:ext cx="1859441" cy="1737511"/>
          </a:xfrm>
          <a:prstGeom prst="rect">
            <a:avLst/>
          </a:prstGeom>
        </p:spPr>
      </p:pic>
      <p:sp>
        <p:nvSpPr>
          <p:cNvPr id="14" name="TextBox 13">
            <a:extLst>
              <a:ext uri="{FF2B5EF4-FFF2-40B4-BE49-F238E27FC236}">
                <a16:creationId xmlns:a16="http://schemas.microsoft.com/office/drawing/2014/main" id="{EFDC0DA6-B3D7-BCFF-3124-3C4E7DF154AC}"/>
              </a:ext>
            </a:extLst>
          </p:cNvPr>
          <p:cNvSpPr txBox="1"/>
          <p:nvPr/>
        </p:nvSpPr>
        <p:spPr>
          <a:xfrm>
            <a:off x="-28498" y="4826597"/>
            <a:ext cx="12192000" cy="1200329"/>
          </a:xfrm>
          <a:prstGeom prst="rect">
            <a:avLst/>
          </a:prstGeom>
          <a:noFill/>
        </p:spPr>
        <p:txBody>
          <a:bodyPr wrap="square" rtlCol="0">
            <a:spAutoFit/>
          </a:bodyPr>
          <a:lstStyle/>
          <a:p>
            <a:pPr algn="ctr" defTabSz="609585" fontAlgn="base">
              <a:spcBef>
                <a:spcPct val="0"/>
              </a:spcBef>
              <a:spcAft>
                <a:spcPct val="0"/>
              </a:spcAft>
            </a:pPr>
            <a:r>
              <a:rPr lang="en-GB" b="1" dirty="0">
                <a:solidFill>
                  <a:srgbClr val="2E2B2B"/>
                </a:solidFill>
                <a:latin typeface="Poppins" panose="00000500000000000000" pitchFamily="2" charset="0"/>
              </a:rPr>
              <a:t>The ICOACHKIDS Pledge contains 10 golden principles that will help coaches guarantee </a:t>
            </a:r>
            <a:br>
              <a:rPr lang="en-GB" b="1" dirty="0">
                <a:solidFill>
                  <a:srgbClr val="2E2B2B"/>
                </a:solidFill>
                <a:latin typeface="Poppins" panose="00000500000000000000" pitchFamily="2" charset="0"/>
              </a:rPr>
            </a:br>
            <a:r>
              <a:rPr lang="en-GB" b="1" dirty="0">
                <a:solidFill>
                  <a:srgbClr val="2E2B2B"/>
                </a:solidFill>
                <a:latin typeface="Poppins" panose="00000500000000000000" pitchFamily="2" charset="0"/>
              </a:rPr>
              <a:t>that sport is a positive experience for all involved, especially for each and every child.</a:t>
            </a:r>
          </a:p>
          <a:p>
            <a:pPr algn="ctr" defTabSz="609585" fontAlgn="base">
              <a:spcBef>
                <a:spcPct val="0"/>
              </a:spcBef>
              <a:spcAft>
                <a:spcPct val="0"/>
              </a:spcAft>
            </a:pPr>
            <a:endParaRPr lang="en-GB" b="1" dirty="0">
              <a:solidFill>
                <a:srgbClr val="2E2B2B"/>
              </a:solidFill>
              <a:latin typeface="Poppins" panose="00000500000000000000" pitchFamily="2" charset="0"/>
            </a:endParaRPr>
          </a:p>
          <a:p>
            <a:pPr algn="ctr" defTabSz="609585" fontAlgn="base">
              <a:spcBef>
                <a:spcPct val="0"/>
              </a:spcBef>
              <a:spcAft>
                <a:spcPct val="0"/>
              </a:spcAft>
            </a:pPr>
            <a:r>
              <a:rPr lang="en-GB" b="1" dirty="0">
                <a:solidFill>
                  <a:srgbClr val="2E2B2B"/>
                </a:solidFill>
                <a:latin typeface="Poppins" panose="00000500000000000000" pitchFamily="2" charset="0"/>
              </a:rPr>
              <a:t>Watch this video for more information </a:t>
            </a:r>
            <a:r>
              <a:rPr lang="en-GB" dirty="0">
                <a:solidFill>
                  <a:prstClr val="black"/>
                </a:solidFill>
                <a:latin typeface="Calibri" charset="0"/>
                <a:hlinkClick r:id="rId13"/>
              </a:rPr>
              <a:t>https://www.youtube.com/watch?v=t8UikQNO2R8</a:t>
            </a:r>
            <a:r>
              <a:rPr lang="en-GB" dirty="0">
                <a:solidFill>
                  <a:prstClr val="black"/>
                </a:solidFill>
                <a:latin typeface="Calibri" charset="0"/>
              </a:rPr>
              <a:t> </a:t>
            </a:r>
          </a:p>
        </p:txBody>
      </p:sp>
    </p:spTree>
    <p:extLst>
      <p:ext uri="{BB962C8B-B14F-4D97-AF65-F5344CB8AC3E}">
        <p14:creationId xmlns:p14="http://schemas.microsoft.com/office/powerpoint/2010/main" val="324767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91359F-FA4E-3431-CFB7-E82450C648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092" y="17585"/>
            <a:ext cx="7825154" cy="6070600"/>
          </a:xfrm>
          <a:prstGeom prst="rect">
            <a:avLst/>
          </a:prstGeom>
        </p:spPr>
      </p:pic>
      <p:pic>
        <p:nvPicPr>
          <p:cNvPr id="5" name="Content Placeholder 3">
            <a:extLst>
              <a:ext uri="{FF2B5EF4-FFF2-40B4-BE49-F238E27FC236}">
                <a16:creationId xmlns:a16="http://schemas.microsoft.com/office/drawing/2014/main" id="{60A9991A-58B0-8280-C128-E8E8F1D5491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76846" y="481769"/>
            <a:ext cx="2180492" cy="1485900"/>
          </a:xfrm>
          <a:prstGeom prst="rect">
            <a:avLst/>
          </a:prstGeom>
        </p:spPr>
      </p:pic>
      <p:sp>
        <p:nvSpPr>
          <p:cNvPr id="8" name="TextBox 7">
            <a:extLst>
              <a:ext uri="{FF2B5EF4-FFF2-40B4-BE49-F238E27FC236}">
                <a16:creationId xmlns:a16="http://schemas.microsoft.com/office/drawing/2014/main" id="{BDB10AB9-C2B9-0C10-9D77-C5D50B3AA1B7}"/>
              </a:ext>
            </a:extLst>
          </p:cNvPr>
          <p:cNvSpPr txBox="1"/>
          <p:nvPr/>
        </p:nvSpPr>
        <p:spPr>
          <a:xfrm>
            <a:off x="8399096" y="2522017"/>
            <a:ext cx="3263900" cy="3046988"/>
          </a:xfrm>
          <a:prstGeom prst="rect">
            <a:avLst/>
          </a:prstGeom>
          <a:noFill/>
        </p:spPr>
        <p:txBody>
          <a:bodyPr wrap="square" rtlCol="0">
            <a:spAutoFit/>
          </a:bodyPr>
          <a:lstStyle/>
          <a:p>
            <a:pPr marL="285744" indent="-285744" algn="ctr" defTabSz="609585" fontAlgn="base">
              <a:spcBef>
                <a:spcPct val="0"/>
              </a:spcBef>
              <a:spcAft>
                <a:spcPct val="0"/>
              </a:spcAft>
              <a:buFont typeface="Arial" panose="020B0604020202020204" pitchFamily="34" charset="0"/>
              <a:buChar char="•"/>
            </a:pPr>
            <a:r>
              <a:rPr lang="en-GB" sz="2400" b="1" dirty="0">
                <a:solidFill>
                  <a:prstClr val="black"/>
                </a:solidFill>
                <a:latin typeface="Calibri" charset="0"/>
              </a:rPr>
              <a:t>What motives each child that you coach?</a:t>
            </a:r>
          </a:p>
          <a:p>
            <a:pPr marL="285744" indent="-285744" algn="ctr" defTabSz="609585" fontAlgn="base">
              <a:spcBef>
                <a:spcPct val="0"/>
              </a:spcBef>
              <a:spcAft>
                <a:spcPct val="0"/>
              </a:spcAft>
              <a:buFont typeface="Arial" panose="020B0604020202020204" pitchFamily="34" charset="0"/>
              <a:buChar char="•"/>
            </a:pPr>
            <a:r>
              <a:rPr lang="en-GB" sz="2400" b="1" dirty="0">
                <a:solidFill>
                  <a:prstClr val="black"/>
                </a:solidFill>
                <a:latin typeface="Calibri" charset="0"/>
              </a:rPr>
              <a:t>Who is each child and what are their needs?</a:t>
            </a:r>
          </a:p>
          <a:p>
            <a:pPr marL="285744" indent="-285744" algn="ctr" defTabSz="609585" fontAlgn="base">
              <a:spcBef>
                <a:spcPct val="0"/>
              </a:spcBef>
              <a:spcAft>
                <a:spcPct val="0"/>
              </a:spcAft>
              <a:buFont typeface="Arial" panose="020B0604020202020204" pitchFamily="34" charset="0"/>
              <a:buChar char="•"/>
            </a:pPr>
            <a:r>
              <a:rPr lang="en-GB" sz="2400" b="1" dirty="0">
                <a:solidFill>
                  <a:prstClr val="black"/>
                </a:solidFill>
                <a:latin typeface="Calibri" charset="0"/>
              </a:rPr>
              <a:t>Engage with each child</a:t>
            </a:r>
          </a:p>
          <a:p>
            <a:pPr marL="285744" indent="-285744" algn="ctr" defTabSz="609585" fontAlgn="base">
              <a:spcBef>
                <a:spcPct val="0"/>
              </a:spcBef>
              <a:spcAft>
                <a:spcPct val="0"/>
              </a:spcAft>
              <a:buFont typeface="Arial" panose="020B0604020202020204" pitchFamily="34" charset="0"/>
              <a:buChar char="•"/>
            </a:pPr>
            <a:r>
              <a:rPr lang="en-GB" sz="2400" b="1" dirty="0">
                <a:solidFill>
                  <a:prstClr val="black"/>
                </a:solidFill>
                <a:latin typeface="Calibri" charset="0"/>
              </a:rPr>
              <a:t>Actively listen</a:t>
            </a:r>
            <a:br>
              <a:rPr lang="en-GB" dirty="0">
                <a:solidFill>
                  <a:prstClr val="black"/>
                </a:solidFill>
                <a:latin typeface="Calibri" charset="0"/>
              </a:rPr>
            </a:br>
            <a:endParaRPr lang="en-GB" sz="2400" dirty="0">
              <a:solidFill>
                <a:prstClr val="black"/>
              </a:solidFill>
              <a:latin typeface="Calibri" charset="0"/>
            </a:endParaRPr>
          </a:p>
        </p:txBody>
      </p:sp>
    </p:spTree>
    <p:extLst>
      <p:ext uri="{BB962C8B-B14F-4D97-AF65-F5344CB8AC3E}">
        <p14:creationId xmlns:p14="http://schemas.microsoft.com/office/powerpoint/2010/main" val="267689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417E44B-2878-550A-C341-3B812D57A0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31754" y="361206"/>
            <a:ext cx="2428872" cy="2022231"/>
          </a:xfrm>
          <a:prstGeom prst="rect">
            <a:avLst/>
          </a:prstGeom>
        </p:spPr>
      </p:pic>
      <p:pic>
        <p:nvPicPr>
          <p:cNvPr id="6" name="Picture 5" descr="A diagram of a coaching session&#10;&#10;Description automatically generated">
            <a:extLst>
              <a:ext uri="{FF2B5EF4-FFF2-40B4-BE49-F238E27FC236}">
                <a16:creationId xmlns:a16="http://schemas.microsoft.com/office/drawing/2014/main" id="{90677C94-221C-92F6-05B5-007D90591C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0585" y="266700"/>
            <a:ext cx="6620538" cy="5809165"/>
          </a:xfrm>
          <a:prstGeom prst="rect">
            <a:avLst/>
          </a:prstGeom>
        </p:spPr>
      </p:pic>
      <p:pic>
        <p:nvPicPr>
          <p:cNvPr id="7" name="Picture 6">
            <a:extLst>
              <a:ext uri="{FF2B5EF4-FFF2-40B4-BE49-F238E27FC236}">
                <a16:creationId xmlns:a16="http://schemas.microsoft.com/office/drawing/2014/main" id="{16EF0499-F61D-EE86-A916-770EE20E6C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9458" y="1910576"/>
            <a:ext cx="2095239" cy="2104763"/>
          </a:xfrm>
          <a:prstGeom prst="rect">
            <a:avLst/>
          </a:prstGeom>
        </p:spPr>
      </p:pic>
      <p:sp>
        <p:nvSpPr>
          <p:cNvPr id="2" name="TextBox 1">
            <a:extLst>
              <a:ext uri="{FF2B5EF4-FFF2-40B4-BE49-F238E27FC236}">
                <a16:creationId xmlns:a16="http://schemas.microsoft.com/office/drawing/2014/main" id="{172C3B8C-BF60-C2C9-AA05-9960E828045D}"/>
              </a:ext>
            </a:extLst>
          </p:cNvPr>
          <p:cNvSpPr txBox="1"/>
          <p:nvPr/>
        </p:nvSpPr>
        <p:spPr>
          <a:xfrm>
            <a:off x="8477059" y="2644170"/>
            <a:ext cx="2554356" cy="1569660"/>
          </a:xfrm>
          <a:prstGeom prst="rect">
            <a:avLst/>
          </a:prstGeom>
          <a:noFill/>
        </p:spPr>
        <p:txBody>
          <a:bodyPr wrap="square" rtlCol="0">
            <a:spAutoFit/>
          </a:bodyPr>
          <a:lstStyle/>
          <a:p>
            <a:pPr algn="ctr" defTabSz="609585" fontAlgn="base">
              <a:spcBef>
                <a:spcPct val="0"/>
              </a:spcBef>
              <a:spcAft>
                <a:spcPct val="0"/>
              </a:spcAft>
            </a:pPr>
            <a:r>
              <a:rPr lang="en-GB" sz="2400" b="1" dirty="0">
                <a:solidFill>
                  <a:prstClr val="black"/>
                </a:solidFill>
                <a:latin typeface="Calibri" charset="0"/>
              </a:rPr>
              <a:t>Be informed by the development of each child on each beam</a:t>
            </a:r>
            <a:endParaRPr lang="en-IE" sz="2400" b="1" dirty="0">
              <a:solidFill>
                <a:prstClr val="black"/>
              </a:solidFill>
              <a:latin typeface="Calibri" charset="0"/>
            </a:endParaRPr>
          </a:p>
        </p:txBody>
      </p:sp>
    </p:spTree>
    <p:extLst>
      <p:ext uri="{BB962C8B-B14F-4D97-AF65-F5344CB8AC3E}">
        <p14:creationId xmlns:p14="http://schemas.microsoft.com/office/powerpoint/2010/main" val="206179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1B4886F-32B4-F7FF-824C-C2172FAD4C3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711910" y="527274"/>
            <a:ext cx="2125391" cy="1723558"/>
          </a:xfrm>
          <a:prstGeom prst="rect">
            <a:avLst/>
          </a:prstGeom>
        </p:spPr>
      </p:pic>
      <p:pic>
        <p:nvPicPr>
          <p:cNvPr id="1026" name="Picture 2" descr="Aviva Adds Inclusion to Soccer Sisters Camps - Sport for Business">
            <a:extLst>
              <a:ext uri="{FF2B5EF4-FFF2-40B4-BE49-F238E27FC236}">
                <a16:creationId xmlns:a16="http://schemas.microsoft.com/office/drawing/2014/main" id="{3F2FF3F2-2E49-E856-7F7C-FFD527BD9D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319531"/>
            <a:ext cx="3870983" cy="2249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inclusion in sport is more important than ever - Together Active  Staffordshire &amp; Stoke-on-Trent">
            <a:extLst>
              <a:ext uri="{FF2B5EF4-FFF2-40B4-BE49-F238E27FC236}">
                <a16:creationId xmlns:a16="http://schemas.microsoft.com/office/drawing/2014/main" id="{0F3EF46D-B3A5-F83C-5C9D-1AA2698CD3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12972" y="319532"/>
            <a:ext cx="2956763" cy="2249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DE24FCB-0284-6A57-0F0D-88E063AC91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2230" y="2776709"/>
            <a:ext cx="2633223" cy="1561097"/>
          </a:xfrm>
          <a:prstGeom prst="rect">
            <a:avLst/>
          </a:prstGeom>
        </p:spPr>
      </p:pic>
      <p:sp>
        <p:nvSpPr>
          <p:cNvPr id="3" name="TextBox 2">
            <a:extLst>
              <a:ext uri="{FF2B5EF4-FFF2-40B4-BE49-F238E27FC236}">
                <a16:creationId xmlns:a16="http://schemas.microsoft.com/office/drawing/2014/main" id="{5973ED7F-FE9F-502B-5478-E6467C57A214}"/>
              </a:ext>
            </a:extLst>
          </p:cNvPr>
          <p:cNvSpPr txBox="1"/>
          <p:nvPr/>
        </p:nvSpPr>
        <p:spPr>
          <a:xfrm>
            <a:off x="619235" y="2875867"/>
            <a:ext cx="5476765" cy="2923877"/>
          </a:xfrm>
          <a:prstGeom prst="rect">
            <a:avLst/>
          </a:prstGeom>
          <a:noFill/>
        </p:spPr>
        <p:txBody>
          <a:bodyPr wrap="square" rtlCol="0">
            <a:spAutoFit/>
          </a:bodyPr>
          <a:lstStyle/>
          <a:p>
            <a:pPr marL="285744" indent="-285744" defTabSz="609585" fontAlgn="base">
              <a:spcBef>
                <a:spcPct val="0"/>
              </a:spcBef>
              <a:spcAft>
                <a:spcPct val="0"/>
              </a:spcAft>
              <a:buFont typeface="Arial" panose="020B0604020202020204" pitchFamily="34" charset="0"/>
              <a:buChar char="•"/>
            </a:pPr>
            <a:r>
              <a:rPr lang="en-GB" sz="20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Challenge yourself to adapt your coaching for each child</a:t>
            </a:r>
          </a:p>
          <a:p>
            <a:pPr marL="285744" indent="-285744" defTabSz="609585" fontAlgn="base">
              <a:spcBef>
                <a:spcPct val="0"/>
              </a:spcBef>
              <a:spcAft>
                <a:spcPct val="0"/>
              </a:spcAft>
              <a:buFont typeface="Arial" panose="020B0604020202020204" pitchFamily="34" charset="0"/>
              <a:buChar char="•"/>
            </a:pPr>
            <a:r>
              <a:rPr lang="en-GB" sz="20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Remove barriers to participation</a:t>
            </a:r>
          </a:p>
          <a:p>
            <a:pPr marL="285744" indent="-285744" defTabSz="609585" fontAlgn="base">
              <a:spcBef>
                <a:spcPct val="0"/>
              </a:spcBef>
              <a:spcAft>
                <a:spcPct val="0"/>
              </a:spcAft>
              <a:buFont typeface="Arial" panose="020B0604020202020204" pitchFamily="34" charset="0"/>
              <a:buChar char="•"/>
            </a:pPr>
            <a:r>
              <a:rPr lang="en-GB" sz="20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Pay attention to each child</a:t>
            </a:r>
          </a:p>
          <a:p>
            <a:pPr marL="285744" indent="-285744" defTabSz="609585" fontAlgn="base">
              <a:spcBef>
                <a:spcPct val="0"/>
              </a:spcBef>
              <a:spcAft>
                <a:spcPct val="0"/>
              </a:spcAft>
              <a:buFont typeface="Arial" panose="020B0604020202020204" pitchFamily="34" charset="0"/>
              <a:buChar char="•"/>
            </a:pPr>
            <a:r>
              <a:rPr lang="en-GB" sz="20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Try to ensure that your coaching facilitates learning for children of all shapes, sizes, genders, ethnicities, beliefs, abilities and motivations</a:t>
            </a:r>
          </a:p>
          <a:p>
            <a:pPr defTabSz="609585" fontAlgn="base">
              <a:spcBef>
                <a:spcPct val="0"/>
              </a:spcBef>
              <a:spcAft>
                <a:spcPct val="0"/>
              </a:spcAft>
            </a:pPr>
            <a:endParaRPr lang="en-GB" sz="2400" dirty="0">
              <a:solidFill>
                <a:prstClr val="black"/>
              </a:solidFill>
              <a:latin typeface="Calibri" charset="0"/>
            </a:endParaRPr>
          </a:p>
        </p:txBody>
      </p:sp>
      <p:sp>
        <p:nvSpPr>
          <p:cNvPr id="6" name="TextBox 5">
            <a:extLst>
              <a:ext uri="{FF2B5EF4-FFF2-40B4-BE49-F238E27FC236}">
                <a16:creationId xmlns:a16="http://schemas.microsoft.com/office/drawing/2014/main" id="{14526747-01C7-AFBB-1BC4-E9E3B1A40558}"/>
              </a:ext>
            </a:extLst>
          </p:cNvPr>
          <p:cNvSpPr txBox="1"/>
          <p:nvPr/>
        </p:nvSpPr>
        <p:spPr>
          <a:xfrm>
            <a:off x="7795444" y="4689929"/>
            <a:ext cx="2210675" cy="769441"/>
          </a:xfrm>
          <a:prstGeom prst="rect">
            <a:avLst/>
          </a:prstGeom>
          <a:noFill/>
        </p:spPr>
        <p:txBody>
          <a:bodyPr wrap="square">
            <a:spAutoFit/>
          </a:bodyPr>
          <a:lstStyle/>
          <a:p>
            <a:pPr defTabSz="609585" fontAlgn="base">
              <a:spcBef>
                <a:spcPct val="0"/>
              </a:spcBef>
              <a:spcAft>
                <a:spcPct val="0"/>
              </a:spcAft>
            </a:pPr>
            <a:r>
              <a:rPr lang="en-GB" sz="2000" b="1" dirty="0">
                <a:solidFill>
                  <a:srgbClr val="000000"/>
                </a:solidFill>
                <a:latin typeface="Helvetica Neue" panose="02000503000000020004"/>
              </a:rPr>
              <a:t>Coaching is not one size fits all</a:t>
            </a:r>
            <a:r>
              <a:rPr lang="en-GB" sz="2400" b="1" dirty="0">
                <a:solidFill>
                  <a:srgbClr val="000000"/>
                </a:solidFill>
                <a:latin typeface="freight-text-pro"/>
              </a:rPr>
              <a:t>. </a:t>
            </a:r>
            <a:endParaRPr lang="en-IE" sz="2400" dirty="0">
              <a:solidFill>
                <a:prstClr val="black"/>
              </a:solidFill>
              <a:latin typeface="Calibri" charset="0"/>
            </a:endParaRPr>
          </a:p>
        </p:txBody>
      </p:sp>
    </p:spTree>
    <p:extLst>
      <p:ext uri="{BB962C8B-B14F-4D97-AF65-F5344CB8AC3E}">
        <p14:creationId xmlns:p14="http://schemas.microsoft.com/office/powerpoint/2010/main" val="43187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06B21-06B5-6846-5C67-E7570DD943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66147" y="523142"/>
            <a:ext cx="2101851" cy="1516674"/>
          </a:xfrm>
          <a:prstGeom prst="rect">
            <a:avLst/>
          </a:prstGeom>
        </p:spPr>
      </p:pic>
      <p:pic>
        <p:nvPicPr>
          <p:cNvPr id="5" name="Picture 4">
            <a:extLst>
              <a:ext uri="{FF2B5EF4-FFF2-40B4-BE49-F238E27FC236}">
                <a16:creationId xmlns:a16="http://schemas.microsoft.com/office/drawing/2014/main" id="{08D5F8CD-6556-B13A-9D04-1593D995CC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7207135" cy="6057900"/>
          </a:xfrm>
          <a:prstGeom prst="rect">
            <a:avLst/>
          </a:prstGeom>
        </p:spPr>
      </p:pic>
      <p:sp>
        <p:nvSpPr>
          <p:cNvPr id="6" name="TextBox 5">
            <a:extLst>
              <a:ext uri="{FF2B5EF4-FFF2-40B4-BE49-F238E27FC236}">
                <a16:creationId xmlns:a16="http://schemas.microsoft.com/office/drawing/2014/main" id="{EB814A93-096D-4C6F-3124-1164AD15D81C}"/>
              </a:ext>
            </a:extLst>
          </p:cNvPr>
          <p:cNvSpPr txBox="1"/>
          <p:nvPr/>
        </p:nvSpPr>
        <p:spPr>
          <a:xfrm>
            <a:off x="7856190" y="2590546"/>
            <a:ext cx="3521764" cy="2554545"/>
          </a:xfrm>
          <a:prstGeom prst="rect">
            <a:avLst/>
          </a:prstGeom>
          <a:noFill/>
        </p:spPr>
        <p:txBody>
          <a:bodyPr wrap="square" rtlCol="0">
            <a:spAutoFit/>
          </a:bodyPr>
          <a:lstStyle/>
          <a:p>
            <a:pPr marL="285744" indent="-285744" algn="ctr" defTabSz="609585" fontAlgn="base">
              <a:spcBef>
                <a:spcPct val="0"/>
              </a:spcBef>
              <a:spcAft>
                <a:spcPct val="0"/>
              </a:spcAft>
              <a:buFont typeface="Arial" panose="020B0604020202020204" pitchFamily="34" charset="0"/>
              <a:buChar char="•"/>
            </a:pPr>
            <a:r>
              <a:rPr lang="en-GB" sz="2000" b="1" dirty="0">
                <a:solidFill>
                  <a:srgbClr val="000000"/>
                </a:solidFill>
                <a:latin typeface="freight-text-pro"/>
              </a:rPr>
              <a:t>Children only learn in environments where they feel safe</a:t>
            </a:r>
          </a:p>
          <a:p>
            <a:pPr algn="ctr" defTabSz="609585" fontAlgn="base">
              <a:spcBef>
                <a:spcPct val="0"/>
              </a:spcBef>
              <a:spcAft>
                <a:spcPct val="0"/>
              </a:spcAft>
            </a:pPr>
            <a:endParaRPr lang="en-GB" sz="2000" b="1" dirty="0">
              <a:solidFill>
                <a:srgbClr val="000000"/>
              </a:solidFill>
              <a:latin typeface="freight-text-pro"/>
            </a:endParaRPr>
          </a:p>
          <a:p>
            <a:pPr marL="285744" indent="-285744" algn="ctr" defTabSz="609585" fontAlgn="base">
              <a:spcBef>
                <a:spcPct val="0"/>
              </a:spcBef>
              <a:spcAft>
                <a:spcPct val="0"/>
              </a:spcAft>
              <a:buFont typeface="Arial" panose="020B0604020202020204" pitchFamily="34" charset="0"/>
              <a:buChar char="•"/>
            </a:pPr>
            <a:r>
              <a:rPr lang="en-GB" sz="2000" b="1" dirty="0">
                <a:solidFill>
                  <a:srgbClr val="000000"/>
                </a:solidFill>
                <a:latin typeface="freight-text-pro"/>
              </a:rPr>
              <a:t>Don’t let learning get in the way of fun. Focus on creating fun environments first</a:t>
            </a:r>
          </a:p>
        </p:txBody>
      </p:sp>
    </p:spTree>
    <p:extLst>
      <p:ext uri="{BB962C8B-B14F-4D97-AF65-F5344CB8AC3E}">
        <p14:creationId xmlns:p14="http://schemas.microsoft.com/office/powerpoint/2010/main" val="71313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5F68C1-D41C-4B90-E0D1-65E2E570481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431755" y="450673"/>
            <a:ext cx="2592163" cy="2401181"/>
          </a:xfrm>
          <a:prstGeom prst="rect">
            <a:avLst/>
          </a:prstGeom>
        </p:spPr>
      </p:pic>
      <p:pic>
        <p:nvPicPr>
          <p:cNvPr id="5" name="Picture 4">
            <a:extLst>
              <a:ext uri="{FF2B5EF4-FFF2-40B4-BE49-F238E27FC236}">
                <a16:creationId xmlns:a16="http://schemas.microsoft.com/office/drawing/2014/main" id="{E50EF02D-178D-AAF2-21C4-38A9858465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81538"/>
            <a:ext cx="5194713" cy="4160531"/>
          </a:xfrm>
          <a:prstGeom prst="rect">
            <a:avLst/>
          </a:prstGeom>
        </p:spPr>
      </p:pic>
      <p:sp>
        <p:nvSpPr>
          <p:cNvPr id="2" name="TextBox 1">
            <a:extLst>
              <a:ext uri="{FF2B5EF4-FFF2-40B4-BE49-F238E27FC236}">
                <a16:creationId xmlns:a16="http://schemas.microsoft.com/office/drawing/2014/main" id="{F30786DC-3D70-47A7-AA77-F84D7267CA1A}"/>
              </a:ext>
            </a:extLst>
          </p:cNvPr>
          <p:cNvSpPr txBox="1"/>
          <p:nvPr/>
        </p:nvSpPr>
        <p:spPr>
          <a:xfrm>
            <a:off x="6997289" y="3061803"/>
            <a:ext cx="3455072" cy="1938992"/>
          </a:xfrm>
          <a:prstGeom prst="rect">
            <a:avLst/>
          </a:prstGeom>
          <a:noFill/>
        </p:spPr>
        <p:txBody>
          <a:bodyPr wrap="square" rtlCol="0">
            <a:spAutoFit/>
          </a:bodyPr>
          <a:lstStyle/>
          <a:p>
            <a:pPr marL="342891" indent="-342891" algn="ctr" defTabSz="609585" fontAlgn="base">
              <a:spcBef>
                <a:spcPct val="0"/>
              </a:spcBef>
              <a:spcAft>
                <a:spcPct val="0"/>
              </a:spcAft>
              <a:buFont typeface="Arial" panose="020B0604020202020204" pitchFamily="34" charset="0"/>
              <a:buChar char="•"/>
            </a:pPr>
            <a:r>
              <a:rPr lang="en-GB" sz="2000" b="1" dirty="0">
                <a:solidFill>
                  <a:prstClr val="black"/>
                </a:solidFill>
                <a:latin typeface="Calibri" charset="0"/>
              </a:rPr>
              <a:t>The child who loves and values being active will keep being active</a:t>
            </a:r>
          </a:p>
          <a:p>
            <a:pPr marL="342891" indent="-342891" algn="ctr" defTabSz="609585" fontAlgn="base">
              <a:spcBef>
                <a:spcPct val="0"/>
              </a:spcBef>
              <a:spcAft>
                <a:spcPct val="0"/>
              </a:spcAft>
              <a:buFont typeface="Arial" panose="020B0604020202020204" pitchFamily="34" charset="0"/>
              <a:buChar char="•"/>
            </a:pPr>
            <a:endParaRPr lang="en-GB" sz="2000" b="1" dirty="0">
              <a:solidFill>
                <a:prstClr val="black"/>
              </a:solidFill>
              <a:latin typeface="Calibri" charset="0"/>
            </a:endParaRPr>
          </a:p>
          <a:p>
            <a:pPr marL="342891" indent="-342891" algn="ctr" defTabSz="609585" fontAlgn="base">
              <a:spcBef>
                <a:spcPct val="0"/>
              </a:spcBef>
              <a:spcAft>
                <a:spcPct val="0"/>
              </a:spcAft>
              <a:buFont typeface="Arial" panose="020B0604020202020204" pitchFamily="34" charset="0"/>
              <a:buChar char="•"/>
            </a:pPr>
            <a:r>
              <a:rPr lang="en-GB" sz="2000" b="1" dirty="0">
                <a:solidFill>
                  <a:prstClr val="black"/>
                </a:solidFill>
                <a:latin typeface="Calibri" charset="0"/>
              </a:rPr>
              <a:t>Learning will stem from this continuing to be active</a:t>
            </a:r>
            <a:endParaRPr lang="en-IE" sz="2000" b="1" dirty="0">
              <a:solidFill>
                <a:prstClr val="black"/>
              </a:solidFill>
              <a:latin typeface="Calibri" charset="0"/>
            </a:endParaRPr>
          </a:p>
        </p:txBody>
      </p:sp>
    </p:spTree>
    <p:extLst>
      <p:ext uri="{BB962C8B-B14F-4D97-AF65-F5344CB8AC3E}">
        <p14:creationId xmlns:p14="http://schemas.microsoft.com/office/powerpoint/2010/main" val="2816704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 WS 1 Coaching Children Successfully in Sport - An Introductin for Coach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0F1F92E9-56FD-3044-8A90-41B314DBE807}" vid="{7DBC5DCF-20BB-1344-9C8C-4804E4683DF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Breitbild</PresentationFormat>
  <Paragraphs>104</Paragraphs>
  <Slides>18</Slides>
  <Notes>10</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18</vt:i4>
      </vt:variant>
    </vt:vector>
  </HeadingPairs>
  <TitlesOfParts>
    <vt:vector size="31" baseType="lpstr">
      <vt:lpstr>Anonymous</vt:lpstr>
      <vt:lpstr>Aptos</vt:lpstr>
      <vt:lpstr>Arial</vt:lpstr>
      <vt:lpstr>Calibri</vt:lpstr>
      <vt:lpstr>Calibri Light</vt:lpstr>
      <vt:lpstr>freight-text-pro</vt:lpstr>
      <vt:lpstr>Helvetica Neue</vt:lpstr>
      <vt:lpstr>Poppins</vt:lpstr>
      <vt:lpstr>Times New Roman</vt:lpstr>
      <vt:lpstr>TitlingGothicFB Extended Light</vt:lpstr>
      <vt:lpstr>Wingdings</vt:lpstr>
      <vt:lpstr>Office Theme</vt:lpstr>
      <vt:lpstr>1.1 WS 1 Coaching Children Successfully in Sport - An Introductin for Coaches</vt:lpstr>
      <vt:lpstr>PowerPoint-Präsentation</vt:lpstr>
      <vt:lpstr>PowerPoint-Präsentation</vt:lpstr>
      <vt:lpstr>The impact of sport on children  depends on putting the right pieces in the right place at the right time… for the right child!</vt:lpstr>
      <vt:lpstr>ICOACHKIDS Pledge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Parent Meeting Agenda - Template</vt:lpstr>
      <vt:lpstr>PowerPoint-Präsentation</vt:lpstr>
      <vt:lpstr>PowerPoint-Präsentation</vt:lpstr>
      <vt:lpstr>PowerPoint-Präsentation</vt:lpstr>
      <vt:lpstr>Personal Observations- Reflections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Sport Training School, Dublin,  02-06 October 2023</dc:title>
  <dc:creator>Declan O'Leary</dc:creator>
  <cp:lastModifiedBy>Cornelius Reh</cp:lastModifiedBy>
  <cp:revision>19</cp:revision>
  <dcterms:created xsi:type="dcterms:W3CDTF">2023-09-18T07:30:19Z</dcterms:created>
  <dcterms:modified xsi:type="dcterms:W3CDTF">2024-11-15T11:50:04Z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1b534-098f-4ac8-9223-69712ddf82de_Enabled">
    <vt:lpwstr>true</vt:lpwstr>
  </property>
  <property fmtid="{D5CDD505-2E9C-101B-9397-08002B2CF9AE}" pid="3" name="MSIP_Label_55e1b534-098f-4ac8-9223-69712ddf82de_SetDate">
    <vt:lpwstr>2024-11-12T13:41:24Z</vt:lpwstr>
  </property>
  <property fmtid="{D5CDD505-2E9C-101B-9397-08002B2CF9AE}" pid="4" name="MSIP_Label_55e1b534-098f-4ac8-9223-69712ddf82de_Method">
    <vt:lpwstr>Standard</vt:lpwstr>
  </property>
  <property fmtid="{D5CDD505-2E9C-101B-9397-08002B2CF9AE}" pid="5" name="MSIP_Label_55e1b534-098f-4ac8-9223-69712ddf82de_Name">
    <vt:lpwstr>Public Document</vt:lpwstr>
  </property>
  <property fmtid="{D5CDD505-2E9C-101B-9397-08002B2CF9AE}" pid="6" name="MSIP_Label_55e1b534-098f-4ac8-9223-69712ddf82de_SiteId">
    <vt:lpwstr>c9ef029c-18cf-4016-86d3-93cf8e94ff94</vt:lpwstr>
  </property>
  <property fmtid="{D5CDD505-2E9C-101B-9397-08002B2CF9AE}" pid="7" name="MSIP_Label_55e1b534-098f-4ac8-9223-69712ddf82de_ActionId">
    <vt:lpwstr>c23bd291-e7fc-4cf5-8af8-58a934bbd5ec</vt:lpwstr>
  </property>
  <property fmtid="{D5CDD505-2E9C-101B-9397-08002B2CF9AE}" pid="8" name="MSIP_Label_55e1b534-098f-4ac8-9223-69712ddf82de_ContentBits">
    <vt:lpwstr>0</vt:lpwstr>
  </property>
</Properties>
</file>