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81" r:id="rId3"/>
    <p:sldId id="310" r:id="rId4"/>
    <p:sldId id="880" r:id="rId5"/>
    <p:sldId id="276" r:id="rId6"/>
    <p:sldId id="339" r:id="rId7"/>
    <p:sldId id="345" r:id="rId8"/>
    <p:sldId id="286" r:id="rId9"/>
    <p:sldId id="288" r:id="rId10"/>
    <p:sldId id="899" r:id="rId11"/>
    <p:sldId id="267" r:id="rId12"/>
    <p:sldId id="900" r:id="rId13"/>
    <p:sldId id="271" r:id="rId14"/>
    <p:sldId id="356" r:id="rId15"/>
    <p:sldId id="357" r:id="rId16"/>
    <p:sldId id="273" r:id="rId17"/>
    <p:sldId id="321"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2C3D68"/>
    <a:srgbClr val="391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0" autoAdjust="0"/>
    <p:restoredTop sz="94660"/>
  </p:normalViewPr>
  <p:slideViewPr>
    <p:cSldViewPr snapToGrid="0">
      <p:cViewPr varScale="1">
        <p:scale>
          <a:sx n="81" d="100"/>
          <a:sy n="81" d="100"/>
        </p:scale>
        <p:origin x="184" y="157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41369-F4CF-95FB-C2F5-B73116D9F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558149E-BCEF-38ED-BE8C-CDCF5341C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393B-DD71-41C3-8404-FD3F444C0A17}" type="datetimeFigureOut">
              <a:rPr lang="en-IE" smtClean="0"/>
              <a:t>05/11/2024</a:t>
            </a:fld>
            <a:endParaRPr lang="en-IE"/>
          </a:p>
        </p:txBody>
      </p:sp>
      <p:sp>
        <p:nvSpPr>
          <p:cNvPr id="4" name="Footer Placeholder 3">
            <a:extLst>
              <a:ext uri="{FF2B5EF4-FFF2-40B4-BE49-F238E27FC236}">
                <a16:creationId xmlns:a16="http://schemas.microsoft.com/office/drawing/2014/main" id="{2D607DDD-BF64-7AEF-F048-D032C0F96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A861F53-3AF1-E4EA-0BDF-91B02C379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236D8-30E2-4032-8C0A-28CF1D4968D5}" type="slidenum">
              <a:rPr lang="en-IE" smtClean="0"/>
              <a:t>‹Nr.›</a:t>
            </a:fld>
            <a:endParaRPr lang="en-IE"/>
          </a:p>
        </p:txBody>
      </p:sp>
    </p:spTree>
    <p:extLst>
      <p:ext uri="{BB962C8B-B14F-4D97-AF65-F5344CB8AC3E}">
        <p14:creationId xmlns:p14="http://schemas.microsoft.com/office/powerpoint/2010/main" val="189859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9371-FFB6-E449-B7C3-AD50729FADEE}" type="datetimeFigureOut">
              <a:rPr lang="de-DE" smtClean="0"/>
              <a:t>05.11.24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337E4-DAF6-8E40-BD47-0D8B83E555A4}" type="slidenum">
              <a:rPr lang="de-DE" smtClean="0"/>
              <a:t>‹Nr.›</a:t>
            </a:fld>
            <a:endParaRPr lang="de-DE"/>
          </a:p>
        </p:txBody>
      </p:sp>
    </p:spTree>
    <p:extLst>
      <p:ext uri="{BB962C8B-B14F-4D97-AF65-F5344CB8AC3E}">
        <p14:creationId xmlns:p14="http://schemas.microsoft.com/office/powerpoint/2010/main" val="37482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a:solidFill>
                  <a:schemeClr val="tx1"/>
                </a:solidFill>
                <a:effectLst/>
                <a:latin typeface="+mn-lt"/>
                <a:ea typeface="+mn-ea"/>
                <a:cs typeface="+mn-cs"/>
              </a:rPr>
              <a:t>Slide 20:</a:t>
            </a:r>
            <a:r>
              <a:rPr lang="en-IE" sz="1200" kern="1200">
                <a:solidFill>
                  <a:schemeClr val="tx1"/>
                </a:solidFill>
                <a:effectLst/>
                <a:latin typeface="+mn-lt"/>
                <a:ea typeface="+mn-ea"/>
                <a:cs typeface="+mn-cs"/>
              </a:rPr>
              <a:t> Using the feedback from the group activity, the Tutor will introduce the 3+1 Cs module of coach-athlete relationships.</a:t>
            </a:r>
            <a:r>
              <a:rPr lang="en-IE" sz="1200" b="1" kern="1200">
                <a:solidFill>
                  <a:schemeClr val="tx1"/>
                </a:solidFill>
                <a:effectLst/>
                <a:latin typeface="+mn-lt"/>
                <a:ea typeface="+mn-ea"/>
                <a:cs typeface="+mn-cs"/>
              </a:rPr>
              <a:t> </a:t>
            </a:r>
            <a:endParaRPr lang="en-IE" sz="1200" kern="1200">
              <a:solidFill>
                <a:schemeClr val="tx1"/>
              </a:solidFill>
              <a:effectLst/>
              <a:latin typeface="+mn-lt"/>
              <a:ea typeface="+mn-ea"/>
              <a:cs typeface="+mn-cs"/>
            </a:endParaRPr>
          </a:p>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25FD2-07F8-4707-A195-83126BD8437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6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a:solidFill>
                  <a:schemeClr val="tx1"/>
                </a:solidFill>
                <a:effectLst/>
                <a:latin typeface="+mn-lt"/>
                <a:ea typeface="+mn-ea"/>
                <a:cs typeface="+mn-cs"/>
              </a:rPr>
              <a:t>Slide 21: Group Discussion: The coach athlete relationship in girl’s sport. </a:t>
            </a:r>
            <a:r>
              <a:rPr lang="en-IE" sz="1200" kern="1200">
                <a:solidFill>
                  <a:schemeClr val="tx1"/>
                </a:solidFill>
                <a:effectLst/>
                <a:latin typeface="+mn-lt"/>
                <a:ea typeface="+mn-ea"/>
                <a:cs typeface="+mn-cs"/>
              </a:rPr>
              <a:t>Using the feedback from the group activity, participants are asked to consider the 3+1 Cs of the coach-athlete relationship, and the practical implications these would have for coaching girls. The Tutor guides the learners in reflecting on how their practice may change armed with this knowledge.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25FD2-07F8-4707-A195-83126BD8437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33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Slide 42: </a:t>
            </a:r>
            <a:r>
              <a:rPr lang="en-IE" b="1">
                <a:latin typeface="Arial" panose="020B0604020202020204" pitchFamily="34" charset="0"/>
                <a:cs typeface="Arial" panose="020B0604020202020204" pitchFamily="34" charset="0"/>
              </a:rPr>
              <a:t>Building Blocks Towards A Motivated And Confident Girl In Sport</a:t>
            </a:r>
          </a:p>
          <a:p>
            <a:endParaRPr lang="en-IE">
              <a:latin typeface="Arial" panose="020B0604020202020204" pitchFamily="34" charset="0"/>
              <a:cs typeface="Arial" panose="020B0604020202020204" pitchFamily="34" charset="0"/>
            </a:endParaRPr>
          </a:p>
          <a:p>
            <a:r>
              <a:rPr lang="en-IE">
                <a:latin typeface="Arial" panose="020B0604020202020204" pitchFamily="34" charset="0"/>
                <a:cs typeface="Arial" panose="020B0604020202020204" pitchFamily="34" charset="0"/>
              </a:rPr>
              <a:t>The Tutor leads a discussion on how the concept outlined in the workshop become the building blocks for effective coaching girls in sport.</a:t>
            </a:r>
            <a:endParaRPr lang="en-IE"/>
          </a:p>
          <a:p>
            <a:endParaRPr lang="en-IE"/>
          </a:p>
        </p:txBody>
      </p:sp>
      <p:sp>
        <p:nvSpPr>
          <p:cNvPr id="4" name="Slide Number Placeholder 3"/>
          <p:cNvSpPr>
            <a:spLocks noGrp="1"/>
          </p:cNvSpPr>
          <p:nvPr>
            <p:ph type="sldNum" sz="quarter" idx="10"/>
          </p:nvPr>
        </p:nvSpPr>
        <p:spPr/>
        <p:txBody>
          <a:bodyPr/>
          <a:lstStyle/>
          <a:p>
            <a:fld id="{72125FD2-07F8-4707-A195-83126BD84373}" type="slidenum">
              <a:rPr lang="en-IE" smtClean="0"/>
              <a:t>14</a:t>
            </a:fld>
            <a:endParaRPr lang="en-IE"/>
          </a:p>
        </p:txBody>
      </p:sp>
    </p:spTree>
    <p:extLst>
      <p:ext uri="{BB962C8B-B14F-4D97-AF65-F5344CB8AC3E}">
        <p14:creationId xmlns:p14="http://schemas.microsoft.com/office/powerpoint/2010/main" val="347749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Slide 43: Differentiation: </a:t>
            </a:r>
            <a:r>
              <a:rPr lang="en-IE" b="0"/>
              <a:t>The Tutor then indicates that the challenge in effective coaching is to cater to and include each of the girls’ you coach, starting where they are at (the individuals needs and wants) – high achievers, low motivation, poor FMS, low confidence, other individual differences. Coaches can identify how they would cater to the examples provided in the stars.</a:t>
            </a:r>
          </a:p>
          <a:p>
            <a:endParaRPr lang="en-IE" b="0"/>
          </a:p>
          <a:p>
            <a:r>
              <a:rPr lang="en-IE" sz="1200" kern="1200">
                <a:solidFill>
                  <a:schemeClr val="tx1"/>
                </a:solidFill>
                <a:effectLst/>
                <a:latin typeface="+mn-lt"/>
                <a:ea typeface="+mn-ea"/>
                <a:cs typeface="+mn-cs"/>
              </a:rPr>
              <a:t>The Tutor could consider the following questions:</a:t>
            </a:r>
          </a:p>
          <a:p>
            <a:r>
              <a:rPr lang="en-IE"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much do you reinforce the importance of persistence and effort (rather than outcome and performance)?</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do you positively reinforce girls of different ability in your groups?</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much do the girls you coach enjoy the experience of being involved in sport even if they are not winning?</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often do you make direct comparisons on young athlete’s abilities?</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do you involve the girls in your groups in decisions about training and competition?</a:t>
            </a:r>
          </a:p>
          <a:p>
            <a:pPr marL="171450" lvl="0" indent="-171450">
              <a:buFont typeface="Arial" panose="020B0604020202020204" pitchFamily="34" charset="0"/>
              <a:buChar char="•"/>
            </a:pPr>
            <a:r>
              <a:rPr lang="en-IE" sz="1200" kern="1200">
                <a:solidFill>
                  <a:schemeClr val="tx1"/>
                </a:solidFill>
                <a:effectLst/>
                <a:latin typeface="+mn-lt"/>
                <a:ea typeface="+mn-ea"/>
                <a:cs typeface="+mn-cs"/>
              </a:rPr>
              <a:t>How well do you cater for individual needs in your groups?</a:t>
            </a:r>
          </a:p>
        </p:txBody>
      </p:sp>
      <p:sp>
        <p:nvSpPr>
          <p:cNvPr id="4" name="Slide Number Placeholder 3"/>
          <p:cNvSpPr>
            <a:spLocks noGrp="1"/>
          </p:cNvSpPr>
          <p:nvPr>
            <p:ph type="sldNum" sz="quarter" idx="10"/>
          </p:nvPr>
        </p:nvSpPr>
        <p:spPr/>
        <p:txBody>
          <a:bodyPr/>
          <a:lstStyle/>
          <a:p>
            <a:fld id="{72125FD2-07F8-4707-A195-83126BD84373}" type="slidenum">
              <a:rPr lang="en-IE" smtClean="0"/>
              <a:t>15</a:t>
            </a:fld>
            <a:endParaRPr lang="en-IE"/>
          </a:p>
        </p:txBody>
      </p:sp>
    </p:spTree>
    <p:extLst>
      <p:ext uri="{BB962C8B-B14F-4D97-AF65-F5344CB8AC3E}">
        <p14:creationId xmlns:p14="http://schemas.microsoft.com/office/powerpoint/2010/main" val="22286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A4A86C-FF52-426F-A040-44C2D658424D}" type="slidenum">
              <a:rPr lang="nl-NL" smtClean="0"/>
              <a:t>17</a:t>
            </a:fld>
            <a:endParaRPr lang="nl-NL"/>
          </a:p>
        </p:txBody>
      </p:sp>
    </p:spTree>
    <p:extLst>
      <p:ext uri="{BB962C8B-B14F-4D97-AF65-F5344CB8AC3E}">
        <p14:creationId xmlns:p14="http://schemas.microsoft.com/office/powerpoint/2010/main" val="329953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B0A-66F6-1A5D-7709-FC3D0D8A2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7E745EF-3CBE-D387-4C71-BDD0B7322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8D4D6D-6BDF-C3F6-73EC-1AF06800F3EF}"/>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5" name="Footer Placeholder 4">
            <a:extLst>
              <a:ext uri="{FF2B5EF4-FFF2-40B4-BE49-F238E27FC236}">
                <a16:creationId xmlns:a16="http://schemas.microsoft.com/office/drawing/2014/main" id="{82491649-900F-C409-CB44-99F38AB25B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3CFE0F-6171-FD31-6C22-C2FDC79CD1B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146702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731-D664-F475-58EB-0923E58850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CFF0D4D-4BA0-B27A-9031-7596EF6BB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09D6D7-1E10-10D6-8C14-BDD9B02838CB}"/>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5" name="Footer Placeholder 4">
            <a:extLst>
              <a:ext uri="{FF2B5EF4-FFF2-40B4-BE49-F238E27FC236}">
                <a16:creationId xmlns:a16="http://schemas.microsoft.com/office/drawing/2014/main" id="{0A2462A2-7944-71D5-1001-71A14B4B0B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F98C8F-223E-75D2-BF2C-4988802FBDE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24438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B938B-2BDD-F186-0B0B-8B262FF551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7C19EB-5E0D-AA70-7968-9D051D335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B40D26-2491-0CEB-FC06-6C8723962CE0}"/>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5" name="Footer Placeholder 4">
            <a:extLst>
              <a:ext uri="{FF2B5EF4-FFF2-40B4-BE49-F238E27FC236}">
                <a16:creationId xmlns:a16="http://schemas.microsoft.com/office/drawing/2014/main" id="{7A892523-6E7B-4F2E-2F8B-76E891B642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ABB50-14E8-1B68-E70F-57723FB42A1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20657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age">
    <p:spTree>
      <p:nvGrpSpPr>
        <p:cNvPr id="1" name=""/>
        <p:cNvGrpSpPr/>
        <p:nvPr/>
      </p:nvGrpSpPr>
      <p:grpSpPr>
        <a:xfrm>
          <a:off x="0" y="0"/>
          <a:ext cx="0" cy="0"/>
          <a:chOff x="0" y="0"/>
          <a:chExt cx="0" cy="0"/>
        </a:xfrm>
      </p:grpSpPr>
      <p:sp>
        <p:nvSpPr>
          <p:cNvPr id="8" name="Title 1"/>
          <p:cNvSpPr>
            <a:spLocks noGrp="1"/>
          </p:cNvSpPr>
          <p:nvPr>
            <p:ph type="title"/>
          </p:nvPr>
        </p:nvSpPr>
        <p:spPr>
          <a:xfrm>
            <a:off x="573617" y="918932"/>
            <a:ext cx="109728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9" name="Content Placeholder 2"/>
          <p:cNvSpPr>
            <a:spLocks noGrp="1"/>
          </p:cNvSpPr>
          <p:nvPr>
            <p:ph idx="1"/>
          </p:nvPr>
        </p:nvSpPr>
        <p:spPr>
          <a:xfrm>
            <a:off x="573617" y="2325029"/>
            <a:ext cx="10972800" cy="3653263"/>
          </a:xfrm>
          <a:prstGeom prst="rect">
            <a:avLst/>
          </a:prstGeom>
        </p:spPr>
        <p:txBody>
          <a:bodyPr/>
          <a:lstStyle>
            <a:lvl1pPr marL="0" indent="-252000">
              <a:buClr>
                <a:srgbClr val="FEC50A"/>
              </a:buClr>
              <a:buFont typeface="Wingdings" charset="2"/>
              <a:buAutoNum type="arabicPlain"/>
              <a:defRPr sz="2000" b="1" baseline="0">
                <a:solidFill>
                  <a:schemeClr val="tx1"/>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BE012F"/>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3043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573617" y="918932"/>
            <a:ext cx="109728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3" name="Content Placeholder 2"/>
          <p:cNvSpPr>
            <a:spLocks noGrp="1"/>
          </p:cNvSpPr>
          <p:nvPr>
            <p:ph idx="1"/>
          </p:nvPr>
        </p:nvSpPr>
        <p:spPr>
          <a:xfrm>
            <a:off x="573617" y="2325029"/>
            <a:ext cx="10972800" cy="3653263"/>
          </a:xfrm>
          <a:prstGeom prst="rect">
            <a:avLst/>
          </a:prstGeom>
        </p:spPr>
        <p:txBody>
          <a:bodyPr/>
          <a:lstStyle>
            <a:lvl1pPr marL="0" indent="0">
              <a:buFontTx/>
              <a:buNone/>
              <a:defRPr sz="2000" b="1" baseline="0">
                <a:solidFill>
                  <a:srgbClr val="FEC50A"/>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EE7709"/>
              </a:buClr>
              <a:defRPr sz="1600" baseline="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298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71FCC3E-A25C-A78E-0A11-7FB81CC7B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0DEB911A-BD1F-E11A-CCA7-DC56B9647F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62AB00E8-8247-FC0C-5656-92869A37EA4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6A9B0D2B-68B9-4A34-8B8A-0CFDEFE2989E}"/>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DAF6CD5-DA12-B917-BFAB-615BDAF89692}"/>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90C4A77-3506-C6CB-6931-D95026D2BB93}"/>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4" name="Picture 13">
            <a:extLst>
              <a:ext uri="{FF2B5EF4-FFF2-40B4-BE49-F238E27FC236}">
                <a16:creationId xmlns:a16="http://schemas.microsoft.com/office/drawing/2014/main" id="{B185EFBC-36D5-1DC6-23E6-444EC2116CEA}"/>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5" name="Picture 14">
            <a:extLst>
              <a:ext uri="{FF2B5EF4-FFF2-40B4-BE49-F238E27FC236}">
                <a16:creationId xmlns:a16="http://schemas.microsoft.com/office/drawing/2014/main" id="{2C10BD1C-3153-F1C6-7429-5236377C73C8}"/>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8" name="Picture 3">
            <a:extLst>
              <a:ext uri="{FF2B5EF4-FFF2-40B4-BE49-F238E27FC236}">
                <a16:creationId xmlns:a16="http://schemas.microsoft.com/office/drawing/2014/main" id="{9B5E2990-F29F-ECC9-458F-7883A23CEC95}"/>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137290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B7B58C4-067D-3A7D-0B9A-672BEE2C0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144CCE18-8738-6871-EF5F-8C1BB4602C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15F14080-6BAA-F015-BEEB-A0B9DCC5877E}"/>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F95AD514-7C94-3BB3-DF12-A47C8DD6F52B}"/>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1" name="Picture 11">
            <a:extLst>
              <a:ext uri="{FF2B5EF4-FFF2-40B4-BE49-F238E27FC236}">
                <a16:creationId xmlns:a16="http://schemas.microsoft.com/office/drawing/2014/main" id="{68BEC3C6-1F02-B755-83FA-D5C3760853CA}"/>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2" name="Picture 12">
            <a:extLst>
              <a:ext uri="{FF2B5EF4-FFF2-40B4-BE49-F238E27FC236}">
                <a16:creationId xmlns:a16="http://schemas.microsoft.com/office/drawing/2014/main" id="{4698A46D-5295-731E-75C7-4F031E1BE7A8}"/>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3" name="Picture 13">
            <a:extLst>
              <a:ext uri="{FF2B5EF4-FFF2-40B4-BE49-F238E27FC236}">
                <a16:creationId xmlns:a16="http://schemas.microsoft.com/office/drawing/2014/main" id="{9296A840-6D33-F374-8AAD-82D5549CA3DF}"/>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4" name="Picture 14">
            <a:extLst>
              <a:ext uri="{FF2B5EF4-FFF2-40B4-BE49-F238E27FC236}">
                <a16:creationId xmlns:a16="http://schemas.microsoft.com/office/drawing/2014/main" id="{E012ADD9-C070-6512-5737-01463710E2FE}"/>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5" name="Picture 3">
            <a:extLst>
              <a:ext uri="{FF2B5EF4-FFF2-40B4-BE49-F238E27FC236}">
                <a16:creationId xmlns:a16="http://schemas.microsoft.com/office/drawing/2014/main" id="{89E52C03-D46A-2B4D-A43A-6EA30D5D2701}"/>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8663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E1A0-AA87-06C4-21EC-2C56EBAC538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CAC9706-8E75-7913-7247-0C41F3652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2A8B6F-38B6-C967-B711-8E432E81B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0C9D931-2050-290B-D7AA-5F3994C67A83}"/>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6" name="Footer Placeholder 5">
            <a:extLst>
              <a:ext uri="{FF2B5EF4-FFF2-40B4-BE49-F238E27FC236}">
                <a16:creationId xmlns:a16="http://schemas.microsoft.com/office/drawing/2014/main" id="{2B71A6AB-8FBA-8A56-1F43-AE282570BF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8AA60A-8D42-B97D-2A81-6F98D5540D3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69406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B19-B218-911C-F41B-FBDC64D5CE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823E0F-3143-84DF-8054-6C088CD47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4C496-500C-2E19-02CD-8EE66E790D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461DC5-4FC6-A396-E974-63EBE8076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52F25-FA34-0688-EA91-87820D19D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88C14A-E955-E892-6830-E7BED28E5FB8}"/>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8" name="Footer Placeholder 7">
            <a:extLst>
              <a:ext uri="{FF2B5EF4-FFF2-40B4-BE49-F238E27FC236}">
                <a16:creationId xmlns:a16="http://schemas.microsoft.com/office/drawing/2014/main" id="{F701225F-E634-9C75-281E-2B117CA9623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A968463-F15A-4674-18BD-43890C3C35DD}"/>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46055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A410-479D-5332-CB4B-F06010B84FA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5E0A79B-3B45-872B-6201-1A09FEDDB204}"/>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4" name="Footer Placeholder 3">
            <a:extLst>
              <a:ext uri="{FF2B5EF4-FFF2-40B4-BE49-F238E27FC236}">
                <a16:creationId xmlns:a16="http://schemas.microsoft.com/office/drawing/2014/main" id="{C11F2B8C-6FE9-5CF8-CDF6-21E3B23EF4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ED6F1DB-2F2E-1E39-94D2-B822513E282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5601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F533E-3F47-ADF6-54F7-68C87F9F1B27}"/>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3" name="Footer Placeholder 2">
            <a:extLst>
              <a:ext uri="{FF2B5EF4-FFF2-40B4-BE49-F238E27FC236}">
                <a16:creationId xmlns:a16="http://schemas.microsoft.com/office/drawing/2014/main" id="{35A2B07E-10AE-8DBE-5FB0-450CDE98A9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F00285D-1773-583A-B785-F8566378D338}"/>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710469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A79-9A3A-795B-4113-A13003554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AB0A0C-47C3-ED36-F8AC-3E5BEBD50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1E047F4-6955-8442-AAEA-E6DBE4B8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6EFD-25C0-B3AB-7D49-EBC2495D7A9A}"/>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6" name="Footer Placeholder 5">
            <a:extLst>
              <a:ext uri="{FF2B5EF4-FFF2-40B4-BE49-F238E27FC236}">
                <a16:creationId xmlns:a16="http://schemas.microsoft.com/office/drawing/2014/main" id="{1090B73F-7088-42B1-CFEA-701984B2D0E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79667B-BA7D-2D97-1C21-712B8D14A04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6492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78D1-CE16-A72F-2AB2-C96C4F9F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630E933-6627-0881-E456-4CE94A8EE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1644581-48F3-AFA9-D47B-8FF5E038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E4D5-2004-D3E4-90B2-CC9C348E178D}"/>
              </a:ext>
            </a:extLst>
          </p:cNvPr>
          <p:cNvSpPr>
            <a:spLocks noGrp="1"/>
          </p:cNvSpPr>
          <p:nvPr>
            <p:ph type="dt" sz="half" idx="10"/>
          </p:nvPr>
        </p:nvSpPr>
        <p:spPr/>
        <p:txBody>
          <a:bodyPr/>
          <a:lstStyle/>
          <a:p>
            <a:fld id="{4C1F6880-7EF8-4DC5-9F94-1FDEE347759E}" type="datetimeFigureOut">
              <a:rPr lang="en-IE" smtClean="0"/>
              <a:t>05/11/2024</a:t>
            </a:fld>
            <a:endParaRPr lang="en-IE"/>
          </a:p>
        </p:txBody>
      </p:sp>
      <p:sp>
        <p:nvSpPr>
          <p:cNvPr id="6" name="Footer Placeholder 5">
            <a:extLst>
              <a:ext uri="{FF2B5EF4-FFF2-40B4-BE49-F238E27FC236}">
                <a16:creationId xmlns:a16="http://schemas.microsoft.com/office/drawing/2014/main" id="{65BFBA76-0AD3-AFF4-B7AA-512C5B586A8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05A63F-5BDD-9A28-7154-6D374630C2A9}"/>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7331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66578-CFE0-01C0-378C-F1A17282E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0B5B49-32BA-02C3-E313-EAABDBC92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BA1F28-725E-C0C7-20AF-46AD846B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6880-7EF8-4DC5-9F94-1FDEE347759E}" type="datetimeFigureOut">
              <a:rPr lang="en-IE" smtClean="0"/>
              <a:t>05/11/2024</a:t>
            </a:fld>
            <a:endParaRPr lang="en-IE"/>
          </a:p>
        </p:txBody>
      </p:sp>
      <p:sp>
        <p:nvSpPr>
          <p:cNvPr id="5" name="Footer Placeholder 4">
            <a:extLst>
              <a:ext uri="{FF2B5EF4-FFF2-40B4-BE49-F238E27FC236}">
                <a16:creationId xmlns:a16="http://schemas.microsoft.com/office/drawing/2014/main" id="{16E044A6-F729-9A3F-DC31-F5E877A9C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2D2FA21-BD39-FB82-F72F-FA386491B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5ABE-5CA1-44F9-8C7E-8BF698BE8CFA}" type="slidenum">
              <a:rPr lang="en-IE" smtClean="0"/>
              <a:t>‹Nr.›</a:t>
            </a:fld>
            <a:endParaRPr lang="en-IE"/>
          </a:p>
        </p:txBody>
      </p:sp>
    </p:spTree>
    <p:extLst>
      <p:ext uri="{BB962C8B-B14F-4D97-AF65-F5344CB8AC3E}">
        <p14:creationId xmlns:p14="http://schemas.microsoft.com/office/powerpoint/2010/main" val="257078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psycnet.apa.org/doi/10.1037/0033-295X.91.3.328"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portparent.eu/en/"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edupass-project.eu/"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736A9-7589-40F8-ED99-4B5ABC2D14A5}"/>
              </a:ext>
            </a:extLst>
          </p:cNvPr>
          <p:cNvSpPr txBox="1"/>
          <p:nvPr/>
        </p:nvSpPr>
        <p:spPr>
          <a:xfrm>
            <a:off x="1157287" y="1784230"/>
            <a:ext cx="9877425" cy="2431435"/>
          </a:xfrm>
          <a:prstGeom prst="rect">
            <a:avLst/>
          </a:prstGeom>
          <a:noFill/>
        </p:spPr>
        <p:txBody>
          <a:bodyPr wrap="square" rtlCol="0">
            <a:spAutoFit/>
          </a:bodyPr>
          <a:lstStyle/>
          <a:p>
            <a:pPr algn="ctr"/>
            <a:r>
              <a:rPr lang="en-IE" sz="6000" b="1" dirty="0"/>
              <a:t>Effective </a:t>
            </a:r>
          </a:p>
          <a:p>
            <a:pPr algn="ctr"/>
            <a:r>
              <a:rPr lang="en-IE" sz="6000" b="1" dirty="0"/>
              <a:t>Relationships</a:t>
            </a:r>
            <a:endParaRPr lang="en-IE" sz="3200" dirty="0"/>
          </a:p>
          <a:p>
            <a:pPr algn="ctr"/>
            <a:r>
              <a:rPr lang="en-IE" sz="3200" dirty="0"/>
              <a:t>M#3 Inclusive Coaching / Safeguarding</a:t>
            </a:r>
          </a:p>
        </p:txBody>
      </p:sp>
      <p:sp>
        <p:nvSpPr>
          <p:cNvPr id="2" name="Rectangle 17">
            <a:extLst>
              <a:ext uri="{FF2B5EF4-FFF2-40B4-BE49-F238E27FC236}">
                <a16:creationId xmlns:a16="http://schemas.microsoft.com/office/drawing/2014/main" id="{067B9214-4EF7-8C40-B28B-720497150167}"/>
              </a:ext>
            </a:extLst>
          </p:cNvPr>
          <p:cNvSpPr/>
          <p:nvPr/>
        </p:nvSpPr>
        <p:spPr>
          <a:xfrm>
            <a:off x="1783080" y="-2704"/>
            <a:ext cx="1521973" cy="578386"/>
          </a:xfrm>
          <a:prstGeom prst="rect">
            <a:avLst/>
          </a:prstGeom>
          <a:solidFill>
            <a:srgbClr val="2C3D6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feld 2">
            <a:extLst>
              <a:ext uri="{FF2B5EF4-FFF2-40B4-BE49-F238E27FC236}">
                <a16:creationId xmlns:a16="http://schemas.microsoft.com/office/drawing/2014/main" id="{02AAA62A-00A1-7D51-0CF8-BCF6BAC93A15}"/>
              </a:ext>
            </a:extLst>
          </p:cNvPr>
          <p:cNvSpPr txBox="1"/>
          <p:nvPr/>
        </p:nvSpPr>
        <p:spPr>
          <a:xfrm>
            <a:off x="1949186" y="123223"/>
            <a:ext cx="1189759" cy="369332"/>
          </a:xfrm>
          <a:prstGeom prst="rect">
            <a:avLst/>
          </a:prstGeom>
          <a:noFill/>
        </p:spPr>
        <p:txBody>
          <a:bodyPr wrap="square">
            <a:spAutoFit/>
          </a:bodyPr>
          <a:lstStyle/>
          <a:p>
            <a:r>
              <a:rPr lang="en-IE" sz="1800" b="1" dirty="0">
                <a:solidFill>
                  <a:schemeClr val="bg1"/>
                </a:solidFill>
              </a:rPr>
              <a:t>Course 3.2</a:t>
            </a:r>
            <a:endParaRPr lang="de-DE" b="1" dirty="0">
              <a:solidFill>
                <a:schemeClr val="bg1"/>
              </a:solidFill>
            </a:endParaRPr>
          </a:p>
        </p:txBody>
      </p:sp>
      <p:sp>
        <p:nvSpPr>
          <p:cNvPr id="4" name="Rectangle 17">
            <a:extLst>
              <a:ext uri="{FF2B5EF4-FFF2-40B4-BE49-F238E27FC236}">
                <a16:creationId xmlns:a16="http://schemas.microsoft.com/office/drawing/2014/main" id="{BE14A72E-2C69-3357-D79D-444C3656174C}"/>
              </a:ext>
            </a:extLst>
          </p:cNvPr>
          <p:cNvSpPr/>
          <p:nvPr/>
        </p:nvSpPr>
        <p:spPr>
          <a:xfrm>
            <a:off x="151912" y="0"/>
            <a:ext cx="820981" cy="57568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feld 4">
            <a:extLst>
              <a:ext uri="{FF2B5EF4-FFF2-40B4-BE49-F238E27FC236}">
                <a16:creationId xmlns:a16="http://schemas.microsoft.com/office/drawing/2014/main" id="{089C692F-F149-BE24-D58E-8DEEF9EC10DD}"/>
              </a:ext>
            </a:extLst>
          </p:cNvPr>
          <p:cNvSpPr txBox="1"/>
          <p:nvPr/>
        </p:nvSpPr>
        <p:spPr>
          <a:xfrm>
            <a:off x="151912" y="119989"/>
            <a:ext cx="820981" cy="369332"/>
          </a:xfrm>
          <a:prstGeom prst="rect">
            <a:avLst/>
          </a:prstGeom>
          <a:noFill/>
        </p:spPr>
        <p:txBody>
          <a:bodyPr wrap="square">
            <a:spAutoFit/>
          </a:bodyPr>
          <a:lstStyle/>
          <a:p>
            <a:pPr algn="ctr"/>
            <a:r>
              <a:rPr lang="en-IE" sz="1800" b="1" dirty="0">
                <a:solidFill>
                  <a:srgbClr val="2C3D68"/>
                </a:solidFill>
              </a:rPr>
              <a:t>YSC</a:t>
            </a:r>
            <a:endParaRPr lang="de-DE" b="1" dirty="0">
              <a:solidFill>
                <a:srgbClr val="2C3D68"/>
              </a:solidFill>
            </a:endParaRPr>
          </a:p>
        </p:txBody>
      </p:sp>
      <p:sp>
        <p:nvSpPr>
          <p:cNvPr id="7" name="Rectangle 17">
            <a:extLst>
              <a:ext uri="{FF2B5EF4-FFF2-40B4-BE49-F238E27FC236}">
                <a16:creationId xmlns:a16="http://schemas.microsoft.com/office/drawing/2014/main" id="{BD325378-4F01-B3BA-6841-A7BF2B6226BE}"/>
              </a:ext>
            </a:extLst>
          </p:cNvPr>
          <p:cNvSpPr/>
          <p:nvPr/>
        </p:nvSpPr>
        <p:spPr>
          <a:xfrm>
            <a:off x="1014798" y="-1"/>
            <a:ext cx="726377" cy="576325"/>
          </a:xfrm>
          <a:prstGeom prst="rect">
            <a:avLst/>
          </a:prstGeom>
          <a:solidFill>
            <a:srgbClr val="2C3D6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feld 7">
            <a:extLst>
              <a:ext uri="{FF2B5EF4-FFF2-40B4-BE49-F238E27FC236}">
                <a16:creationId xmlns:a16="http://schemas.microsoft.com/office/drawing/2014/main" id="{B5FE07D2-F481-C89A-C876-7A433340BA83}"/>
              </a:ext>
            </a:extLst>
          </p:cNvPr>
          <p:cNvSpPr txBox="1"/>
          <p:nvPr/>
        </p:nvSpPr>
        <p:spPr>
          <a:xfrm>
            <a:off x="1021425" y="129452"/>
            <a:ext cx="713812" cy="369332"/>
          </a:xfrm>
          <a:prstGeom prst="rect">
            <a:avLst/>
          </a:prstGeom>
          <a:noFill/>
        </p:spPr>
        <p:txBody>
          <a:bodyPr wrap="square">
            <a:spAutoFit/>
          </a:bodyPr>
          <a:lstStyle/>
          <a:p>
            <a:pPr algn="ctr"/>
            <a:r>
              <a:rPr lang="en-IE" sz="1800" b="1" dirty="0">
                <a:solidFill>
                  <a:schemeClr val="bg1"/>
                </a:solidFill>
              </a:rPr>
              <a:t>M#3</a:t>
            </a:r>
            <a:endParaRPr lang="de-DE" b="1" dirty="0">
              <a:solidFill>
                <a:schemeClr val="bg1"/>
              </a:solidFill>
            </a:endParaRPr>
          </a:p>
        </p:txBody>
      </p:sp>
    </p:spTree>
    <p:extLst>
      <p:ext uri="{BB962C8B-B14F-4D97-AF65-F5344CB8AC3E}">
        <p14:creationId xmlns:p14="http://schemas.microsoft.com/office/powerpoint/2010/main" val="413033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3755-8CE8-0213-95EF-D6EB85349187}"/>
              </a:ext>
            </a:extLst>
          </p:cNvPr>
          <p:cNvSpPr>
            <a:spLocks noGrp="1"/>
          </p:cNvSpPr>
          <p:nvPr>
            <p:ph type="title"/>
          </p:nvPr>
        </p:nvSpPr>
        <p:spPr/>
        <p:txBody>
          <a:bodyPr/>
          <a:lstStyle/>
          <a:p>
            <a:r>
              <a:rPr lang="en-GB" dirty="0"/>
              <a:t>Team Talk</a:t>
            </a:r>
          </a:p>
        </p:txBody>
      </p:sp>
      <p:sp>
        <p:nvSpPr>
          <p:cNvPr id="3" name="Content Placeholder 2">
            <a:extLst>
              <a:ext uri="{FF2B5EF4-FFF2-40B4-BE49-F238E27FC236}">
                <a16:creationId xmlns:a16="http://schemas.microsoft.com/office/drawing/2014/main" id="{51BB8B30-3725-C14E-960A-4445CAC375A6}"/>
              </a:ext>
            </a:extLst>
          </p:cNvPr>
          <p:cNvSpPr>
            <a:spLocks noGrp="1"/>
          </p:cNvSpPr>
          <p:nvPr>
            <p:ph idx="1"/>
          </p:nvPr>
        </p:nvSpPr>
        <p:spPr>
          <a:xfrm>
            <a:off x="691896" y="1670177"/>
            <a:ext cx="10515600" cy="2477927"/>
          </a:xfrm>
        </p:spPr>
        <p:txBody>
          <a:bodyPr>
            <a:normAutofit/>
          </a:bodyPr>
          <a:lstStyle/>
          <a:p>
            <a:pPr marL="0" indent="0">
              <a:buNone/>
            </a:pPr>
            <a:r>
              <a:rPr lang="en-GB" dirty="0"/>
              <a:t>In groups, discuss the following questions:</a:t>
            </a:r>
            <a:br>
              <a:rPr lang="en-GB" dirty="0"/>
            </a:br>
            <a:endParaRPr lang="en-GB" dirty="0"/>
          </a:p>
          <a:p>
            <a:pPr marL="342900" lvl="1" indent="-342900">
              <a:buClr>
                <a:srgbClr val="FADB46"/>
              </a:buClr>
              <a:buFont typeface="Arial" panose="020B0604020202020204" pitchFamily="34" charset="0"/>
              <a:buChar char="•"/>
            </a:pPr>
            <a:r>
              <a:rPr lang="en-GB" dirty="0"/>
              <a:t>How do you develop a feeling of competence in children?</a:t>
            </a:r>
          </a:p>
          <a:p>
            <a:pPr marL="342900" lvl="1" indent="-342900">
              <a:buClr>
                <a:srgbClr val="FADB46"/>
              </a:buClr>
              <a:buFont typeface="Arial" panose="020B0604020202020204" pitchFamily="34" charset="0"/>
              <a:buChar char="•"/>
            </a:pPr>
            <a:r>
              <a:rPr lang="en-GB" dirty="0"/>
              <a:t>How do you provide for a feeling of autonomy in children?</a:t>
            </a:r>
          </a:p>
          <a:p>
            <a:pPr marL="342900" lvl="1" indent="-342900">
              <a:buClr>
                <a:srgbClr val="FADB46"/>
              </a:buClr>
              <a:buFont typeface="Arial" panose="020B0604020202020204" pitchFamily="34" charset="0"/>
              <a:buChar char="•"/>
            </a:pPr>
            <a:r>
              <a:rPr lang="en-GB" dirty="0"/>
              <a:t>How do you develop a sense of belonging in children?</a:t>
            </a:r>
          </a:p>
        </p:txBody>
      </p:sp>
      <p:pic>
        <p:nvPicPr>
          <p:cNvPr id="7" name="Graphic 6" descr="Stopwatch 75% with solid fill">
            <a:extLst>
              <a:ext uri="{FF2B5EF4-FFF2-40B4-BE49-F238E27FC236}">
                <a16:creationId xmlns:a16="http://schemas.microsoft.com/office/drawing/2014/main" id="{DA1674F0-768C-B30A-A271-06FCD1375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6364" y="4238524"/>
            <a:ext cx="1551272" cy="1551272"/>
          </a:xfrm>
          <a:prstGeom prst="rect">
            <a:avLst/>
          </a:prstGeom>
        </p:spPr>
      </p:pic>
      <p:sp>
        <p:nvSpPr>
          <p:cNvPr id="8" name="Title 1">
            <a:extLst>
              <a:ext uri="{FF2B5EF4-FFF2-40B4-BE49-F238E27FC236}">
                <a16:creationId xmlns:a16="http://schemas.microsoft.com/office/drawing/2014/main" id="{BD56D7ED-2A70-79BE-11EF-61122DBC19B8}"/>
              </a:ext>
            </a:extLst>
          </p:cNvPr>
          <p:cNvSpPr txBox="1">
            <a:spLocks/>
          </p:cNvSpPr>
          <p:nvPr/>
        </p:nvSpPr>
        <p:spPr>
          <a:xfrm>
            <a:off x="9031705" y="4623535"/>
            <a:ext cx="3023135" cy="93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FADB4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5 minutes</a:t>
            </a:r>
          </a:p>
        </p:txBody>
      </p:sp>
      <p:grpSp>
        <p:nvGrpSpPr>
          <p:cNvPr id="4" name="Gruppieren 3">
            <a:extLst>
              <a:ext uri="{FF2B5EF4-FFF2-40B4-BE49-F238E27FC236}">
                <a16:creationId xmlns:a16="http://schemas.microsoft.com/office/drawing/2014/main" id="{CC6224E5-49A6-90E9-7485-AA94651DD4C5}"/>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7AA571BB-E3A4-42EE-FBCE-1822112B2926}"/>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9652BF58-A99B-4095-78BF-5102A74B568A}"/>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9" name="Picture 12" descr="Sport Ireland_COACHING white trans_V.png">
              <a:extLst>
                <a:ext uri="{FF2B5EF4-FFF2-40B4-BE49-F238E27FC236}">
                  <a16:creationId xmlns:a16="http://schemas.microsoft.com/office/drawing/2014/main" id="{3DE5CD6B-2084-8E33-D196-DC1E19910D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299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88EE-E7EF-2375-0D62-7B81087DCF8E}"/>
              </a:ext>
            </a:extLst>
          </p:cNvPr>
          <p:cNvSpPr>
            <a:spLocks noGrp="1"/>
          </p:cNvSpPr>
          <p:nvPr>
            <p:ph type="title"/>
          </p:nvPr>
        </p:nvSpPr>
        <p:spPr/>
        <p:txBody>
          <a:bodyPr>
            <a:normAutofit/>
          </a:bodyPr>
          <a:lstStyle/>
          <a:p>
            <a:r>
              <a:rPr lang="en-GB" b="1" dirty="0">
                <a:solidFill>
                  <a:srgbClr val="000000"/>
                </a:solidFill>
                <a:effectLst/>
                <a:latin typeface="Helvetica Neue" panose="02000503000000020004"/>
                <a:ea typeface="Calibri" panose="020F0502020204030204" pitchFamily="34" charset="0"/>
                <a:cs typeface="Times New Roman" panose="02020603050405020304" pitchFamily="18" charset="0"/>
              </a:rPr>
              <a:t>Two approaches to goal orientation </a:t>
            </a:r>
            <a:endParaRPr lang="en-GB" dirty="0"/>
          </a:p>
        </p:txBody>
      </p:sp>
      <p:sp>
        <p:nvSpPr>
          <p:cNvPr id="3" name="Content Placeholder 2">
            <a:extLst>
              <a:ext uri="{FF2B5EF4-FFF2-40B4-BE49-F238E27FC236}">
                <a16:creationId xmlns:a16="http://schemas.microsoft.com/office/drawing/2014/main" id="{D6888A5D-9EAD-D0DA-BC66-B3E795CBD0C2}"/>
              </a:ext>
            </a:extLst>
          </p:cNvPr>
          <p:cNvSpPr>
            <a:spLocks noGrp="1"/>
          </p:cNvSpPr>
          <p:nvPr>
            <p:ph idx="1"/>
          </p:nvPr>
        </p:nvSpPr>
        <p:spPr>
          <a:xfrm>
            <a:off x="573617" y="2325029"/>
            <a:ext cx="10972800" cy="1323427"/>
          </a:xfrm>
        </p:spPr>
        <p:txBody>
          <a:bodyPr numCol="2">
            <a:normAutofit/>
          </a:bodyPr>
          <a:lstStyle/>
          <a:p>
            <a:pPr marL="514350" indent="-514350">
              <a:buAutoNum type="arabicPeriod"/>
            </a:pPr>
            <a:r>
              <a:rPr lang="en-GB" sz="3200" dirty="0">
                <a:solidFill>
                  <a:srgbClr val="0070C0"/>
                </a:solidFill>
              </a:rPr>
              <a:t>Mastery orientation</a:t>
            </a:r>
          </a:p>
          <a:p>
            <a:endParaRPr lang="en-GB" sz="3200" dirty="0">
              <a:solidFill>
                <a:srgbClr val="0070C0"/>
              </a:solidFill>
            </a:endParaRPr>
          </a:p>
          <a:p>
            <a:pPr marL="514350" indent="-514350">
              <a:buAutoNum type="arabicPeriod"/>
            </a:pPr>
            <a:r>
              <a:rPr lang="en-GB" sz="3200" dirty="0">
                <a:solidFill>
                  <a:srgbClr val="0070C0"/>
                </a:solidFill>
              </a:rPr>
              <a:t>Performance orientation</a:t>
            </a:r>
          </a:p>
          <a:p>
            <a:pPr marL="514350" indent="-514350">
              <a:buAutoNum type="arabicPeriod"/>
            </a:pPr>
            <a:endParaRPr lang="en-GB" sz="3200" dirty="0">
              <a:solidFill>
                <a:srgbClr val="0070C0"/>
              </a:solidFill>
            </a:endParaRPr>
          </a:p>
        </p:txBody>
      </p:sp>
      <p:grpSp>
        <p:nvGrpSpPr>
          <p:cNvPr id="4" name="Gruppieren 3">
            <a:extLst>
              <a:ext uri="{FF2B5EF4-FFF2-40B4-BE49-F238E27FC236}">
                <a16:creationId xmlns:a16="http://schemas.microsoft.com/office/drawing/2014/main" id="{CCA5465F-F3E8-F9B6-33BF-082E00901495}"/>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ECE60124-AEE3-2CA7-6552-DE42B328EE90}"/>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FD7AC9DD-7521-E6BB-2930-40DB02FDCC7F}"/>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3328055F-EB14-657F-1824-5AA35EAE77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feld 8">
            <a:extLst>
              <a:ext uri="{FF2B5EF4-FFF2-40B4-BE49-F238E27FC236}">
                <a16:creationId xmlns:a16="http://schemas.microsoft.com/office/drawing/2014/main" id="{1E42183A-6972-AC6D-96CF-C08E1B99B48A}"/>
              </a:ext>
            </a:extLst>
          </p:cNvPr>
          <p:cNvSpPr txBox="1"/>
          <p:nvPr/>
        </p:nvSpPr>
        <p:spPr>
          <a:xfrm>
            <a:off x="3049524" y="3244334"/>
            <a:ext cx="6099048" cy="369332"/>
          </a:xfrm>
          <a:prstGeom prst="rect">
            <a:avLst/>
          </a:prstGeom>
          <a:noFill/>
        </p:spPr>
        <p:txBody>
          <a:bodyPr wrap="square">
            <a:spAutoFit/>
          </a:bodyPr>
          <a:lstStyle/>
          <a:p>
            <a:pPr marL="0" indent="0">
              <a:buNone/>
            </a:pPr>
            <a:r>
              <a:rPr lang="en-GB" sz="1800" dirty="0">
                <a:solidFill>
                  <a:srgbClr val="000000"/>
                </a:solidFill>
                <a:effectLst/>
                <a:latin typeface="Helvetica Neue" panose="02000503000000020004"/>
                <a:ea typeface="Calibri" panose="020F0502020204030204" pitchFamily="34" charset="0"/>
                <a:cs typeface="Times New Roman" panose="02020603050405020304" pitchFamily="18" charset="0"/>
              </a:rPr>
              <a:t>(from Achievement Goal Theory by J. Nicholls)</a:t>
            </a:r>
            <a:endParaRPr lang="en-GB" sz="3200" dirty="0">
              <a:solidFill>
                <a:srgbClr val="0070C0"/>
              </a:solidFill>
            </a:endParaRPr>
          </a:p>
        </p:txBody>
      </p:sp>
      <p:sp>
        <p:nvSpPr>
          <p:cNvPr id="10" name="Textfeld 9">
            <a:extLst>
              <a:ext uri="{FF2B5EF4-FFF2-40B4-BE49-F238E27FC236}">
                <a16:creationId xmlns:a16="http://schemas.microsoft.com/office/drawing/2014/main" id="{2A105729-2758-9BA3-92FC-AFBF4BD5D070}"/>
              </a:ext>
            </a:extLst>
          </p:cNvPr>
          <p:cNvSpPr txBox="1"/>
          <p:nvPr/>
        </p:nvSpPr>
        <p:spPr>
          <a:xfrm>
            <a:off x="1894892" y="5259920"/>
            <a:ext cx="8330250" cy="523220"/>
          </a:xfrm>
          <a:prstGeom prst="rect">
            <a:avLst/>
          </a:prstGeom>
          <a:noFill/>
        </p:spPr>
        <p:txBody>
          <a:bodyPr wrap="square">
            <a:spAutoFit/>
          </a:bodyPr>
          <a:lstStyle/>
          <a:p>
            <a:r>
              <a:rPr lang="de-DE" sz="1400" dirty="0"/>
              <a:t>Nicholls, J. G. (1984). Achievement </a:t>
            </a:r>
            <a:r>
              <a:rPr lang="de-DE" sz="1400" dirty="0" err="1"/>
              <a:t>motivation</a:t>
            </a:r>
            <a:r>
              <a:rPr lang="de-DE" sz="1400" dirty="0"/>
              <a:t>: </a:t>
            </a:r>
            <a:r>
              <a:rPr lang="de-DE" sz="1400" dirty="0" err="1"/>
              <a:t>Conceptions</a:t>
            </a:r>
            <a:r>
              <a:rPr lang="de-DE" sz="1400" dirty="0"/>
              <a:t> </a:t>
            </a:r>
            <a:r>
              <a:rPr lang="de-DE" sz="1400" dirty="0" err="1"/>
              <a:t>of</a:t>
            </a:r>
            <a:r>
              <a:rPr lang="de-DE" sz="1400" dirty="0"/>
              <a:t> </a:t>
            </a:r>
            <a:r>
              <a:rPr lang="de-DE" sz="1400" dirty="0" err="1"/>
              <a:t>ability</a:t>
            </a:r>
            <a:r>
              <a:rPr lang="de-DE" sz="1400" dirty="0"/>
              <a:t>, </a:t>
            </a:r>
            <a:r>
              <a:rPr lang="de-DE" sz="1400" dirty="0" err="1"/>
              <a:t>subjective</a:t>
            </a:r>
            <a:r>
              <a:rPr lang="de-DE" sz="1400" dirty="0"/>
              <a:t> </a:t>
            </a:r>
            <a:r>
              <a:rPr lang="de-DE" sz="1400" dirty="0" err="1"/>
              <a:t>experience</a:t>
            </a:r>
            <a:r>
              <a:rPr lang="de-DE" sz="1400" dirty="0"/>
              <a:t>, </a:t>
            </a:r>
            <a:r>
              <a:rPr lang="de-DE" sz="1400" dirty="0" err="1"/>
              <a:t>task</a:t>
            </a:r>
            <a:r>
              <a:rPr lang="de-DE" sz="1400" dirty="0"/>
              <a:t> </a:t>
            </a:r>
            <a:r>
              <a:rPr lang="de-DE" sz="1400" dirty="0" err="1"/>
              <a:t>choice</a:t>
            </a:r>
            <a:r>
              <a:rPr lang="de-DE" sz="1400" dirty="0"/>
              <a:t>, and </a:t>
            </a:r>
            <a:r>
              <a:rPr lang="de-DE" sz="1400" dirty="0" err="1"/>
              <a:t>performance</a:t>
            </a:r>
            <a:r>
              <a:rPr lang="de-DE" sz="1400" dirty="0"/>
              <a:t>. </a:t>
            </a:r>
            <a:r>
              <a:rPr lang="de-DE" sz="1400" i="1" dirty="0"/>
              <a:t>Psychological Review, 91</a:t>
            </a:r>
            <a:r>
              <a:rPr lang="de-DE" sz="1400" dirty="0"/>
              <a:t>(3), 328–346. </a:t>
            </a:r>
            <a:r>
              <a:rPr lang="de-DE" sz="1400" dirty="0">
                <a:hlinkClick r:id="rId3"/>
              </a:rPr>
              <a:t>https://doi.org/10.1037/0033-295X.91.3.328</a:t>
            </a:r>
            <a:endParaRPr lang="de-DE" sz="1400" dirty="0"/>
          </a:p>
        </p:txBody>
      </p:sp>
    </p:spTree>
    <p:extLst>
      <p:ext uri="{BB962C8B-B14F-4D97-AF65-F5344CB8AC3E}">
        <p14:creationId xmlns:p14="http://schemas.microsoft.com/office/powerpoint/2010/main" val="31725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70CA-DBC7-D821-3188-5D3B80D6395B}"/>
              </a:ext>
            </a:extLst>
          </p:cNvPr>
          <p:cNvSpPr>
            <a:spLocks noGrp="1"/>
          </p:cNvSpPr>
          <p:nvPr>
            <p:ph type="title"/>
          </p:nvPr>
        </p:nvSpPr>
        <p:spPr>
          <a:xfrm>
            <a:off x="544513" y="861020"/>
            <a:ext cx="10972800" cy="660825"/>
          </a:xfrm>
        </p:spPr>
        <p:txBody>
          <a:bodyPr>
            <a:normAutofit/>
          </a:bodyPr>
          <a:lstStyle/>
          <a:p>
            <a:r>
              <a:rPr lang="en-GB" b="1" dirty="0">
                <a:solidFill>
                  <a:srgbClr val="0070C0"/>
                </a:solidFill>
                <a:effectLst/>
                <a:latin typeface="Helvetica Neue" panose="02000503000000020004"/>
                <a:ea typeface="Calibri" panose="020F0502020204030204" pitchFamily="34" charset="0"/>
                <a:cs typeface="Times New Roman" panose="02020603050405020304" pitchFamily="18" charset="0"/>
              </a:rPr>
              <a:t>Mastery Orientation</a:t>
            </a:r>
            <a:endParaRPr lang="en-GB" dirty="0">
              <a:solidFill>
                <a:srgbClr val="0070C0"/>
              </a:solidFill>
            </a:endParaRPr>
          </a:p>
        </p:txBody>
      </p:sp>
      <p:sp>
        <p:nvSpPr>
          <p:cNvPr id="3" name="Content Placeholder 2">
            <a:extLst>
              <a:ext uri="{FF2B5EF4-FFF2-40B4-BE49-F238E27FC236}">
                <a16:creationId xmlns:a16="http://schemas.microsoft.com/office/drawing/2014/main" id="{60EAC735-0887-F9AA-B9CD-099A4DD45D3B}"/>
              </a:ext>
            </a:extLst>
          </p:cNvPr>
          <p:cNvSpPr>
            <a:spLocks noGrp="1"/>
          </p:cNvSpPr>
          <p:nvPr>
            <p:ph idx="1"/>
          </p:nvPr>
        </p:nvSpPr>
        <p:spPr>
          <a:xfrm>
            <a:off x="544513" y="1677454"/>
            <a:ext cx="5397415" cy="3653263"/>
          </a:xfrm>
        </p:spPr>
        <p:txBody>
          <a:bodyPr>
            <a:normAutofit/>
          </a:bodyPr>
          <a:lstStyle/>
          <a:p>
            <a:r>
              <a:rPr lang="en-GB" b="0" dirty="0">
                <a:solidFill>
                  <a:srgbClr val="000000"/>
                </a:solidFill>
                <a:effectLst/>
                <a:latin typeface="Helvetica Neue" panose="02000503000000020004"/>
                <a:ea typeface="Calibri" panose="020F0502020204030204" pitchFamily="34" charset="0"/>
                <a:cs typeface="Times New Roman" panose="02020603050405020304" pitchFamily="18" charset="0"/>
              </a:rPr>
              <a:t>This is when people focus on effort and personal improvement without comparing themselves to others (Self-referenced or Ipsative).</a:t>
            </a:r>
          </a:p>
          <a:p>
            <a:endParaRPr lang="en-GB" b="0" dirty="0">
              <a:solidFill>
                <a:srgbClr val="000000"/>
              </a:solidFill>
              <a:effectLst/>
              <a:latin typeface="Helvetica Neue" panose="02000503000000020004"/>
              <a:ea typeface="Calibri" panose="020F0502020204030204" pitchFamily="34" charset="0"/>
              <a:cs typeface="Times New Roman" panose="02020603050405020304" pitchFamily="18" charset="0"/>
            </a:endParaRPr>
          </a:p>
          <a:p>
            <a:r>
              <a:rPr lang="en-US" b="0" dirty="0">
                <a:effectLst/>
                <a:latin typeface="Helvetica Neue" panose="02000503000000020004"/>
                <a:ea typeface="Calibri" panose="020F0502020204030204" pitchFamily="34" charset="0"/>
                <a:cs typeface="Times New Roman" panose="02020603050405020304" pitchFamily="18" charset="0"/>
              </a:rPr>
              <a:t>Research shows that children who have a Mastery Orientation will persist more, have better coping strategies if they do not immediately succeed and will generally have a more positive attitude to learning.</a:t>
            </a:r>
            <a:endParaRPr lang="en-GB" b="0" dirty="0"/>
          </a:p>
        </p:txBody>
      </p:sp>
      <p:grpSp>
        <p:nvGrpSpPr>
          <p:cNvPr id="4" name="Gruppieren 3">
            <a:extLst>
              <a:ext uri="{FF2B5EF4-FFF2-40B4-BE49-F238E27FC236}">
                <a16:creationId xmlns:a16="http://schemas.microsoft.com/office/drawing/2014/main" id="{4D654E4C-51D7-84AA-7BDB-EF37972B30FF}"/>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733557A2-779D-266E-F7F0-A3FB9420D6E1}"/>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DCFAC6A9-3EDC-42F7-899D-2DF8B357BFF5}"/>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CED9EFEC-8227-B53E-B31D-942B840912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5237652B-CBBB-1742-3740-17831B9AD80A}"/>
              </a:ext>
            </a:extLst>
          </p:cNvPr>
          <p:cNvSpPr txBox="1">
            <a:spLocks/>
          </p:cNvSpPr>
          <p:nvPr/>
        </p:nvSpPr>
        <p:spPr>
          <a:xfrm>
            <a:off x="6503353" y="861020"/>
            <a:ext cx="10972800" cy="660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baseline="0">
                <a:solidFill>
                  <a:schemeClr val="tx1"/>
                </a:solidFill>
                <a:latin typeface="Arial"/>
                <a:ea typeface="+mj-ea"/>
                <a:cs typeface="Arial"/>
              </a:defRPr>
            </a:lvl1pPr>
          </a:lstStyle>
          <a:p>
            <a:r>
              <a:rPr lang="en-GB" dirty="0">
                <a:solidFill>
                  <a:srgbClr val="0070C0"/>
                </a:solidFill>
                <a:latin typeface="Helvetica Neue" panose="02000503000000020004"/>
              </a:rPr>
              <a:t>Performance Orientation</a:t>
            </a:r>
          </a:p>
        </p:txBody>
      </p:sp>
      <p:sp>
        <p:nvSpPr>
          <p:cNvPr id="9" name="Content Placeholder 2">
            <a:extLst>
              <a:ext uri="{FF2B5EF4-FFF2-40B4-BE49-F238E27FC236}">
                <a16:creationId xmlns:a16="http://schemas.microsoft.com/office/drawing/2014/main" id="{1B492CD7-0965-47C9-5426-7315A1BACF10}"/>
              </a:ext>
            </a:extLst>
          </p:cNvPr>
          <p:cNvSpPr txBox="1">
            <a:spLocks/>
          </p:cNvSpPr>
          <p:nvPr/>
        </p:nvSpPr>
        <p:spPr>
          <a:xfrm>
            <a:off x="6503353" y="1677454"/>
            <a:ext cx="5397415" cy="36532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kern="1200" baseline="0">
                <a:solidFill>
                  <a:srgbClr val="FEC50A"/>
                </a:solidFill>
                <a:latin typeface="Arial"/>
                <a:ea typeface="+mn-ea"/>
                <a:cs typeface="Arial"/>
              </a:defRPr>
            </a:lvl1pPr>
            <a:lvl2pPr marL="0" indent="0" algn="l" defTabSz="914400" rtl="0" eaLnBrk="1" latinLnBrk="0" hangingPunct="1">
              <a:lnSpc>
                <a:spcPct val="90000"/>
              </a:lnSpc>
              <a:spcBef>
                <a:spcPts val="1200"/>
              </a:spcBef>
              <a:buClr>
                <a:srgbClr val="BE012F"/>
              </a:buClr>
              <a:buFont typeface="Arial"/>
              <a:buNone/>
              <a:defRPr sz="2000" kern="1200" baseline="0">
                <a:solidFill>
                  <a:schemeClr val="tx1"/>
                </a:solidFill>
                <a:latin typeface="Arial"/>
                <a:ea typeface="+mn-ea"/>
                <a:cs typeface="Arial"/>
              </a:defRPr>
            </a:lvl2pPr>
            <a:lvl3pPr marL="179388" indent="-179388" algn="l" defTabSz="914400" rtl="0" eaLnBrk="1" latinLnBrk="0" hangingPunct="1">
              <a:lnSpc>
                <a:spcPct val="90000"/>
              </a:lnSpc>
              <a:spcBef>
                <a:spcPts val="600"/>
              </a:spcBef>
              <a:spcAft>
                <a:spcPts val="0"/>
              </a:spcAft>
              <a:buClr>
                <a:srgbClr val="EE7709"/>
              </a:buClr>
              <a:buFont typeface="Arial" panose="020B0604020202020204" pitchFamily="34" charset="0"/>
              <a:buChar char="•"/>
              <a:defRPr sz="1600" kern="1200" baseline="0">
                <a:solidFill>
                  <a:schemeClr val="tx1"/>
                </a:solidFill>
                <a:latin typeface="Arial"/>
                <a:ea typeface="+mn-ea"/>
                <a:cs typeface="Arial"/>
              </a:defRPr>
            </a:lvl3pPr>
            <a:lvl4pPr marL="0" indent="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4pPr>
            <a:lvl5pPr marL="0" indent="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rgbClr val="000000"/>
                </a:solidFill>
                <a:latin typeface="Helvetica Neue" panose="02000503000000020004"/>
                <a:ea typeface="Calibri" panose="020F0502020204030204" pitchFamily="34" charset="0"/>
                <a:cs typeface="Times New Roman" panose="02020603050405020304" pitchFamily="18" charset="0"/>
              </a:rPr>
              <a:t>This is when people focus on comparing themselves to others and are only satisfied when they outperform others.</a:t>
            </a:r>
          </a:p>
          <a:p>
            <a:endParaRPr lang="en-GB" b="0" dirty="0">
              <a:solidFill>
                <a:srgbClr val="000000"/>
              </a:solidFill>
              <a:latin typeface="Helvetica Neue" panose="02000503000000020004"/>
              <a:ea typeface="Calibri" panose="020F0502020204030204" pitchFamily="34" charset="0"/>
              <a:cs typeface="Times New Roman" panose="02020603050405020304" pitchFamily="18" charset="0"/>
            </a:endParaRPr>
          </a:p>
          <a:p>
            <a:endParaRPr lang="en-GB" b="0" dirty="0">
              <a:solidFill>
                <a:srgbClr val="000000"/>
              </a:solidFill>
              <a:latin typeface="Helvetica Neue" panose="02000503000000020004"/>
              <a:ea typeface="Calibri" panose="020F0502020204030204" pitchFamily="34" charset="0"/>
              <a:cs typeface="Times New Roman" panose="02020603050405020304" pitchFamily="18" charset="0"/>
            </a:endParaRPr>
          </a:p>
          <a:p>
            <a:r>
              <a:rPr lang="en-US" b="0" dirty="0">
                <a:latin typeface="Helvetica Neue" panose="02000503000000020004"/>
                <a:ea typeface="Calibri" panose="020F0502020204030204" pitchFamily="34" charset="0"/>
                <a:cs typeface="Times New Roman" panose="02020603050405020304" pitchFamily="18" charset="0"/>
              </a:rPr>
              <a:t>Performance orientated children will generally select easier tasks, be concerned with the thoughts of others in the group and give up easily if they fail at a task.</a:t>
            </a:r>
            <a:endParaRPr lang="en-GB" b="0" dirty="0"/>
          </a:p>
        </p:txBody>
      </p:sp>
    </p:spTree>
    <p:extLst>
      <p:ext uri="{BB962C8B-B14F-4D97-AF65-F5344CB8AC3E}">
        <p14:creationId xmlns:p14="http://schemas.microsoft.com/office/powerpoint/2010/main" val="37081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1708-46D8-48AB-E45F-719509F23511}"/>
              </a:ext>
            </a:extLst>
          </p:cNvPr>
          <p:cNvSpPr>
            <a:spLocks noGrp="1"/>
          </p:cNvSpPr>
          <p:nvPr>
            <p:ph type="title"/>
          </p:nvPr>
        </p:nvSpPr>
        <p:spPr/>
        <p:txBody>
          <a:bodyPr/>
          <a:lstStyle/>
          <a:p>
            <a:r>
              <a:rPr lang="en-GB" b="1" dirty="0"/>
              <a:t>Every Child …</a:t>
            </a:r>
          </a:p>
        </p:txBody>
      </p:sp>
      <p:sp>
        <p:nvSpPr>
          <p:cNvPr id="3" name="Content Placeholder 2">
            <a:extLst>
              <a:ext uri="{FF2B5EF4-FFF2-40B4-BE49-F238E27FC236}">
                <a16:creationId xmlns:a16="http://schemas.microsoft.com/office/drawing/2014/main" id="{60F966EE-C86A-17DE-6B56-00BD5059548C}"/>
              </a:ext>
            </a:extLst>
          </p:cNvPr>
          <p:cNvSpPr>
            <a:spLocks noGrp="1"/>
          </p:cNvSpPr>
          <p:nvPr>
            <p:ph idx="1"/>
          </p:nvPr>
        </p:nvSpPr>
        <p:spPr>
          <a:xfrm>
            <a:off x="838200" y="1825625"/>
            <a:ext cx="10515600" cy="3794125"/>
          </a:xfrm>
        </p:spPr>
        <p:txBody>
          <a:bodyPr/>
          <a:lstStyle/>
          <a:p>
            <a:r>
              <a:rPr lang="en-US" sz="3200" dirty="0">
                <a:solidFill>
                  <a:srgbClr val="000000"/>
                </a:solidFill>
                <a:effectLst/>
                <a:latin typeface="Helvetica Neue" panose="02000503000000020004"/>
                <a:ea typeface="Times New Roman" panose="02020603050405020304" pitchFamily="18" charset="0"/>
                <a:cs typeface="Times New Roman" panose="02020603050405020304" pitchFamily="18" charset="0"/>
              </a:rPr>
              <a:t>The thing is, every child will have a motivational preference: </a:t>
            </a:r>
          </a:p>
          <a:p>
            <a:r>
              <a:rPr lang="en-US" sz="3200" dirty="0">
                <a:solidFill>
                  <a:srgbClr val="000000"/>
                </a:solidFill>
                <a:effectLst/>
                <a:latin typeface="Helvetica Neue" panose="02000503000000020004"/>
                <a:ea typeface="Times New Roman" panose="02020603050405020304" pitchFamily="18" charset="0"/>
                <a:cs typeface="Times New Roman" panose="02020603050405020304" pitchFamily="18" charset="0"/>
              </a:rPr>
              <a:t>that is a leaning towards a Mastery or Performance Orientation, or even to both at the same time.</a:t>
            </a:r>
          </a:p>
          <a:p>
            <a:r>
              <a:rPr lang="en-US" sz="3200" dirty="0">
                <a:solidFill>
                  <a:srgbClr val="000000"/>
                </a:solidFill>
                <a:effectLst/>
                <a:latin typeface="Helvetica Neue" panose="02000503000000020004"/>
                <a:ea typeface="Times New Roman" panose="02020603050405020304" pitchFamily="18" charset="0"/>
                <a:cs typeface="Times New Roman" panose="02020603050405020304" pitchFamily="18" charset="0"/>
              </a:rPr>
              <a:t>Importantly though, research shows that the climate coaches create can push children to adopt one orientation or the other.</a:t>
            </a:r>
            <a:endParaRPr lang="en-IE" sz="3200" dirty="0">
              <a:solidFill>
                <a:srgbClr val="595959"/>
              </a:solidFill>
              <a:effectLst/>
              <a:latin typeface="Lato" panose="020F0502020204030203" pitchFamily="34" charset="0"/>
              <a:ea typeface="Calibri" panose="020F0502020204030204" pitchFamily="34" charset="0"/>
              <a:cs typeface="Times New Roman" panose="02020603050405020304" pitchFamily="18" charset="0"/>
            </a:endParaRPr>
          </a:p>
        </p:txBody>
      </p:sp>
      <p:grpSp>
        <p:nvGrpSpPr>
          <p:cNvPr id="4" name="Gruppieren 3">
            <a:extLst>
              <a:ext uri="{FF2B5EF4-FFF2-40B4-BE49-F238E27FC236}">
                <a16:creationId xmlns:a16="http://schemas.microsoft.com/office/drawing/2014/main" id="{8E8DB34E-149F-CA1F-B91F-F3E93D3859BB}"/>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74D6CFA4-FB08-EA00-5DCF-01BEDFB472E4}"/>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F9543874-9997-DDA0-9B8D-0D2B4B450871}"/>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99E92C7F-BAF8-E7E6-7C95-CC5892BD41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0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14" y="373849"/>
            <a:ext cx="12031697" cy="660825"/>
          </a:xfrm>
        </p:spPr>
        <p:txBody>
          <a:bodyPr>
            <a:normAutofit fontScale="90000"/>
          </a:bodyPr>
          <a:lstStyle/>
          <a:p>
            <a:pPr algn="ctr"/>
            <a:r>
              <a:rPr lang="en-IE" dirty="0">
                <a:solidFill>
                  <a:schemeClr val="tx1"/>
                </a:solidFill>
                <a:latin typeface="Arial" panose="020B0604020202020204" pitchFamily="34" charset="0"/>
                <a:cs typeface="Arial" panose="020B0604020202020204" pitchFamily="34" charset="0"/>
              </a:rPr>
              <a:t>You Might Want to Consider these Building Blocks Towards </a:t>
            </a:r>
            <a:br>
              <a:rPr lang="en-IE" dirty="0">
                <a:solidFill>
                  <a:schemeClr val="tx1"/>
                </a:solidFill>
                <a:latin typeface="Arial" panose="020B0604020202020204" pitchFamily="34" charset="0"/>
                <a:cs typeface="Arial" panose="020B0604020202020204" pitchFamily="34" charset="0"/>
              </a:rPr>
            </a:br>
            <a:r>
              <a:rPr lang="en-IE" dirty="0">
                <a:solidFill>
                  <a:schemeClr val="tx1"/>
                </a:solidFill>
                <a:latin typeface="Arial" panose="020B0604020202020204" pitchFamily="34" charset="0"/>
                <a:cs typeface="Arial" panose="020B0604020202020204" pitchFamily="34" charset="0"/>
              </a:rPr>
              <a:t>A Motivated And Confident Child In Sport? </a:t>
            </a:r>
          </a:p>
        </p:txBody>
      </p:sp>
      <p:pic>
        <p:nvPicPr>
          <p:cNvPr id="4" name="Content Placeholder 3"/>
          <p:cNvPicPr>
            <a:picLocks noGrp="1" noChangeAspect="1"/>
          </p:cNvPicPr>
          <p:nvPr>
            <p:ph idx="1"/>
          </p:nvPr>
        </p:nvPicPr>
        <p:blipFill>
          <a:blip r:embed="rId3"/>
          <a:stretch>
            <a:fillRect/>
          </a:stretch>
        </p:blipFill>
        <p:spPr>
          <a:xfrm>
            <a:off x="85008" y="1581834"/>
            <a:ext cx="3382921" cy="1868096"/>
          </a:xfrm>
          <a:prstGeom prst="rect">
            <a:avLst/>
          </a:prstGeom>
        </p:spPr>
      </p:pic>
      <p:sp>
        <p:nvSpPr>
          <p:cNvPr id="5" name="TextBox 4"/>
          <p:cNvSpPr txBox="1"/>
          <p:nvPr/>
        </p:nvSpPr>
        <p:spPr>
          <a:xfrm rot="20833138">
            <a:off x="1203509" y="2221046"/>
            <a:ext cx="2712671" cy="769441"/>
          </a:xfrm>
          <a:prstGeom prst="rect">
            <a:avLst/>
          </a:prstGeom>
          <a:noFill/>
        </p:spPr>
        <p:txBody>
          <a:bodyPr wrap="square" rtlCol="0">
            <a:spAutoFit/>
          </a:bodyPr>
          <a:lstStyle/>
          <a:p>
            <a:r>
              <a:rPr lang="en-IE" sz="2200" b="1">
                <a:solidFill>
                  <a:schemeClr val="bg1"/>
                </a:solidFill>
              </a:rPr>
              <a:t>Autonomy and Choice</a:t>
            </a:r>
          </a:p>
        </p:txBody>
      </p:sp>
      <p:pic>
        <p:nvPicPr>
          <p:cNvPr id="6" name="Content Placeholder 3"/>
          <p:cNvPicPr>
            <a:picLocks noChangeAspect="1"/>
          </p:cNvPicPr>
          <p:nvPr/>
        </p:nvPicPr>
        <p:blipFill>
          <a:blip r:embed="rId3"/>
          <a:stretch>
            <a:fillRect/>
          </a:stretch>
        </p:blipFill>
        <p:spPr>
          <a:xfrm>
            <a:off x="4038372" y="1348934"/>
            <a:ext cx="3382921" cy="1670637"/>
          </a:xfrm>
          <a:prstGeom prst="rect">
            <a:avLst/>
          </a:prstGeom>
        </p:spPr>
      </p:pic>
      <p:sp>
        <p:nvSpPr>
          <p:cNvPr id="7" name="TextBox 6"/>
          <p:cNvSpPr txBox="1"/>
          <p:nvPr/>
        </p:nvSpPr>
        <p:spPr>
          <a:xfrm rot="20893407">
            <a:off x="4979608" y="2161615"/>
            <a:ext cx="2393083" cy="430887"/>
          </a:xfrm>
          <a:prstGeom prst="rect">
            <a:avLst/>
          </a:prstGeom>
          <a:noFill/>
        </p:spPr>
        <p:txBody>
          <a:bodyPr wrap="square" rtlCol="0">
            <a:spAutoFit/>
          </a:bodyPr>
          <a:lstStyle/>
          <a:p>
            <a:r>
              <a:rPr lang="en-IE" sz="2200" b="1">
                <a:solidFill>
                  <a:schemeClr val="bg1"/>
                </a:solidFill>
              </a:rPr>
              <a:t>Sense of Belonging</a:t>
            </a:r>
          </a:p>
        </p:txBody>
      </p:sp>
      <p:pic>
        <p:nvPicPr>
          <p:cNvPr id="8" name="Content Placeholder 3"/>
          <p:cNvPicPr>
            <a:picLocks noChangeAspect="1"/>
          </p:cNvPicPr>
          <p:nvPr/>
        </p:nvPicPr>
        <p:blipFill>
          <a:blip r:embed="rId3"/>
          <a:stretch>
            <a:fillRect/>
          </a:stretch>
        </p:blipFill>
        <p:spPr>
          <a:xfrm>
            <a:off x="8558581" y="1522720"/>
            <a:ext cx="3382921" cy="1646223"/>
          </a:xfrm>
          <a:prstGeom prst="rect">
            <a:avLst/>
          </a:prstGeom>
        </p:spPr>
      </p:pic>
      <p:sp>
        <p:nvSpPr>
          <p:cNvPr id="9" name="TextBox 8"/>
          <p:cNvSpPr txBox="1"/>
          <p:nvPr/>
        </p:nvSpPr>
        <p:spPr>
          <a:xfrm rot="20868060">
            <a:off x="9756742" y="2131162"/>
            <a:ext cx="2127485" cy="769441"/>
          </a:xfrm>
          <a:prstGeom prst="rect">
            <a:avLst/>
          </a:prstGeom>
          <a:noFill/>
        </p:spPr>
        <p:txBody>
          <a:bodyPr wrap="square" rtlCol="0">
            <a:spAutoFit/>
          </a:bodyPr>
          <a:lstStyle/>
          <a:p>
            <a:r>
              <a:rPr lang="en-IE" sz="2200" b="1">
                <a:solidFill>
                  <a:schemeClr val="bg1"/>
                </a:solidFill>
              </a:rPr>
              <a:t>Challenge and Competition</a:t>
            </a:r>
          </a:p>
        </p:txBody>
      </p:sp>
      <p:pic>
        <p:nvPicPr>
          <p:cNvPr id="10" name="Content Placeholder 3"/>
          <p:cNvPicPr>
            <a:picLocks noChangeAspect="1"/>
          </p:cNvPicPr>
          <p:nvPr/>
        </p:nvPicPr>
        <p:blipFill>
          <a:blip r:embed="rId3"/>
          <a:stretch>
            <a:fillRect/>
          </a:stretch>
        </p:blipFill>
        <p:spPr>
          <a:xfrm>
            <a:off x="237603" y="3373529"/>
            <a:ext cx="3168587" cy="1638375"/>
          </a:xfrm>
          <a:prstGeom prst="rect">
            <a:avLst/>
          </a:prstGeom>
        </p:spPr>
      </p:pic>
      <p:sp>
        <p:nvSpPr>
          <p:cNvPr id="11" name="TextBox 10"/>
          <p:cNvSpPr txBox="1"/>
          <p:nvPr/>
        </p:nvSpPr>
        <p:spPr>
          <a:xfrm rot="20833138">
            <a:off x="1311645" y="3977274"/>
            <a:ext cx="2712671" cy="430887"/>
          </a:xfrm>
          <a:prstGeom prst="rect">
            <a:avLst/>
          </a:prstGeom>
          <a:noFill/>
        </p:spPr>
        <p:txBody>
          <a:bodyPr wrap="square" rtlCol="0">
            <a:spAutoFit/>
          </a:bodyPr>
          <a:lstStyle/>
          <a:p>
            <a:r>
              <a:rPr lang="en-IE" sz="2200" b="1">
                <a:solidFill>
                  <a:schemeClr val="bg1"/>
                </a:solidFill>
              </a:rPr>
              <a:t>Groupings </a:t>
            </a:r>
          </a:p>
        </p:txBody>
      </p:sp>
      <p:pic>
        <p:nvPicPr>
          <p:cNvPr id="12" name="Content Placeholder 3"/>
          <p:cNvPicPr>
            <a:picLocks noChangeAspect="1"/>
          </p:cNvPicPr>
          <p:nvPr/>
        </p:nvPicPr>
        <p:blipFill>
          <a:blip r:embed="rId3"/>
          <a:stretch>
            <a:fillRect/>
          </a:stretch>
        </p:blipFill>
        <p:spPr>
          <a:xfrm>
            <a:off x="5034681" y="2975396"/>
            <a:ext cx="3382921" cy="1868096"/>
          </a:xfrm>
          <a:prstGeom prst="rect">
            <a:avLst/>
          </a:prstGeom>
        </p:spPr>
      </p:pic>
      <p:sp>
        <p:nvSpPr>
          <p:cNvPr id="13" name="TextBox 12"/>
          <p:cNvSpPr txBox="1"/>
          <p:nvPr/>
        </p:nvSpPr>
        <p:spPr>
          <a:xfrm rot="20833138">
            <a:off x="5833081" y="3748134"/>
            <a:ext cx="2712671" cy="769441"/>
          </a:xfrm>
          <a:prstGeom prst="rect">
            <a:avLst/>
          </a:prstGeom>
          <a:noFill/>
        </p:spPr>
        <p:txBody>
          <a:bodyPr wrap="square" rtlCol="0">
            <a:spAutoFit/>
          </a:bodyPr>
          <a:lstStyle/>
          <a:p>
            <a:r>
              <a:rPr lang="en-IE" sz="2200" b="1" dirty="0">
                <a:solidFill>
                  <a:schemeClr val="bg1"/>
                </a:solidFill>
              </a:rPr>
              <a:t>Appropriate reward and recognition </a:t>
            </a:r>
          </a:p>
        </p:txBody>
      </p:sp>
      <p:pic>
        <p:nvPicPr>
          <p:cNvPr id="14" name="Content Placeholder 3"/>
          <p:cNvPicPr>
            <a:picLocks noChangeAspect="1"/>
          </p:cNvPicPr>
          <p:nvPr/>
        </p:nvPicPr>
        <p:blipFill>
          <a:blip r:embed="rId3"/>
          <a:stretch>
            <a:fillRect/>
          </a:stretch>
        </p:blipFill>
        <p:spPr>
          <a:xfrm>
            <a:off x="8494632" y="4045925"/>
            <a:ext cx="3382921" cy="1646223"/>
          </a:xfrm>
          <a:prstGeom prst="rect">
            <a:avLst/>
          </a:prstGeom>
        </p:spPr>
      </p:pic>
      <p:sp>
        <p:nvSpPr>
          <p:cNvPr id="15" name="TextBox 14"/>
          <p:cNvSpPr txBox="1"/>
          <p:nvPr/>
        </p:nvSpPr>
        <p:spPr>
          <a:xfrm rot="20833138">
            <a:off x="9427825" y="4674799"/>
            <a:ext cx="2712671" cy="769441"/>
          </a:xfrm>
          <a:prstGeom prst="rect">
            <a:avLst/>
          </a:prstGeom>
          <a:noFill/>
        </p:spPr>
        <p:txBody>
          <a:bodyPr wrap="square" rtlCol="0">
            <a:spAutoFit/>
          </a:bodyPr>
          <a:lstStyle/>
          <a:p>
            <a:r>
              <a:rPr lang="en-IE" sz="2200" b="1">
                <a:solidFill>
                  <a:schemeClr val="bg1"/>
                </a:solidFill>
              </a:rPr>
              <a:t>Coach-athlete relationships</a:t>
            </a:r>
          </a:p>
        </p:txBody>
      </p:sp>
      <p:pic>
        <p:nvPicPr>
          <p:cNvPr id="16" name="Content Placeholder 3"/>
          <p:cNvPicPr>
            <a:picLocks noChangeAspect="1"/>
          </p:cNvPicPr>
          <p:nvPr/>
        </p:nvPicPr>
        <p:blipFill>
          <a:blip r:embed="rId3"/>
          <a:stretch>
            <a:fillRect/>
          </a:stretch>
        </p:blipFill>
        <p:spPr>
          <a:xfrm>
            <a:off x="2454078" y="4670163"/>
            <a:ext cx="3168587" cy="1409787"/>
          </a:xfrm>
          <a:prstGeom prst="rect">
            <a:avLst/>
          </a:prstGeom>
        </p:spPr>
      </p:pic>
      <p:sp>
        <p:nvSpPr>
          <p:cNvPr id="17" name="TextBox 16"/>
          <p:cNvSpPr txBox="1"/>
          <p:nvPr/>
        </p:nvSpPr>
        <p:spPr>
          <a:xfrm rot="20833138">
            <a:off x="3604486" y="5187139"/>
            <a:ext cx="2712671" cy="430887"/>
          </a:xfrm>
          <a:prstGeom prst="rect">
            <a:avLst/>
          </a:prstGeom>
          <a:noFill/>
        </p:spPr>
        <p:txBody>
          <a:bodyPr wrap="square" rtlCol="0">
            <a:spAutoFit/>
          </a:bodyPr>
          <a:lstStyle/>
          <a:p>
            <a:r>
              <a:rPr lang="en-IE" sz="2200" b="1" dirty="0">
                <a:solidFill>
                  <a:schemeClr val="bg1"/>
                </a:solidFill>
              </a:rPr>
              <a:t>Child’s Voice </a:t>
            </a:r>
          </a:p>
        </p:txBody>
      </p:sp>
      <p:grpSp>
        <p:nvGrpSpPr>
          <p:cNvPr id="3" name="Gruppieren 2">
            <a:extLst>
              <a:ext uri="{FF2B5EF4-FFF2-40B4-BE49-F238E27FC236}">
                <a16:creationId xmlns:a16="http://schemas.microsoft.com/office/drawing/2014/main" id="{B61811A7-DB29-8AFA-ACA5-1E65E8A27CEC}"/>
              </a:ext>
            </a:extLst>
          </p:cNvPr>
          <p:cNvGrpSpPr/>
          <p:nvPr/>
        </p:nvGrpSpPr>
        <p:grpSpPr>
          <a:xfrm>
            <a:off x="0" y="6105525"/>
            <a:ext cx="12192000" cy="752475"/>
            <a:chOff x="0" y="6105525"/>
            <a:chExt cx="12192000" cy="752475"/>
          </a:xfrm>
        </p:grpSpPr>
        <p:sp>
          <p:nvSpPr>
            <p:cNvPr id="18" name="Rectangle 17">
              <a:extLst>
                <a:ext uri="{FF2B5EF4-FFF2-40B4-BE49-F238E27FC236}">
                  <a16:creationId xmlns:a16="http://schemas.microsoft.com/office/drawing/2014/main" id="{8B194592-C78D-BBD0-E6DE-FA69AFE1CCF8}"/>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ooter Placeholder 4">
              <a:extLst>
                <a:ext uri="{FF2B5EF4-FFF2-40B4-BE49-F238E27FC236}">
                  <a16:creationId xmlns:a16="http://schemas.microsoft.com/office/drawing/2014/main" id="{8E539640-2E16-A256-6419-4C3F4989950E}"/>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20" name="Picture 12" descr="Sport Ireland_COACHING white trans_V.png">
              <a:extLst>
                <a:ext uri="{FF2B5EF4-FFF2-40B4-BE49-F238E27FC236}">
                  <a16:creationId xmlns:a16="http://schemas.microsoft.com/office/drawing/2014/main" id="{621E56FC-1432-D03C-439A-816F6EE076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212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90" y="526001"/>
            <a:ext cx="10972800" cy="660825"/>
          </a:xfrm>
        </p:spPr>
        <p:txBody>
          <a:bodyPr>
            <a:normAutofit fontScale="90000"/>
          </a:bodyPr>
          <a:lstStyle/>
          <a:p>
            <a:pPr algn="ctr"/>
            <a:r>
              <a:rPr lang="en-IE" sz="3600" dirty="0">
                <a:solidFill>
                  <a:schemeClr val="tx1"/>
                </a:solidFill>
                <a:latin typeface="Arial" panose="020B0604020202020204" pitchFamily="34" charset="0"/>
                <a:cs typeface="Arial" panose="020B0604020202020204" pitchFamily="34" charset="0"/>
              </a:rPr>
              <a:t>Now Consider Unique And Individual Differences In Your Context….</a:t>
            </a:r>
            <a:br>
              <a:rPr lang="en-IE" dirty="0">
                <a:solidFill>
                  <a:schemeClr val="tx1"/>
                </a:solidFill>
                <a:latin typeface="Arial" panose="020B0604020202020204" pitchFamily="34" charset="0"/>
                <a:cs typeface="Arial" panose="020B0604020202020204" pitchFamily="34" charset="0"/>
              </a:rPr>
            </a:br>
            <a:endParaRPr lang="en-IE" dirty="0">
              <a:solidFill>
                <a:schemeClr val="tx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285691" y="2415819"/>
            <a:ext cx="3382921" cy="1868096"/>
          </a:xfrm>
          <a:prstGeom prst="rect">
            <a:avLst/>
          </a:prstGeom>
        </p:spPr>
      </p:pic>
      <p:sp>
        <p:nvSpPr>
          <p:cNvPr id="5" name="TextBox 4"/>
          <p:cNvSpPr txBox="1"/>
          <p:nvPr/>
        </p:nvSpPr>
        <p:spPr>
          <a:xfrm rot="20833138">
            <a:off x="1467918" y="3107987"/>
            <a:ext cx="2712671" cy="769441"/>
          </a:xfrm>
          <a:prstGeom prst="rect">
            <a:avLst/>
          </a:prstGeom>
          <a:noFill/>
        </p:spPr>
        <p:txBody>
          <a:bodyPr wrap="square" rtlCol="0">
            <a:spAutoFit/>
          </a:bodyPr>
          <a:lstStyle/>
          <a:p>
            <a:r>
              <a:rPr lang="en-IE" sz="2200" b="1">
                <a:solidFill>
                  <a:schemeClr val="bg1"/>
                </a:solidFill>
              </a:rPr>
              <a:t>Autonomy and Choice</a:t>
            </a:r>
          </a:p>
        </p:txBody>
      </p:sp>
      <p:pic>
        <p:nvPicPr>
          <p:cNvPr id="6" name="Content Placeholder 3"/>
          <p:cNvPicPr>
            <a:picLocks noChangeAspect="1"/>
          </p:cNvPicPr>
          <p:nvPr/>
        </p:nvPicPr>
        <p:blipFill>
          <a:blip r:embed="rId3"/>
          <a:stretch>
            <a:fillRect/>
          </a:stretch>
        </p:blipFill>
        <p:spPr>
          <a:xfrm>
            <a:off x="4013995" y="1754080"/>
            <a:ext cx="3382921" cy="1670637"/>
          </a:xfrm>
          <a:prstGeom prst="rect">
            <a:avLst/>
          </a:prstGeom>
        </p:spPr>
      </p:pic>
      <p:sp>
        <p:nvSpPr>
          <p:cNvPr id="7" name="TextBox 6"/>
          <p:cNvSpPr txBox="1"/>
          <p:nvPr/>
        </p:nvSpPr>
        <p:spPr>
          <a:xfrm rot="20893407">
            <a:off x="4985048" y="2518068"/>
            <a:ext cx="2393083" cy="430887"/>
          </a:xfrm>
          <a:prstGeom prst="rect">
            <a:avLst/>
          </a:prstGeom>
          <a:noFill/>
        </p:spPr>
        <p:txBody>
          <a:bodyPr wrap="square" rtlCol="0">
            <a:spAutoFit/>
          </a:bodyPr>
          <a:lstStyle/>
          <a:p>
            <a:r>
              <a:rPr lang="en-IE" sz="2200" b="1">
                <a:solidFill>
                  <a:schemeClr val="bg1"/>
                </a:solidFill>
              </a:rPr>
              <a:t>Sense of Belonging</a:t>
            </a:r>
          </a:p>
        </p:txBody>
      </p:sp>
      <p:pic>
        <p:nvPicPr>
          <p:cNvPr id="8" name="Content Placeholder 3"/>
          <p:cNvPicPr>
            <a:picLocks noChangeAspect="1"/>
          </p:cNvPicPr>
          <p:nvPr/>
        </p:nvPicPr>
        <p:blipFill>
          <a:blip r:embed="rId3"/>
          <a:stretch>
            <a:fillRect/>
          </a:stretch>
        </p:blipFill>
        <p:spPr>
          <a:xfrm>
            <a:off x="8558581" y="1522720"/>
            <a:ext cx="3382921" cy="1646223"/>
          </a:xfrm>
          <a:prstGeom prst="rect">
            <a:avLst/>
          </a:prstGeom>
        </p:spPr>
      </p:pic>
      <p:sp>
        <p:nvSpPr>
          <p:cNvPr id="9" name="TextBox 8"/>
          <p:cNvSpPr txBox="1"/>
          <p:nvPr/>
        </p:nvSpPr>
        <p:spPr>
          <a:xfrm rot="20868060">
            <a:off x="9756742" y="2131162"/>
            <a:ext cx="2127485" cy="769441"/>
          </a:xfrm>
          <a:prstGeom prst="rect">
            <a:avLst/>
          </a:prstGeom>
          <a:noFill/>
        </p:spPr>
        <p:txBody>
          <a:bodyPr wrap="square" rtlCol="0">
            <a:spAutoFit/>
          </a:bodyPr>
          <a:lstStyle/>
          <a:p>
            <a:r>
              <a:rPr lang="en-IE" sz="2200" b="1">
                <a:solidFill>
                  <a:schemeClr val="bg1"/>
                </a:solidFill>
              </a:rPr>
              <a:t>Challenge and Competition</a:t>
            </a:r>
          </a:p>
        </p:txBody>
      </p:sp>
      <p:pic>
        <p:nvPicPr>
          <p:cNvPr id="10" name="Content Placeholder 3"/>
          <p:cNvPicPr>
            <a:picLocks noChangeAspect="1"/>
          </p:cNvPicPr>
          <p:nvPr/>
        </p:nvPicPr>
        <p:blipFill>
          <a:blip r:embed="rId3"/>
          <a:stretch>
            <a:fillRect/>
          </a:stretch>
        </p:blipFill>
        <p:spPr>
          <a:xfrm>
            <a:off x="573617" y="4412147"/>
            <a:ext cx="3168587" cy="1638375"/>
          </a:xfrm>
          <a:prstGeom prst="rect">
            <a:avLst/>
          </a:prstGeom>
        </p:spPr>
      </p:pic>
      <p:sp>
        <p:nvSpPr>
          <p:cNvPr id="11" name="TextBox 10"/>
          <p:cNvSpPr txBox="1"/>
          <p:nvPr/>
        </p:nvSpPr>
        <p:spPr>
          <a:xfrm rot="20833138">
            <a:off x="1627506" y="5015890"/>
            <a:ext cx="2712671" cy="430887"/>
          </a:xfrm>
          <a:prstGeom prst="rect">
            <a:avLst/>
          </a:prstGeom>
          <a:noFill/>
        </p:spPr>
        <p:txBody>
          <a:bodyPr wrap="square" rtlCol="0">
            <a:spAutoFit/>
          </a:bodyPr>
          <a:lstStyle/>
          <a:p>
            <a:r>
              <a:rPr lang="en-IE" sz="2200" b="1">
                <a:solidFill>
                  <a:schemeClr val="bg1"/>
                </a:solidFill>
              </a:rPr>
              <a:t>Groupings </a:t>
            </a:r>
          </a:p>
        </p:txBody>
      </p:sp>
      <p:pic>
        <p:nvPicPr>
          <p:cNvPr id="12" name="Content Placeholder 3"/>
          <p:cNvPicPr>
            <a:picLocks noChangeAspect="1"/>
          </p:cNvPicPr>
          <p:nvPr/>
        </p:nvPicPr>
        <p:blipFill>
          <a:blip r:embed="rId3"/>
          <a:stretch>
            <a:fillRect/>
          </a:stretch>
        </p:blipFill>
        <p:spPr>
          <a:xfrm>
            <a:off x="4966262" y="3400292"/>
            <a:ext cx="3382921" cy="1868096"/>
          </a:xfrm>
          <a:prstGeom prst="rect">
            <a:avLst/>
          </a:prstGeom>
        </p:spPr>
      </p:pic>
      <p:sp>
        <p:nvSpPr>
          <p:cNvPr id="13" name="TextBox 12"/>
          <p:cNvSpPr txBox="1"/>
          <p:nvPr/>
        </p:nvSpPr>
        <p:spPr>
          <a:xfrm rot="20833138">
            <a:off x="5854142" y="4114282"/>
            <a:ext cx="2712671" cy="769441"/>
          </a:xfrm>
          <a:prstGeom prst="rect">
            <a:avLst/>
          </a:prstGeom>
          <a:noFill/>
        </p:spPr>
        <p:txBody>
          <a:bodyPr wrap="square" rtlCol="0">
            <a:spAutoFit/>
          </a:bodyPr>
          <a:lstStyle/>
          <a:p>
            <a:r>
              <a:rPr lang="en-IE" sz="2200" b="1">
                <a:solidFill>
                  <a:schemeClr val="bg1"/>
                </a:solidFill>
              </a:rPr>
              <a:t>Appropriate reward and recognition </a:t>
            </a:r>
          </a:p>
        </p:txBody>
      </p:sp>
      <p:pic>
        <p:nvPicPr>
          <p:cNvPr id="14" name="Content Placeholder 3"/>
          <p:cNvPicPr>
            <a:picLocks noChangeAspect="1"/>
          </p:cNvPicPr>
          <p:nvPr/>
        </p:nvPicPr>
        <p:blipFill>
          <a:blip r:embed="rId3"/>
          <a:stretch>
            <a:fillRect/>
          </a:stretch>
        </p:blipFill>
        <p:spPr>
          <a:xfrm>
            <a:off x="8494632" y="4045925"/>
            <a:ext cx="3382921" cy="1646223"/>
          </a:xfrm>
          <a:prstGeom prst="rect">
            <a:avLst/>
          </a:prstGeom>
        </p:spPr>
      </p:pic>
      <p:sp>
        <p:nvSpPr>
          <p:cNvPr id="15" name="TextBox 14"/>
          <p:cNvSpPr txBox="1"/>
          <p:nvPr/>
        </p:nvSpPr>
        <p:spPr>
          <a:xfrm rot="20833138">
            <a:off x="9427825" y="4674799"/>
            <a:ext cx="2712671" cy="769441"/>
          </a:xfrm>
          <a:prstGeom prst="rect">
            <a:avLst/>
          </a:prstGeom>
          <a:noFill/>
        </p:spPr>
        <p:txBody>
          <a:bodyPr wrap="square" rtlCol="0">
            <a:spAutoFit/>
          </a:bodyPr>
          <a:lstStyle/>
          <a:p>
            <a:r>
              <a:rPr lang="en-IE" sz="2200" b="1">
                <a:solidFill>
                  <a:schemeClr val="bg1"/>
                </a:solidFill>
              </a:rPr>
              <a:t>Coach-athlete relationships</a:t>
            </a:r>
          </a:p>
        </p:txBody>
      </p:sp>
      <p:sp>
        <p:nvSpPr>
          <p:cNvPr id="3" name="6-Point Star 2"/>
          <p:cNvSpPr/>
          <p:nvPr/>
        </p:nvSpPr>
        <p:spPr>
          <a:xfrm>
            <a:off x="494690" y="1008795"/>
            <a:ext cx="4010298" cy="266266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200" b="1" dirty="0"/>
              <a:t>High Achievers</a:t>
            </a:r>
          </a:p>
        </p:txBody>
      </p:sp>
      <p:sp>
        <p:nvSpPr>
          <p:cNvPr id="16" name="6-Point Star 15"/>
          <p:cNvSpPr/>
          <p:nvPr/>
        </p:nvSpPr>
        <p:spPr>
          <a:xfrm>
            <a:off x="7162840" y="1079024"/>
            <a:ext cx="4010298" cy="266266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200" b="1"/>
              <a:t>Poor FMS</a:t>
            </a:r>
          </a:p>
        </p:txBody>
      </p:sp>
      <p:sp>
        <p:nvSpPr>
          <p:cNvPr id="17" name="6-Point Star 16"/>
          <p:cNvSpPr/>
          <p:nvPr/>
        </p:nvSpPr>
        <p:spPr>
          <a:xfrm>
            <a:off x="942694" y="3426171"/>
            <a:ext cx="4010298" cy="266266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200" b="1"/>
              <a:t>Low motivation</a:t>
            </a:r>
          </a:p>
        </p:txBody>
      </p:sp>
      <p:sp>
        <p:nvSpPr>
          <p:cNvPr id="18" name="6-Point Star 17"/>
          <p:cNvSpPr/>
          <p:nvPr/>
        </p:nvSpPr>
        <p:spPr>
          <a:xfrm>
            <a:off x="8180943" y="3622179"/>
            <a:ext cx="4010298" cy="266266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200" b="1"/>
              <a:t>Low confidence</a:t>
            </a:r>
          </a:p>
        </p:txBody>
      </p:sp>
      <p:sp>
        <p:nvSpPr>
          <p:cNvPr id="19" name="6-Point Star 18"/>
          <p:cNvSpPr/>
          <p:nvPr/>
        </p:nvSpPr>
        <p:spPr>
          <a:xfrm>
            <a:off x="4696417" y="3066627"/>
            <a:ext cx="4010298" cy="266266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200" b="1"/>
              <a:t>Other Individual Differences?</a:t>
            </a:r>
          </a:p>
        </p:txBody>
      </p:sp>
      <p:grpSp>
        <p:nvGrpSpPr>
          <p:cNvPr id="20" name="Gruppieren 19">
            <a:extLst>
              <a:ext uri="{FF2B5EF4-FFF2-40B4-BE49-F238E27FC236}">
                <a16:creationId xmlns:a16="http://schemas.microsoft.com/office/drawing/2014/main" id="{C1291216-A31F-41D5-543F-8442AB074D60}"/>
              </a:ext>
            </a:extLst>
          </p:cNvPr>
          <p:cNvGrpSpPr/>
          <p:nvPr/>
        </p:nvGrpSpPr>
        <p:grpSpPr>
          <a:xfrm>
            <a:off x="0" y="6105525"/>
            <a:ext cx="12192000" cy="752475"/>
            <a:chOff x="0" y="6105525"/>
            <a:chExt cx="12192000" cy="752475"/>
          </a:xfrm>
        </p:grpSpPr>
        <p:sp>
          <p:nvSpPr>
            <p:cNvPr id="21" name="Rectangle 17">
              <a:extLst>
                <a:ext uri="{FF2B5EF4-FFF2-40B4-BE49-F238E27FC236}">
                  <a16:creationId xmlns:a16="http://schemas.microsoft.com/office/drawing/2014/main" id="{8F1C3150-3B3D-A73F-3AAA-47D047112154}"/>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ooter Placeholder 4">
              <a:extLst>
                <a:ext uri="{FF2B5EF4-FFF2-40B4-BE49-F238E27FC236}">
                  <a16:creationId xmlns:a16="http://schemas.microsoft.com/office/drawing/2014/main" id="{F56A767E-DA68-1649-D3E5-B221E7EE5FC9}"/>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23" name="Picture 12" descr="Sport Ireland_COACHING white trans_V.png">
              <a:extLst>
                <a:ext uri="{FF2B5EF4-FFF2-40B4-BE49-F238E27FC236}">
                  <a16:creationId xmlns:a16="http://schemas.microsoft.com/office/drawing/2014/main" id="{5C645221-82BF-6822-A5B7-B35162B01C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90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0558-E818-E82A-B8FA-A9673CF9C792}"/>
              </a:ext>
            </a:extLst>
          </p:cNvPr>
          <p:cNvSpPr>
            <a:spLocks noGrp="1"/>
          </p:cNvSpPr>
          <p:nvPr>
            <p:ph type="title"/>
          </p:nvPr>
        </p:nvSpPr>
        <p:spPr>
          <a:xfrm>
            <a:off x="838200" y="212725"/>
            <a:ext cx="10515600" cy="1325563"/>
          </a:xfrm>
        </p:spPr>
        <p:txBody>
          <a:bodyPr/>
          <a:lstStyle/>
          <a:p>
            <a:r>
              <a:rPr lang="en-GB" dirty="0"/>
              <a:t>Summary</a:t>
            </a:r>
          </a:p>
        </p:txBody>
      </p:sp>
      <p:sp>
        <p:nvSpPr>
          <p:cNvPr id="3" name="Content Placeholder 2">
            <a:extLst>
              <a:ext uri="{FF2B5EF4-FFF2-40B4-BE49-F238E27FC236}">
                <a16:creationId xmlns:a16="http://schemas.microsoft.com/office/drawing/2014/main" id="{F772BD9A-FF05-0066-D4E4-DD65EE907A05}"/>
              </a:ext>
            </a:extLst>
          </p:cNvPr>
          <p:cNvSpPr>
            <a:spLocks noGrp="1"/>
          </p:cNvSpPr>
          <p:nvPr>
            <p:ph idx="1"/>
          </p:nvPr>
        </p:nvSpPr>
        <p:spPr>
          <a:xfrm>
            <a:off x="838200" y="1349375"/>
            <a:ext cx="10515600" cy="5295900"/>
          </a:xfrm>
        </p:spPr>
        <p:txBody>
          <a:bodyPr>
            <a:normAutofit/>
          </a:bodyPr>
          <a:lstStyle/>
          <a:p>
            <a:pPr marL="342900" lvl="0" indent="-342900">
              <a:buFont typeface="Symbol" panose="05050102010706020507" pitchFamily="18" charset="2"/>
              <a:buChar char=""/>
            </a:pPr>
            <a: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Different coaching and teaching strategies can serve different purposes at different stages of learning and development, complement each other, and help us to achieve the desired results.</a:t>
            </a:r>
            <a:b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IE"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buFont typeface="Symbol" panose="05050102010706020507" pitchFamily="18" charset="2"/>
              <a:buChar char=""/>
            </a:pPr>
            <a: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Learning is a complex process with many moving parts. Do not underestimate how difficult it can be for kids.</a:t>
            </a:r>
            <a:b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IE"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buFont typeface="Symbol" panose="05050102010706020507" pitchFamily="18" charset="2"/>
              <a:buChar char=""/>
            </a:pPr>
            <a: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Consider the factors that underpin successful learning (Ripples on a Pond)</a:t>
            </a:r>
            <a:b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IE"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buFont typeface="Symbol" panose="05050102010706020507" pitchFamily="18" charset="2"/>
              <a:buChar char=""/>
            </a:pPr>
            <a: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There are lots of innovative ways to facilitate learning. Just make sure that the challenges you set are developmentally appropriate for the child.</a:t>
            </a:r>
            <a:b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IE" kern="1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lvl="0" indent="-342900">
              <a:buFont typeface="Symbol" panose="05050102010706020507" pitchFamily="18" charset="2"/>
              <a:buChar char=""/>
            </a:pPr>
            <a:r>
              <a:rPr lang="en-GB" kern="100"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Learning takes time, so we have to be patient with progress.</a:t>
            </a:r>
            <a:endParaRPr lang="en-IE" kern="1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uppieren 3">
            <a:extLst>
              <a:ext uri="{FF2B5EF4-FFF2-40B4-BE49-F238E27FC236}">
                <a16:creationId xmlns:a16="http://schemas.microsoft.com/office/drawing/2014/main" id="{2F702097-031C-29AC-3D06-72412D7F8532}"/>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8D373F3D-F48A-9EB8-E025-7224A45A376C}"/>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7CACE493-15BF-E8D7-87F2-6DA5B5D0230A}"/>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B3A2855D-E6EF-847E-F340-05E4CB44A6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9854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9E0C3-37EA-CECD-1C70-F53ED4C8A163}"/>
              </a:ext>
            </a:extLst>
          </p:cNvPr>
          <p:cNvSpPr>
            <a:spLocks noGrp="1"/>
          </p:cNvSpPr>
          <p:nvPr>
            <p:ph type="title"/>
          </p:nvPr>
        </p:nvSpPr>
        <p:spPr/>
        <p:txBody>
          <a:bodyPr/>
          <a:lstStyle/>
          <a:p>
            <a:r>
              <a:rPr lang="nl-NL" dirty="0"/>
              <a:t>Parents in sport</a:t>
            </a:r>
          </a:p>
        </p:txBody>
      </p:sp>
      <p:sp>
        <p:nvSpPr>
          <p:cNvPr id="3" name="Tijdelijke aanduiding voor inhoud 2">
            <a:extLst>
              <a:ext uri="{FF2B5EF4-FFF2-40B4-BE49-F238E27FC236}">
                <a16:creationId xmlns:a16="http://schemas.microsoft.com/office/drawing/2014/main" id="{02D9A357-F19E-C06E-0AD7-C8DF9F9C4965}"/>
              </a:ext>
            </a:extLst>
          </p:cNvPr>
          <p:cNvSpPr>
            <a:spLocks noGrp="1"/>
          </p:cNvSpPr>
          <p:nvPr>
            <p:ph idx="1"/>
          </p:nvPr>
        </p:nvSpPr>
        <p:spPr>
          <a:xfrm>
            <a:off x="1670067" y="2087523"/>
            <a:ext cx="10972800" cy="3653263"/>
          </a:xfrm>
        </p:spPr>
        <p:txBody>
          <a:bodyPr>
            <a:normAutofit/>
          </a:bodyPr>
          <a:lstStyle/>
          <a:p>
            <a:r>
              <a:rPr lang="en-US" b="1" dirty="0"/>
              <a:t>Roles of parents</a:t>
            </a:r>
            <a:r>
              <a:rPr lang="en-US" dirty="0"/>
              <a:t>:</a:t>
            </a:r>
          </a:p>
          <a:p>
            <a:pPr marL="342900" indent="-342900">
              <a:buFont typeface="Arial" panose="020B0604020202020204" pitchFamily="34" charset="0"/>
              <a:buChar char="•"/>
            </a:pPr>
            <a:r>
              <a:rPr lang="en-US" dirty="0">
                <a:solidFill>
                  <a:schemeClr val="tx1"/>
                </a:solidFill>
              </a:rPr>
              <a:t>Introducing children to sport</a:t>
            </a:r>
          </a:p>
          <a:p>
            <a:pPr marL="342900" indent="-342900">
              <a:buFont typeface="Arial" panose="020B0604020202020204" pitchFamily="34" charset="0"/>
              <a:buChar char="•"/>
            </a:pPr>
            <a:r>
              <a:rPr lang="en-US" dirty="0">
                <a:solidFill>
                  <a:schemeClr val="tx1"/>
                </a:solidFill>
              </a:rPr>
              <a:t>Encouraging their initial participation</a:t>
            </a:r>
          </a:p>
          <a:p>
            <a:pPr marL="342900" indent="-342900">
              <a:buFont typeface="Arial" panose="020B0604020202020204" pitchFamily="34" charset="0"/>
              <a:buChar char="•"/>
            </a:pPr>
            <a:r>
              <a:rPr lang="en-US" dirty="0">
                <a:solidFill>
                  <a:schemeClr val="tx1"/>
                </a:solidFill>
              </a:rPr>
              <a:t>Supporting them through the ups and downs</a:t>
            </a:r>
          </a:p>
          <a:p>
            <a:pPr marL="342900" indent="-342900">
              <a:buFont typeface="Arial" panose="020B0604020202020204" pitchFamily="34" charset="0"/>
              <a:buChar char="•"/>
            </a:pPr>
            <a:r>
              <a:rPr lang="en-US" dirty="0">
                <a:solidFill>
                  <a:schemeClr val="tx1"/>
                </a:solidFill>
              </a:rPr>
              <a:t>Funding participation</a:t>
            </a:r>
          </a:p>
          <a:p>
            <a:pPr marL="342900" indent="-342900">
              <a:buFont typeface="Arial" panose="020B0604020202020204" pitchFamily="34" charset="0"/>
              <a:buChar char="•"/>
            </a:pPr>
            <a:r>
              <a:rPr lang="en-US" dirty="0">
                <a:solidFill>
                  <a:schemeClr val="tx1"/>
                </a:solidFill>
              </a:rPr>
              <a:t>Transporting them to training and competitions</a:t>
            </a:r>
          </a:p>
          <a:p>
            <a:pPr marL="342900" indent="-342900">
              <a:buFont typeface="Arial" panose="020B0604020202020204" pitchFamily="34" charset="0"/>
              <a:buChar char="•"/>
            </a:pPr>
            <a:r>
              <a:rPr lang="en-US" dirty="0">
                <a:solidFill>
                  <a:schemeClr val="tx1"/>
                </a:solidFill>
              </a:rPr>
              <a:t>Ensuring they have the necessarily equipment and clothes</a:t>
            </a:r>
          </a:p>
          <a:p>
            <a:pPr marL="342900" indent="-342900">
              <a:buFont typeface="Arial" panose="020B0604020202020204" pitchFamily="34" charset="0"/>
              <a:buChar char="•"/>
            </a:pPr>
            <a:r>
              <a:rPr lang="en-US" dirty="0">
                <a:solidFill>
                  <a:schemeClr val="tx1"/>
                </a:solidFill>
              </a:rPr>
              <a:t>Emotional support and understanding</a:t>
            </a:r>
          </a:p>
          <a:p>
            <a:pPr marL="342900" indent="-342900">
              <a:buFont typeface="Arial" panose="020B0604020202020204" pitchFamily="34" charset="0"/>
              <a:buChar char="•"/>
            </a:pPr>
            <a:r>
              <a:rPr lang="en-US" dirty="0">
                <a:solidFill>
                  <a:schemeClr val="tx1"/>
                </a:solidFill>
              </a:rPr>
              <a:t>Role Model </a:t>
            </a:r>
            <a:endParaRPr lang="nl-NL" dirty="0">
              <a:solidFill>
                <a:schemeClr val="tx1"/>
              </a:solidFill>
            </a:endParaRPr>
          </a:p>
        </p:txBody>
      </p:sp>
      <p:pic>
        <p:nvPicPr>
          <p:cNvPr id="5" name="Afbeelding 4" descr="Afbeelding met tekst, schermopname, Website, software&#10;&#10;Automatisch gegenereerde beschrijving">
            <a:extLst>
              <a:ext uri="{FF2B5EF4-FFF2-40B4-BE49-F238E27FC236}">
                <a16:creationId xmlns:a16="http://schemas.microsoft.com/office/drawing/2014/main" id="{43CC730B-273C-1871-A437-87B60266006F}"/>
              </a:ext>
            </a:extLst>
          </p:cNvPr>
          <p:cNvPicPr>
            <a:picLocks noChangeAspect="1"/>
          </p:cNvPicPr>
          <p:nvPr/>
        </p:nvPicPr>
        <p:blipFill rotWithShape="1">
          <a:blip r:embed="rId3"/>
          <a:srcRect l="70544" t="27565" r="6874" b="50000"/>
          <a:stretch/>
        </p:blipFill>
        <p:spPr>
          <a:xfrm>
            <a:off x="7288743" y="627923"/>
            <a:ext cx="3183512" cy="1697107"/>
          </a:xfrm>
          <a:prstGeom prst="rect">
            <a:avLst/>
          </a:prstGeom>
        </p:spPr>
      </p:pic>
      <p:grpSp>
        <p:nvGrpSpPr>
          <p:cNvPr id="4" name="Gruppieren 3">
            <a:extLst>
              <a:ext uri="{FF2B5EF4-FFF2-40B4-BE49-F238E27FC236}">
                <a16:creationId xmlns:a16="http://schemas.microsoft.com/office/drawing/2014/main" id="{34B0DC73-EDBE-6535-982E-1BE6F9CB93AE}"/>
              </a:ext>
            </a:extLst>
          </p:cNvPr>
          <p:cNvGrpSpPr/>
          <p:nvPr/>
        </p:nvGrpSpPr>
        <p:grpSpPr>
          <a:xfrm>
            <a:off x="0" y="6105525"/>
            <a:ext cx="12192000" cy="752475"/>
            <a:chOff x="0" y="6105525"/>
            <a:chExt cx="12192000" cy="752475"/>
          </a:xfrm>
        </p:grpSpPr>
        <p:sp>
          <p:nvSpPr>
            <p:cNvPr id="6" name="Rectangle 17">
              <a:extLst>
                <a:ext uri="{FF2B5EF4-FFF2-40B4-BE49-F238E27FC236}">
                  <a16:creationId xmlns:a16="http://schemas.microsoft.com/office/drawing/2014/main" id="{A5BC9BD2-22B2-DA5F-2F73-E9FE0086AA5A}"/>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oter Placeholder 4">
              <a:extLst>
                <a:ext uri="{FF2B5EF4-FFF2-40B4-BE49-F238E27FC236}">
                  <a16:creationId xmlns:a16="http://schemas.microsoft.com/office/drawing/2014/main" id="{B8D4A07D-61A1-8129-53B9-3F2332D93A38}"/>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8" name="Picture 12" descr="Sport Ireland_COACHING white trans_V.png">
              <a:extLst>
                <a:ext uri="{FF2B5EF4-FFF2-40B4-BE49-F238E27FC236}">
                  <a16:creationId xmlns:a16="http://schemas.microsoft.com/office/drawing/2014/main" id="{65FB5DDD-B64F-7D34-DE34-1E732538C6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431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9E0C3-37EA-CECD-1C70-F53ED4C8A163}"/>
              </a:ext>
            </a:extLst>
          </p:cNvPr>
          <p:cNvSpPr>
            <a:spLocks noGrp="1"/>
          </p:cNvSpPr>
          <p:nvPr>
            <p:ph type="title"/>
          </p:nvPr>
        </p:nvSpPr>
        <p:spPr/>
        <p:txBody>
          <a:bodyPr/>
          <a:lstStyle/>
          <a:p>
            <a:r>
              <a:rPr lang="nl-NL"/>
              <a:t>Parents in sport</a:t>
            </a:r>
          </a:p>
        </p:txBody>
      </p:sp>
      <p:sp>
        <p:nvSpPr>
          <p:cNvPr id="3" name="Tijdelijke aanduiding voor inhoud 2">
            <a:extLst>
              <a:ext uri="{FF2B5EF4-FFF2-40B4-BE49-F238E27FC236}">
                <a16:creationId xmlns:a16="http://schemas.microsoft.com/office/drawing/2014/main" id="{02D9A357-F19E-C06E-0AD7-C8DF9F9C4965}"/>
              </a:ext>
            </a:extLst>
          </p:cNvPr>
          <p:cNvSpPr>
            <a:spLocks noGrp="1"/>
          </p:cNvSpPr>
          <p:nvPr>
            <p:ph idx="1"/>
          </p:nvPr>
        </p:nvSpPr>
        <p:spPr>
          <a:xfrm>
            <a:off x="1954213" y="1728134"/>
            <a:ext cx="8229600" cy="4250159"/>
          </a:xfrm>
        </p:spPr>
        <p:txBody>
          <a:bodyPr/>
          <a:lstStyle/>
          <a:p>
            <a:r>
              <a:rPr lang="en-US" dirty="0"/>
              <a:t>Parents are NOT THE ENEMY! </a:t>
            </a:r>
          </a:p>
          <a:p>
            <a:pPr marL="342900" indent="-342900">
              <a:buFont typeface="Arial" panose="020B0604020202020204" pitchFamily="34" charset="0"/>
              <a:buChar char="•"/>
            </a:pPr>
            <a:r>
              <a:rPr lang="en-US" dirty="0">
                <a:solidFill>
                  <a:schemeClr val="tx1"/>
                </a:solidFill>
              </a:rPr>
              <a:t>Parents are the biggest resource at the disposal of both the child and the coach. </a:t>
            </a:r>
          </a:p>
          <a:p>
            <a:pPr marL="342900" indent="-342900">
              <a:buFont typeface="Arial" panose="020B0604020202020204" pitchFamily="34" charset="0"/>
              <a:buChar char="•"/>
            </a:pPr>
            <a:r>
              <a:rPr lang="en-US" dirty="0">
                <a:solidFill>
                  <a:schemeClr val="tx1"/>
                </a:solidFill>
              </a:rPr>
              <a:t>As a coach, you can play an extremely important role in helping parents to develop strategies to cope with different challenges, and consequently, be involved in their children’s sporting lives in the best possible ways.</a:t>
            </a:r>
          </a:p>
          <a:p>
            <a:pPr marL="342900" indent="-342900">
              <a:buFont typeface="Arial" panose="020B0604020202020204" pitchFamily="34" charset="0"/>
              <a:buChar char="•"/>
            </a:pPr>
            <a:r>
              <a:rPr lang="en-US" dirty="0">
                <a:solidFill>
                  <a:schemeClr val="tx1"/>
                </a:solidFill>
              </a:rPr>
              <a:t>Involve them positively, but… “one size fits all approach” to engaging parents is unlikely to be successful.</a:t>
            </a:r>
          </a:p>
          <a:p>
            <a:endParaRPr lang="nl-NL" dirty="0"/>
          </a:p>
        </p:txBody>
      </p:sp>
      <p:sp>
        <p:nvSpPr>
          <p:cNvPr id="7" name="Tekstvak 6">
            <a:extLst>
              <a:ext uri="{FF2B5EF4-FFF2-40B4-BE49-F238E27FC236}">
                <a16:creationId xmlns:a16="http://schemas.microsoft.com/office/drawing/2014/main" id="{00843CDC-820C-F9CC-F1B7-66322B225062}"/>
              </a:ext>
            </a:extLst>
          </p:cNvPr>
          <p:cNvSpPr txBox="1"/>
          <p:nvPr/>
        </p:nvSpPr>
        <p:spPr>
          <a:xfrm>
            <a:off x="6960706" y="5380658"/>
            <a:ext cx="3240157" cy="369332"/>
          </a:xfrm>
          <a:prstGeom prst="rect">
            <a:avLst/>
          </a:prstGeom>
          <a:noFill/>
        </p:spPr>
        <p:txBody>
          <a:bodyPr wrap="square">
            <a:spAutoFit/>
          </a:bodyPr>
          <a:lstStyle/>
          <a:p>
            <a:r>
              <a:rPr lang="nl-NL" dirty="0">
                <a:hlinkClick r:id="rId2">
                  <a:extLst>
                    <a:ext uri="{A12FA001-AC4F-418D-AE19-62706E023703}">
                      <ahyp:hlinkClr xmlns:ahyp="http://schemas.microsoft.com/office/drawing/2018/hyperlinkcolor" val="tx"/>
                    </a:ext>
                  </a:extLst>
                </a:hlinkClick>
              </a:rPr>
              <a:t>http://www.sportparent.eu/en/</a:t>
            </a:r>
            <a:r>
              <a:rPr lang="nl-NL" dirty="0"/>
              <a:t> </a:t>
            </a:r>
          </a:p>
        </p:txBody>
      </p:sp>
      <p:pic>
        <p:nvPicPr>
          <p:cNvPr id="9" name="Afbeelding 8" descr="Afbeelding met tekst, elektronica, schermopname, software&#10;&#10;Automatisch gegenereerde beschrijving">
            <a:extLst>
              <a:ext uri="{FF2B5EF4-FFF2-40B4-BE49-F238E27FC236}">
                <a16:creationId xmlns:a16="http://schemas.microsoft.com/office/drawing/2014/main" id="{A66A7F35-211D-097C-4191-1804869DC68E}"/>
              </a:ext>
            </a:extLst>
          </p:cNvPr>
          <p:cNvPicPr>
            <a:picLocks noChangeAspect="1"/>
          </p:cNvPicPr>
          <p:nvPr/>
        </p:nvPicPr>
        <p:blipFill rotWithShape="1">
          <a:blip r:embed="rId3"/>
          <a:srcRect l="21087" t="56736" r="69674" b="33338"/>
          <a:stretch/>
        </p:blipFill>
        <p:spPr>
          <a:xfrm>
            <a:off x="7749763" y="271485"/>
            <a:ext cx="2246243" cy="1294892"/>
          </a:xfrm>
          <a:prstGeom prst="rect">
            <a:avLst/>
          </a:prstGeom>
        </p:spPr>
      </p:pic>
      <p:grpSp>
        <p:nvGrpSpPr>
          <p:cNvPr id="4" name="Gruppieren 3">
            <a:extLst>
              <a:ext uri="{FF2B5EF4-FFF2-40B4-BE49-F238E27FC236}">
                <a16:creationId xmlns:a16="http://schemas.microsoft.com/office/drawing/2014/main" id="{C13A7F58-BE25-B2D1-E4BD-D2EF625E25B6}"/>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CEBBDFAB-F068-2E68-4B98-8460DFA170A0}"/>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BB148A47-F95A-747D-A710-A088AC546F7D}"/>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8" name="Picture 12" descr="Sport Ireland_COACHING white trans_V.png">
              <a:extLst>
                <a:ext uri="{FF2B5EF4-FFF2-40B4-BE49-F238E27FC236}">
                  <a16:creationId xmlns:a16="http://schemas.microsoft.com/office/drawing/2014/main" id="{7018BACF-DCDE-B122-1236-C2C258C94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034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D9A357-F19E-C06E-0AD7-C8DF9F9C4965}"/>
              </a:ext>
            </a:extLst>
          </p:cNvPr>
          <p:cNvSpPr>
            <a:spLocks noGrp="1"/>
          </p:cNvSpPr>
          <p:nvPr>
            <p:ph idx="1"/>
          </p:nvPr>
        </p:nvSpPr>
        <p:spPr>
          <a:xfrm>
            <a:off x="1794842" y="1867108"/>
            <a:ext cx="5404403" cy="3601640"/>
          </a:xfrm>
        </p:spPr>
        <p:txBody>
          <a:bodyPr>
            <a:normAutofit fontScale="92500" lnSpcReduction="10000"/>
          </a:bodyPr>
          <a:lstStyle/>
          <a:p>
            <a:pPr marL="385763" indent="-385763">
              <a:buFont typeface="+mj-lt"/>
              <a:buAutoNum type="arabicPeriod"/>
            </a:pPr>
            <a:r>
              <a:rPr lang="en-US" b="1" dirty="0">
                <a:solidFill>
                  <a:schemeClr val="tx1"/>
                </a:solidFill>
              </a:rPr>
              <a:t>Proactively focus on communication                                   </a:t>
            </a:r>
            <a:r>
              <a:rPr lang="en-US" i="1" dirty="0">
                <a:solidFill>
                  <a:schemeClr val="tx1"/>
                </a:solidFill>
              </a:rPr>
              <a:t>Listen – Problem solve together – Meetings/Drop-Ins</a:t>
            </a:r>
          </a:p>
          <a:p>
            <a:pPr marL="385763" indent="-385763">
              <a:buFont typeface="+mj-lt"/>
              <a:buAutoNum type="arabicPeriod"/>
            </a:pPr>
            <a:endParaRPr lang="en-US" sz="750" dirty="0">
              <a:solidFill>
                <a:schemeClr val="tx1"/>
              </a:solidFill>
            </a:endParaRPr>
          </a:p>
          <a:p>
            <a:pPr marL="385763" indent="-385763">
              <a:buFont typeface="+mj-lt"/>
              <a:buAutoNum type="arabicPeriod"/>
            </a:pPr>
            <a:r>
              <a:rPr lang="en-US" b="1" dirty="0">
                <a:solidFill>
                  <a:schemeClr val="tx1"/>
                </a:solidFill>
              </a:rPr>
              <a:t>Acknowledge and value parents’ contribution                                          </a:t>
            </a:r>
            <a:r>
              <a:rPr lang="en-US" i="1" dirty="0">
                <a:solidFill>
                  <a:schemeClr val="tx1"/>
                </a:solidFill>
              </a:rPr>
              <a:t>Thank them –  Social events – Help them get involved –  Listen to their concerns</a:t>
            </a:r>
          </a:p>
          <a:p>
            <a:pPr marL="385763" indent="-385763">
              <a:buFont typeface="+mj-lt"/>
              <a:buAutoNum type="arabicPeriod"/>
            </a:pPr>
            <a:endParaRPr lang="en-US" sz="750" dirty="0">
              <a:solidFill>
                <a:schemeClr val="tx1"/>
              </a:solidFill>
            </a:endParaRPr>
          </a:p>
          <a:p>
            <a:pPr marL="385763" indent="-385763">
              <a:buFont typeface="+mj-lt"/>
              <a:buAutoNum type="arabicPeriod"/>
            </a:pPr>
            <a:r>
              <a:rPr lang="en-US" b="1" dirty="0">
                <a:solidFill>
                  <a:schemeClr val="tx1"/>
                </a:solidFill>
              </a:rPr>
              <a:t>Commit time to learning about and informing your parents                                                   </a:t>
            </a:r>
            <a:r>
              <a:rPr lang="en-US" i="1" dirty="0">
                <a:solidFill>
                  <a:schemeClr val="tx1"/>
                </a:solidFill>
              </a:rPr>
              <a:t>Take time to learn about them – Propose strategies – Ask them what they need from you – Help them get to know you</a:t>
            </a:r>
          </a:p>
        </p:txBody>
      </p:sp>
      <p:pic>
        <p:nvPicPr>
          <p:cNvPr id="4" name="Afbeelding 3">
            <a:extLst>
              <a:ext uri="{FF2B5EF4-FFF2-40B4-BE49-F238E27FC236}">
                <a16:creationId xmlns:a16="http://schemas.microsoft.com/office/drawing/2014/main" id="{CCC433CB-C42D-1F9A-9E05-0C9C7EF465FB}"/>
              </a:ext>
            </a:extLst>
          </p:cNvPr>
          <p:cNvPicPr>
            <a:picLocks noChangeAspect="1"/>
          </p:cNvPicPr>
          <p:nvPr/>
        </p:nvPicPr>
        <p:blipFill>
          <a:blip r:embed="rId2"/>
          <a:stretch>
            <a:fillRect/>
          </a:stretch>
        </p:blipFill>
        <p:spPr>
          <a:xfrm>
            <a:off x="7199245" y="913276"/>
            <a:ext cx="4992755" cy="4220236"/>
          </a:xfrm>
          <a:prstGeom prst="rect">
            <a:avLst/>
          </a:prstGeom>
        </p:spPr>
      </p:pic>
      <p:grpSp>
        <p:nvGrpSpPr>
          <p:cNvPr id="5" name="Gruppieren 4">
            <a:extLst>
              <a:ext uri="{FF2B5EF4-FFF2-40B4-BE49-F238E27FC236}">
                <a16:creationId xmlns:a16="http://schemas.microsoft.com/office/drawing/2014/main" id="{E28A1CDF-8703-EE77-123B-7A85E26B4258}"/>
              </a:ext>
            </a:extLst>
          </p:cNvPr>
          <p:cNvGrpSpPr/>
          <p:nvPr/>
        </p:nvGrpSpPr>
        <p:grpSpPr>
          <a:xfrm>
            <a:off x="0" y="6105525"/>
            <a:ext cx="12192000" cy="752475"/>
            <a:chOff x="0" y="6105525"/>
            <a:chExt cx="12192000" cy="752475"/>
          </a:xfrm>
        </p:grpSpPr>
        <p:sp>
          <p:nvSpPr>
            <p:cNvPr id="6" name="Rectangle 17">
              <a:extLst>
                <a:ext uri="{FF2B5EF4-FFF2-40B4-BE49-F238E27FC236}">
                  <a16:creationId xmlns:a16="http://schemas.microsoft.com/office/drawing/2014/main" id="{C4632E7F-1889-47F3-D98E-C0A7DBA3E896}"/>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oter Placeholder 4">
              <a:extLst>
                <a:ext uri="{FF2B5EF4-FFF2-40B4-BE49-F238E27FC236}">
                  <a16:creationId xmlns:a16="http://schemas.microsoft.com/office/drawing/2014/main" id="{E846BB3F-CD15-3B6F-7E6D-16B6755D5C4B}"/>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8" name="Picture 12" descr="Sport Ireland_COACHING white trans_V.png">
              <a:extLst>
                <a:ext uri="{FF2B5EF4-FFF2-40B4-BE49-F238E27FC236}">
                  <a16:creationId xmlns:a16="http://schemas.microsoft.com/office/drawing/2014/main" id="{280E678C-A56E-0414-F2FF-9B5FBF709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a:extLst>
              <a:ext uri="{FF2B5EF4-FFF2-40B4-BE49-F238E27FC236}">
                <a16:creationId xmlns:a16="http://schemas.microsoft.com/office/drawing/2014/main" id="{A9E9E0C3-37EA-CECD-1C70-F53ED4C8A163}"/>
              </a:ext>
            </a:extLst>
          </p:cNvPr>
          <p:cNvSpPr>
            <a:spLocks noGrp="1"/>
          </p:cNvSpPr>
          <p:nvPr>
            <p:ph type="title"/>
          </p:nvPr>
        </p:nvSpPr>
        <p:spPr>
          <a:xfrm>
            <a:off x="811530" y="644336"/>
            <a:ext cx="7886700" cy="994172"/>
          </a:xfrm>
        </p:spPr>
        <p:txBody>
          <a:bodyPr/>
          <a:lstStyle/>
          <a:p>
            <a:r>
              <a:rPr lang="nl-NL" dirty="0"/>
              <a:t>Building relationships with parents</a:t>
            </a:r>
          </a:p>
        </p:txBody>
      </p:sp>
    </p:spTree>
    <p:extLst>
      <p:ext uri="{BB962C8B-B14F-4D97-AF65-F5344CB8AC3E}">
        <p14:creationId xmlns:p14="http://schemas.microsoft.com/office/powerpoint/2010/main" val="383278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7DCAE71-DC95-A89E-3C76-15BE564141A9}"/>
              </a:ext>
            </a:extLst>
          </p:cNvPr>
          <p:cNvSpPr txBox="1"/>
          <p:nvPr/>
        </p:nvSpPr>
        <p:spPr>
          <a:xfrm>
            <a:off x="541335" y="4698558"/>
            <a:ext cx="10982183" cy="1200329"/>
          </a:xfrm>
          <a:prstGeom prst="rect">
            <a:avLst/>
          </a:prstGeom>
          <a:noFill/>
        </p:spPr>
        <p:txBody>
          <a:bodyPr wrap="square" numCol="2">
            <a:spAutoFit/>
          </a:bodyPr>
          <a:lstStyle/>
          <a:p>
            <a:r>
              <a:rPr lang="en-GB" sz="1800" dirty="0">
                <a:effectLst/>
                <a:latin typeface="Calibri" panose="020F0502020204030204" pitchFamily="34" charset="0"/>
                <a:ea typeface="Times New Roman" panose="02020603050405020304" pitchFamily="18" charset="0"/>
              </a:rPr>
              <a:t>For further information on the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please follow the link:</a:t>
            </a:r>
            <a:r>
              <a:rPr lang="de-DE" dirty="0">
                <a:latin typeface="Times New Roman" panose="02020603050405020304" pitchFamily="18" charset="0"/>
                <a:ea typeface="Times New Roman" panose="02020603050405020304" pitchFamily="18" charset="0"/>
              </a:rPr>
              <a:t> </a:t>
            </a:r>
          </a:p>
          <a:p>
            <a:r>
              <a:rPr lang="en-GB" sz="1800" b="1" dirty="0">
                <a:effectLst/>
                <a:latin typeface="Calibri" panose="020F0502020204030204" pitchFamily="34" charset="0"/>
                <a:ea typeface="Times New Roman" panose="02020603050405020304" pitchFamily="18" charset="0"/>
              </a:rPr>
              <a:t>Website </a:t>
            </a:r>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https://edupass-project.eu/</a:t>
            </a:r>
            <a:r>
              <a:rPr lang="de-DE" dirty="0">
                <a:effectLst/>
                <a:latin typeface="Calibri" panose="020F0502020204030204" pitchFamily="34" charset="0"/>
                <a:cs typeface="Calibri" panose="020F0502020204030204" pitchFamily="34" charset="0"/>
              </a:rPr>
              <a:t> </a:t>
            </a:r>
          </a:p>
          <a:p>
            <a:endParaRPr lang="en-GB" dirty="0">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This work is licensed under the Creative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Commons Attribution 4.0 International</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License</a:t>
            </a:r>
            <a:r>
              <a:rPr lang="en-GB" sz="1800" dirty="0">
                <a:effectLst/>
                <a:latin typeface="Calibri" panose="020F0502020204030204" pitchFamily="34" charset="0"/>
                <a:ea typeface="Times New Roman" panose="02020603050405020304" pitchFamily="18" charset="0"/>
              </a:rPr>
              <a:t> </a:t>
            </a:r>
            <a:r>
              <a:rPr lang="en-GB" sz="1800" u="sng" dirty="0">
                <a:solidFill>
                  <a:srgbClr val="0563C1"/>
                </a:solidFill>
                <a:effectLst/>
                <a:latin typeface="Calibri" panose="020F0502020204030204" pitchFamily="34" charset="0"/>
                <a:ea typeface="Times New Roman" panose="02020603050405020304" pitchFamily="18" charset="0"/>
                <a:hlinkClick r:id="rId3"/>
              </a:rPr>
              <a:t>http://creativecommons.org/licenses/by/4.0/</a:t>
            </a:r>
            <a:endParaRPr lang="de-DE" sz="1800" dirty="0">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08776968-3EB6-1AFE-9CBC-E6F703E7B498}"/>
              </a:ext>
            </a:extLst>
          </p:cNvPr>
          <p:cNvSpPr txBox="1"/>
          <p:nvPr/>
        </p:nvSpPr>
        <p:spPr>
          <a:xfrm>
            <a:off x="541334" y="1120676"/>
            <a:ext cx="10394889" cy="3231654"/>
          </a:xfrm>
          <a:prstGeom prst="rect">
            <a:avLst/>
          </a:prstGeom>
          <a:noFill/>
        </p:spPr>
        <p:txBody>
          <a:bodyPr wrap="square" numCol="1">
            <a:spAutoFit/>
          </a:bodyPr>
          <a:lstStyle/>
          <a:p>
            <a:pPr>
              <a:spcBef>
                <a:spcPts val="1200"/>
              </a:spcBef>
            </a:pPr>
            <a:r>
              <a:rPr lang="en-GB" sz="2400" b="1" kern="0" dirty="0">
                <a:effectLst/>
                <a:latin typeface="Calibri" panose="020F0502020204030204" pitchFamily="34" charset="0"/>
                <a:ea typeface="Yu Gothic Light" panose="020B0300000000000000" pitchFamily="34" charset="-128"/>
                <a:cs typeface="Calibri" panose="020F0502020204030204" pitchFamily="34" charset="0"/>
              </a:rPr>
              <a:t>Technical sheet</a:t>
            </a:r>
            <a:endParaRPr lang="de-DE" sz="2400" b="1" kern="0" dirty="0">
              <a:solidFill>
                <a:srgbClr val="2C3D68"/>
              </a:solidFill>
              <a:effectLst/>
              <a:latin typeface="Calibri" panose="020F0502020204030204" pitchFamily="34" charset="0"/>
              <a:ea typeface="Yu Gothic Light" panose="020B0300000000000000" pitchFamily="34" charset="-128"/>
              <a:cs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Project:</a:t>
            </a:r>
            <a:r>
              <a:rPr lang="en-GB" sz="1800" dirty="0">
                <a:effectLst/>
                <a:latin typeface="Calibri" panose="020F0502020204030204" pitchFamily="34" charset="0"/>
                <a:ea typeface="Times New Roman" panose="02020603050405020304" pitchFamily="18" charset="0"/>
              </a:rPr>
              <a:t> Education for Physical Activity and Sport: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Informal and Non-formal Settings</a:t>
            </a:r>
          </a:p>
          <a:p>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Authors: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Partners</a:t>
            </a:r>
          </a:p>
          <a:p>
            <a:endParaRPr lang="de-DE"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Intellectual Property Statement:</a:t>
            </a:r>
            <a:br>
              <a:rPr lang="en-GB" b="1" dirty="0">
                <a:latin typeface="Calibri" panose="020F0502020204030204" pitchFamily="34" charset="0"/>
                <a:ea typeface="Times New Roman" panose="02020603050405020304" pitchFamily="18" charset="0"/>
              </a:rPr>
            </a:br>
            <a:r>
              <a:rPr lang="en-GB" dirty="0">
                <a:latin typeface="Calibri" panose="020F0502020204030204" pitchFamily="34" charset="0"/>
                <a:ea typeface="Times New Roman" panose="02020603050405020304" pitchFamily="18" charset="0"/>
              </a:rPr>
              <a:t>The following slides were presented by </a:t>
            </a:r>
            <a:r>
              <a:rPr lang="en-GB" b="1" dirty="0">
                <a:latin typeface="Calibri" panose="020F0502020204030204" pitchFamily="34" charset="0"/>
                <a:ea typeface="Times New Roman" panose="02020603050405020304" pitchFamily="18" charset="0"/>
              </a:rPr>
              <a:t>Sport Ireland Coaching </a:t>
            </a:r>
            <a:r>
              <a:rPr lang="en-GB" dirty="0">
                <a:latin typeface="Calibri" panose="020F0502020204030204" pitchFamily="34" charset="0"/>
                <a:ea typeface="Times New Roman" panose="02020603050405020304" pitchFamily="18" charset="0"/>
              </a:rPr>
              <a:t>during the </a:t>
            </a:r>
            <a:r>
              <a:rPr lang="en-GB" dirty="0" err="1">
                <a:latin typeface="Calibri" panose="020F0502020204030204" pitchFamily="34" charset="0"/>
                <a:ea typeface="Times New Roman" panose="02020603050405020304" pitchFamily="18" charset="0"/>
              </a:rPr>
              <a:t>EduPASS</a:t>
            </a:r>
            <a:r>
              <a:rPr lang="en-GB" dirty="0">
                <a:latin typeface="Calibri" panose="020F0502020204030204" pitchFamily="34" charset="0"/>
                <a:ea typeface="Times New Roman" panose="02020603050405020304" pitchFamily="18" charset="0"/>
              </a:rPr>
              <a:t> LTT events. They are shared here as a resource to be adapted in respective contexts, where those organisations `</a:t>
            </a:r>
            <a:r>
              <a:rPr lang="en-GB" b="1" dirty="0">
                <a:latin typeface="Calibri" panose="020F0502020204030204" pitchFamily="34" charset="0"/>
                <a:ea typeface="Times New Roman" panose="02020603050405020304" pitchFamily="18" charset="0"/>
              </a:rPr>
              <a:t>Sport Ireland Coaching` </a:t>
            </a:r>
            <a:r>
              <a:rPr lang="en-GB" dirty="0">
                <a:latin typeface="Calibri" panose="020F0502020204030204" pitchFamily="34" charset="0"/>
                <a:ea typeface="Times New Roman" panose="02020603050405020304" pitchFamily="18" charset="0"/>
              </a:rPr>
              <a:t>intellectual property should be acknowledged, if their slides are used.   </a:t>
            </a:r>
            <a:endParaRPr lang="en-GB" b="1" dirty="0">
              <a:latin typeface="Calibri" panose="020F0502020204030204" pitchFamily="34" charset="0"/>
              <a:ea typeface="Times New Roman" panose="02020603050405020304" pitchFamily="18" charset="0"/>
            </a:endParaRPr>
          </a:p>
        </p:txBody>
      </p:sp>
      <p:pic>
        <p:nvPicPr>
          <p:cNvPr id="8" name="Picture 4" descr="Dibujo en blanco y negro&#10;&#10;Descripción generada automáticamente con confianza media">
            <a:extLst>
              <a:ext uri="{FF2B5EF4-FFF2-40B4-BE49-F238E27FC236}">
                <a16:creationId xmlns:a16="http://schemas.microsoft.com/office/drawing/2014/main" id="{C184EC39-ED71-C1DD-BC49-882960C336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426" y="4811998"/>
            <a:ext cx="1054735" cy="365760"/>
          </a:xfrm>
          <a:prstGeom prst="rect">
            <a:avLst/>
          </a:prstGeom>
          <a:noFill/>
        </p:spPr>
      </p:pic>
      <p:grpSp>
        <p:nvGrpSpPr>
          <p:cNvPr id="4" name="Gruppieren 3">
            <a:extLst>
              <a:ext uri="{FF2B5EF4-FFF2-40B4-BE49-F238E27FC236}">
                <a16:creationId xmlns:a16="http://schemas.microsoft.com/office/drawing/2014/main" id="{401C840F-8FF4-C387-0040-6BD6473760F6}"/>
              </a:ext>
            </a:extLst>
          </p:cNvPr>
          <p:cNvGrpSpPr/>
          <p:nvPr/>
        </p:nvGrpSpPr>
        <p:grpSpPr>
          <a:xfrm>
            <a:off x="6032426" y="1120676"/>
            <a:ext cx="3115705" cy="1466902"/>
            <a:chOff x="2605143" y="2894173"/>
            <a:chExt cx="1357313" cy="639035"/>
          </a:xfrm>
        </p:grpSpPr>
        <p:sp>
          <p:nvSpPr>
            <p:cNvPr id="2" name="Rectangle 17">
              <a:extLst>
                <a:ext uri="{FF2B5EF4-FFF2-40B4-BE49-F238E27FC236}">
                  <a16:creationId xmlns:a16="http://schemas.microsoft.com/office/drawing/2014/main" id="{799D9EF4-E0BE-4740-E020-D741833E619A}"/>
                </a:ext>
              </a:extLst>
            </p:cNvPr>
            <p:cNvSpPr/>
            <p:nvPr/>
          </p:nvSpPr>
          <p:spPr>
            <a:xfrm>
              <a:off x="2605143" y="2894173"/>
              <a:ext cx="1357313" cy="63903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2" descr="Sport Ireland_COACHING white trans_V.png">
              <a:extLst>
                <a:ext uri="{FF2B5EF4-FFF2-40B4-BE49-F238E27FC236}">
                  <a16:creationId xmlns:a16="http://schemas.microsoft.com/office/drawing/2014/main" id="{773B8E91-B486-038E-E590-621E7A82F8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4031" y="3064861"/>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101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050E8-3164-B2AB-8206-7DDE0A7AB843}"/>
              </a:ext>
            </a:extLst>
          </p:cNvPr>
          <p:cNvSpPr>
            <a:spLocks noGrp="1"/>
          </p:cNvSpPr>
          <p:nvPr>
            <p:ph type="title"/>
          </p:nvPr>
        </p:nvSpPr>
        <p:spPr/>
        <p:txBody>
          <a:bodyPr/>
          <a:lstStyle/>
          <a:p>
            <a:r>
              <a:rPr lang="nl-NL" err="1"/>
              <a:t>Positive</a:t>
            </a:r>
            <a:r>
              <a:rPr lang="nl-NL"/>
              <a:t> </a:t>
            </a:r>
            <a:r>
              <a:rPr lang="nl-NL" err="1"/>
              <a:t>relationships</a:t>
            </a:r>
            <a:r>
              <a:rPr lang="nl-NL"/>
              <a:t> lead </a:t>
            </a:r>
            <a:r>
              <a:rPr lang="nl-NL" err="1"/>
              <a:t>to</a:t>
            </a:r>
            <a:r>
              <a:rPr lang="nl-NL"/>
              <a:t> …</a:t>
            </a:r>
          </a:p>
        </p:txBody>
      </p:sp>
      <p:sp>
        <p:nvSpPr>
          <p:cNvPr id="3" name="Tijdelijke aanduiding voor inhoud 2">
            <a:extLst>
              <a:ext uri="{FF2B5EF4-FFF2-40B4-BE49-F238E27FC236}">
                <a16:creationId xmlns:a16="http://schemas.microsoft.com/office/drawing/2014/main" id="{A51CB0C0-BDED-EE6F-F9F7-FE45A0558E80}"/>
              </a:ext>
            </a:extLst>
          </p:cNvPr>
          <p:cNvSpPr>
            <a:spLocks noGrp="1"/>
          </p:cNvSpPr>
          <p:nvPr>
            <p:ph idx="1"/>
          </p:nvPr>
        </p:nvSpPr>
        <p:spPr>
          <a:xfrm>
            <a:off x="1778168" y="1827300"/>
            <a:ext cx="3955225" cy="3653263"/>
          </a:xfrm>
        </p:spPr>
        <p:txBody>
          <a:bodyPr>
            <a:normAutofit/>
          </a:bodyPr>
          <a:lstStyle/>
          <a:p>
            <a:pPr marL="457200" indent="-457200">
              <a:buFont typeface="Arial" panose="020B0604020202020204" pitchFamily="34" charset="0"/>
              <a:buChar char="•"/>
            </a:pPr>
            <a:r>
              <a:rPr lang="en-US"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Increased satisfaction </a:t>
            </a:r>
          </a:p>
          <a:p>
            <a:pPr marL="457200" indent="-457200">
              <a:buFont typeface="Arial" panose="020B0604020202020204" pitchFamily="34" charset="0"/>
              <a:buChar char="•"/>
            </a:pPr>
            <a:r>
              <a:rPr lang="en-US"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Increased motivation </a:t>
            </a:r>
          </a:p>
          <a:p>
            <a:pPr marL="457200" indent="-457200">
              <a:buFont typeface="Arial" panose="020B0604020202020204" pitchFamily="34" charset="0"/>
              <a:buChar char="•"/>
            </a:pPr>
            <a:r>
              <a:rPr lang="en-US"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More positive moods </a:t>
            </a:r>
          </a:p>
          <a:p>
            <a:pPr marL="457200" indent="-457200">
              <a:buFont typeface="Arial" panose="020B0604020202020204" pitchFamily="34" charset="0"/>
              <a:buChar char="•"/>
            </a:pPr>
            <a:r>
              <a:rPr lang="en-US"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greater sense of support </a:t>
            </a:r>
          </a:p>
          <a:p>
            <a:pPr marL="457200" indent="-457200">
              <a:buFont typeface="Arial" panose="020B0604020202020204" pitchFamily="34" charset="0"/>
              <a:buChar char="•"/>
            </a:pPr>
            <a:r>
              <a:rPr lang="en-US"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reduction in anxiety</a:t>
            </a:r>
            <a:endParaRPr lang="nl-NL" sz="2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uppieren 3">
            <a:extLst>
              <a:ext uri="{FF2B5EF4-FFF2-40B4-BE49-F238E27FC236}">
                <a16:creationId xmlns:a16="http://schemas.microsoft.com/office/drawing/2014/main" id="{81CE93DA-6005-0410-2B2C-D4DC2134739A}"/>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A1E3E775-B989-98FB-094C-9F742CACF750}"/>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3E7A001A-E37D-CC7C-7BB9-2AEDA52AFFA3}"/>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7CC3843C-7E84-E815-02F2-36FFB7FA87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3">
            <a:extLst>
              <a:ext uri="{FF2B5EF4-FFF2-40B4-BE49-F238E27FC236}">
                <a16:creationId xmlns:a16="http://schemas.microsoft.com/office/drawing/2014/main" id="{CFE4645A-53F1-5609-7CE1-1AF7B1BA2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733" y="0"/>
            <a:ext cx="3695123" cy="2573569"/>
          </a:xfrm>
          <a:prstGeom prst="rect">
            <a:avLst/>
          </a:prstGeom>
        </p:spPr>
      </p:pic>
      <p:pic>
        <p:nvPicPr>
          <p:cNvPr id="9" name="Picture 2">
            <a:extLst>
              <a:ext uri="{FF2B5EF4-FFF2-40B4-BE49-F238E27FC236}">
                <a16:creationId xmlns:a16="http://schemas.microsoft.com/office/drawing/2014/main" id="{34839235-2FD4-991D-D4CC-9260CD4E1040}"/>
              </a:ext>
            </a:extLst>
          </p:cNvPr>
          <p:cNvPicPr>
            <a:picLocks noChangeAspect="1"/>
          </p:cNvPicPr>
          <p:nvPr/>
        </p:nvPicPr>
        <p:blipFill>
          <a:blip r:embed="rId4"/>
          <a:stretch>
            <a:fillRect/>
          </a:stretch>
        </p:blipFill>
        <p:spPr>
          <a:xfrm>
            <a:off x="6556031" y="2271904"/>
            <a:ext cx="4097681" cy="2711259"/>
          </a:xfrm>
          <a:prstGeom prst="rect">
            <a:avLst/>
          </a:prstGeom>
        </p:spPr>
      </p:pic>
      <p:sp>
        <p:nvSpPr>
          <p:cNvPr id="11" name="Textfeld 10">
            <a:extLst>
              <a:ext uri="{FF2B5EF4-FFF2-40B4-BE49-F238E27FC236}">
                <a16:creationId xmlns:a16="http://schemas.microsoft.com/office/drawing/2014/main" id="{A1A4A031-284C-54DD-1A4F-FF297A9BA8F9}"/>
              </a:ext>
            </a:extLst>
          </p:cNvPr>
          <p:cNvSpPr txBox="1"/>
          <p:nvPr/>
        </p:nvSpPr>
        <p:spPr>
          <a:xfrm>
            <a:off x="6671969" y="5056654"/>
            <a:ext cx="4331311" cy="646331"/>
          </a:xfrm>
          <a:prstGeom prst="rect">
            <a:avLst/>
          </a:prstGeom>
          <a:noFill/>
        </p:spPr>
        <p:txBody>
          <a:bodyPr wrap="square">
            <a:spAutoFit/>
          </a:bodyPr>
          <a:lstStyle/>
          <a:p>
            <a:r>
              <a:rPr lang="en-GB" dirty="0"/>
              <a:t>Children, Parents,/Guardians, and other who can impact the Caring environment </a:t>
            </a:r>
          </a:p>
        </p:txBody>
      </p:sp>
    </p:spTree>
    <p:extLst>
      <p:ext uri="{BB962C8B-B14F-4D97-AF65-F5344CB8AC3E}">
        <p14:creationId xmlns:p14="http://schemas.microsoft.com/office/powerpoint/2010/main" val="365715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06942-EA82-FA3E-629D-8E863B3A3F6E}"/>
              </a:ext>
            </a:extLst>
          </p:cNvPr>
          <p:cNvSpPr>
            <a:spLocks noGrp="1"/>
          </p:cNvSpPr>
          <p:nvPr>
            <p:ph idx="1"/>
          </p:nvPr>
        </p:nvSpPr>
        <p:spPr>
          <a:xfrm>
            <a:off x="642075" y="1706989"/>
            <a:ext cx="8229600" cy="4398536"/>
          </a:xfrm>
        </p:spPr>
        <p:txBody>
          <a:bodyPr/>
          <a:lstStyle/>
          <a:p>
            <a:pPr marL="285750" indent="-285750">
              <a:lnSpc>
                <a:spcPct val="150000"/>
              </a:lnSpc>
              <a:buFont typeface="Arial" panose="020B0604020202020204" pitchFamily="34" charset="0"/>
              <a:buChar char="•"/>
            </a:pPr>
            <a:r>
              <a:rPr lang="en-US" b="0" dirty="0">
                <a:latin typeface="Helvetica Neue" panose="02000503000000020004"/>
              </a:rPr>
              <a:t>As a coach you are the key to Creating a caring Climate</a:t>
            </a:r>
          </a:p>
          <a:p>
            <a:pPr marL="285750" indent="-285750">
              <a:lnSpc>
                <a:spcPct val="150000"/>
              </a:lnSpc>
              <a:buFont typeface="Arial" panose="020B0604020202020204" pitchFamily="34" charset="0"/>
              <a:buChar char="•"/>
            </a:pPr>
            <a:r>
              <a:rPr lang="en-US" b="0" dirty="0">
                <a:latin typeface="Helvetica Neue" panose="02000503000000020004"/>
              </a:rPr>
              <a:t>Relationships matter</a:t>
            </a:r>
          </a:p>
          <a:p>
            <a:pPr marL="285750" indent="-285750">
              <a:lnSpc>
                <a:spcPct val="150000"/>
              </a:lnSpc>
              <a:buFont typeface="Arial" panose="020B0604020202020204" pitchFamily="34" charset="0"/>
              <a:buChar char="•"/>
            </a:pPr>
            <a:r>
              <a:rPr lang="en-US" b="0" dirty="0">
                <a:latin typeface="Helvetica Neue" panose="02000503000000020004"/>
              </a:rPr>
              <a:t>Coaching is about working with children. Knowing what they feel, and think is important. </a:t>
            </a:r>
          </a:p>
          <a:p>
            <a:pPr marL="285750" indent="-285750">
              <a:lnSpc>
                <a:spcPct val="150000"/>
              </a:lnSpc>
              <a:buFont typeface="Arial" panose="020B0604020202020204" pitchFamily="34" charset="0"/>
              <a:buChar char="•"/>
            </a:pPr>
            <a:r>
              <a:rPr lang="en-US" b="0" dirty="0">
                <a:latin typeface="Helvetica Neue" panose="02000503000000020004"/>
              </a:rPr>
              <a:t>Build Relationships before Building Skills</a:t>
            </a:r>
          </a:p>
          <a:p>
            <a:pPr marL="285750" indent="-285750">
              <a:lnSpc>
                <a:spcPct val="150000"/>
              </a:lnSpc>
              <a:buFont typeface="Arial" panose="020B0604020202020204" pitchFamily="34" charset="0"/>
              <a:buChar char="•"/>
            </a:pPr>
            <a:r>
              <a:rPr lang="en-US" b="0" dirty="0">
                <a:latin typeface="Helvetica Neue" panose="02000503000000020004"/>
              </a:rPr>
              <a:t>Show you care by actively listening – taking action (Child’s voice)</a:t>
            </a:r>
          </a:p>
          <a:p>
            <a:pPr marL="285750" indent="-285750">
              <a:lnSpc>
                <a:spcPct val="150000"/>
              </a:lnSpc>
              <a:buFont typeface="Arial" panose="020B0604020202020204" pitchFamily="34" charset="0"/>
              <a:buChar char="•"/>
            </a:pPr>
            <a:r>
              <a:rPr lang="en-US" b="0" dirty="0">
                <a:latin typeface="Helvetica Neue" panose="02000503000000020004"/>
              </a:rPr>
              <a:t>Observe- enjoy, interaction with others etc.</a:t>
            </a:r>
          </a:p>
          <a:p>
            <a:pPr indent="0">
              <a:buNone/>
            </a:pPr>
            <a:endParaRPr lang="en-GB" b="0" dirty="0"/>
          </a:p>
        </p:txBody>
      </p:sp>
      <p:sp>
        <p:nvSpPr>
          <p:cNvPr id="5" name="Title 4">
            <a:extLst>
              <a:ext uri="{FF2B5EF4-FFF2-40B4-BE49-F238E27FC236}">
                <a16:creationId xmlns:a16="http://schemas.microsoft.com/office/drawing/2014/main" id="{927C7F55-17A1-5A83-FAD1-AB855565A26A}"/>
              </a:ext>
            </a:extLst>
          </p:cNvPr>
          <p:cNvSpPr>
            <a:spLocks noGrp="1"/>
          </p:cNvSpPr>
          <p:nvPr>
            <p:ph type="title"/>
          </p:nvPr>
        </p:nvSpPr>
        <p:spPr/>
        <p:txBody>
          <a:bodyPr/>
          <a:lstStyle/>
          <a:p>
            <a:r>
              <a:rPr lang="en-GB" dirty="0"/>
              <a:t>Building effective relationships</a:t>
            </a:r>
          </a:p>
        </p:txBody>
      </p:sp>
      <p:sp>
        <p:nvSpPr>
          <p:cNvPr id="6" name="TextBox 5">
            <a:extLst>
              <a:ext uri="{FF2B5EF4-FFF2-40B4-BE49-F238E27FC236}">
                <a16:creationId xmlns:a16="http://schemas.microsoft.com/office/drawing/2014/main" id="{F2D9FE47-15ED-4563-E55E-7EA6C22F0B68}"/>
              </a:ext>
            </a:extLst>
          </p:cNvPr>
          <p:cNvSpPr txBox="1"/>
          <p:nvPr/>
        </p:nvSpPr>
        <p:spPr>
          <a:xfrm>
            <a:off x="9038261" y="1924431"/>
            <a:ext cx="2775676" cy="2677656"/>
          </a:xfrm>
          <a:prstGeom prst="rect">
            <a:avLst/>
          </a:prstGeom>
          <a:noFill/>
        </p:spPr>
        <p:txBody>
          <a:bodyPr wrap="square" rtlCol="0">
            <a:spAutoFit/>
          </a:bodyPr>
          <a:lstStyle/>
          <a:p>
            <a:r>
              <a:rPr lang="en-GB" sz="2800" b="1" dirty="0">
                <a:highlight>
                  <a:srgbClr val="EE7709"/>
                </a:highlight>
              </a:rPr>
              <a:t>“Nobody cares how much you know until the know how much you care” </a:t>
            </a:r>
            <a:br>
              <a:rPr lang="en-GB" sz="2800" b="1" dirty="0">
                <a:highlight>
                  <a:srgbClr val="EE7709"/>
                </a:highlight>
              </a:rPr>
            </a:br>
            <a:r>
              <a:rPr lang="en-GB" sz="2800" b="1" dirty="0">
                <a:highlight>
                  <a:srgbClr val="EE7709"/>
                </a:highlight>
              </a:rPr>
              <a:t>Noel O Reilly </a:t>
            </a:r>
          </a:p>
        </p:txBody>
      </p:sp>
      <p:grpSp>
        <p:nvGrpSpPr>
          <p:cNvPr id="2" name="Gruppieren 1">
            <a:extLst>
              <a:ext uri="{FF2B5EF4-FFF2-40B4-BE49-F238E27FC236}">
                <a16:creationId xmlns:a16="http://schemas.microsoft.com/office/drawing/2014/main" id="{97E9F85C-E1C2-A795-030D-C874F7979CD9}"/>
              </a:ext>
            </a:extLst>
          </p:cNvPr>
          <p:cNvGrpSpPr/>
          <p:nvPr/>
        </p:nvGrpSpPr>
        <p:grpSpPr>
          <a:xfrm>
            <a:off x="0" y="6105525"/>
            <a:ext cx="12192000" cy="752475"/>
            <a:chOff x="0" y="6105525"/>
            <a:chExt cx="12192000" cy="752475"/>
          </a:xfrm>
        </p:grpSpPr>
        <p:sp>
          <p:nvSpPr>
            <p:cNvPr id="4" name="Rectangle 17">
              <a:extLst>
                <a:ext uri="{FF2B5EF4-FFF2-40B4-BE49-F238E27FC236}">
                  <a16:creationId xmlns:a16="http://schemas.microsoft.com/office/drawing/2014/main" id="{93B6EAB3-FBA2-C21F-B908-FF50090365C9}"/>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oter Placeholder 4">
              <a:extLst>
                <a:ext uri="{FF2B5EF4-FFF2-40B4-BE49-F238E27FC236}">
                  <a16:creationId xmlns:a16="http://schemas.microsoft.com/office/drawing/2014/main" id="{80A14C1E-3833-82B6-A75D-2EC076D4BA69}"/>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8" name="Picture 12" descr="Sport Ireland_COACHING white trans_V.png">
              <a:extLst>
                <a:ext uri="{FF2B5EF4-FFF2-40B4-BE49-F238E27FC236}">
                  <a16:creationId xmlns:a16="http://schemas.microsoft.com/office/drawing/2014/main" id="{EA163145-624D-15E7-442E-7DA2C983FD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15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heel(1)">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70CA-DBC7-D821-3188-5D3B80D6395B}"/>
              </a:ext>
            </a:extLst>
          </p:cNvPr>
          <p:cNvSpPr>
            <a:spLocks noGrp="1"/>
          </p:cNvSpPr>
          <p:nvPr>
            <p:ph type="title"/>
          </p:nvPr>
        </p:nvSpPr>
        <p:spPr/>
        <p:txBody>
          <a:bodyPr/>
          <a:lstStyle/>
          <a:p>
            <a:r>
              <a:rPr lang="en-US"/>
              <a:t>Team Talk!</a:t>
            </a:r>
            <a:endParaRPr lang="en-GB"/>
          </a:p>
        </p:txBody>
      </p:sp>
      <p:sp>
        <p:nvSpPr>
          <p:cNvPr id="3" name="Content Placeholder 2">
            <a:extLst>
              <a:ext uri="{FF2B5EF4-FFF2-40B4-BE49-F238E27FC236}">
                <a16:creationId xmlns:a16="http://schemas.microsoft.com/office/drawing/2014/main" id="{60EAC735-0887-F9AA-B9CD-099A4DD45D3B}"/>
              </a:ext>
            </a:extLst>
          </p:cNvPr>
          <p:cNvSpPr>
            <a:spLocks noGrp="1"/>
          </p:cNvSpPr>
          <p:nvPr>
            <p:ph idx="1"/>
          </p:nvPr>
        </p:nvSpPr>
        <p:spPr>
          <a:xfrm>
            <a:off x="573617" y="1641992"/>
            <a:ext cx="6212417" cy="3263504"/>
          </a:xfrm>
        </p:spPr>
        <p:txBody>
          <a:bodyPr>
            <a:normAutofit fontScale="92500"/>
          </a:bodyPr>
          <a:lstStyle/>
          <a:p>
            <a:r>
              <a:rPr lang="en-US" sz="2800" b="0" dirty="0">
                <a:solidFill>
                  <a:schemeClr val="tx1"/>
                </a:solidFill>
              </a:rPr>
              <a:t>Break into groups of 4, discuss</a:t>
            </a:r>
          </a:p>
          <a:p>
            <a:r>
              <a:rPr lang="en-US" sz="2800" b="0" dirty="0">
                <a:solidFill>
                  <a:schemeClr val="tx1"/>
                </a:solidFill>
              </a:rPr>
              <a:t> </a:t>
            </a:r>
          </a:p>
          <a:p>
            <a:pPr marL="457200" indent="-457200">
              <a:buFont typeface="Arial" panose="020B0604020202020204" pitchFamily="34" charset="0"/>
              <a:buChar char="•"/>
            </a:pPr>
            <a:r>
              <a:rPr lang="en-US" sz="2800" b="0" dirty="0">
                <a:solidFill>
                  <a:schemeClr val="tx1"/>
                </a:solidFill>
              </a:rPr>
              <a:t>how much do you relate to children?</a:t>
            </a:r>
          </a:p>
          <a:p>
            <a:pPr marL="457200" indent="-457200">
              <a:buFont typeface="Arial" panose="020B0604020202020204" pitchFamily="34" charset="0"/>
              <a:buChar char="•"/>
            </a:pPr>
            <a:r>
              <a:rPr lang="en-US" sz="2800" b="0" dirty="0">
                <a:solidFill>
                  <a:schemeClr val="tx1"/>
                </a:solidFill>
              </a:rPr>
              <a:t> How do you gain trust, respect, understanding? </a:t>
            </a:r>
          </a:p>
          <a:p>
            <a:pPr marL="457200" indent="-457200">
              <a:buFont typeface="Arial" panose="020B0604020202020204" pitchFamily="34" charset="0"/>
              <a:buChar char="•"/>
            </a:pPr>
            <a:r>
              <a:rPr lang="en-US" sz="2800" b="0" dirty="0">
                <a:solidFill>
                  <a:schemeClr val="tx1"/>
                </a:solidFill>
              </a:rPr>
              <a:t>How do you respond, provide support?</a:t>
            </a:r>
            <a:endParaRPr lang="en-GB" sz="2800" b="0" dirty="0">
              <a:solidFill>
                <a:schemeClr val="tx1"/>
              </a:solidFill>
            </a:endParaRPr>
          </a:p>
        </p:txBody>
      </p:sp>
      <p:pic>
        <p:nvPicPr>
          <p:cNvPr id="6" name="Graphic 5" descr="Stopwatch 75% with solid fill">
            <a:extLst>
              <a:ext uri="{FF2B5EF4-FFF2-40B4-BE49-F238E27FC236}">
                <a16:creationId xmlns:a16="http://schemas.microsoft.com/office/drawing/2014/main" id="{6D92D0D3-2DB0-7BEF-30EE-3DB1DCB96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8528" y="4607974"/>
            <a:ext cx="998220" cy="998220"/>
          </a:xfrm>
          <a:prstGeom prst="rect">
            <a:avLst/>
          </a:prstGeom>
        </p:spPr>
      </p:pic>
      <p:sp>
        <p:nvSpPr>
          <p:cNvPr id="7" name="Title 1">
            <a:extLst>
              <a:ext uri="{FF2B5EF4-FFF2-40B4-BE49-F238E27FC236}">
                <a16:creationId xmlns:a16="http://schemas.microsoft.com/office/drawing/2014/main" id="{8FF6DA97-F14B-375D-F2A4-5DFCD45D2CBA}"/>
              </a:ext>
            </a:extLst>
          </p:cNvPr>
          <p:cNvSpPr txBox="1">
            <a:spLocks/>
          </p:cNvSpPr>
          <p:nvPr/>
        </p:nvSpPr>
        <p:spPr>
          <a:xfrm>
            <a:off x="9846748" y="4693642"/>
            <a:ext cx="222123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i="0" kern="1200">
                <a:solidFill>
                  <a:srgbClr val="6A46FE"/>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300" dirty="0"/>
              <a:t>5 mins</a:t>
            </a:r>
            <a:endParaRPr lang="en-GB" sz="3300" dirty="0"/>
          </a:p>
        </p:txBody>
      </p:sp>
      <p:pic>
        <p:nvPicPr>
          <p:cNvPr id="1026" name="Picture 2" descr="Audio Content Fund">
            <a:extLst>
              <a:ext uri="{FF2B5EF4-FFF2-40B4-BE49-F238E27FC236}">
                <a16:creationId xmlns:a16="http://schemas.microsoft.com/office/drawing/2014/main" id="{84FD6E06-6366-55FD-7749-E9994C40A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959" y="0"/>
            <a:ext cx="4397302" cy="439730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38485709-47FE-63D5-4ED7-969A030B2A5B}"/>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0652BA20-7092-7AA4-9D83-0026C1A010F5}"/>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4">
              <a:extLst>
                <a:ext uri="{FF2B5EF4-FFF2-40B4-BE49-F238E27FC236}">
                  <a16:creationId xmlns:a16="http://schemas.microsoft.com/office/drawing/2014/main" id="{DBB45151-AB05-1DFC-ED51-162A90AD816E}"/>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9" name="Picture 12" descr="Sport Ireland_COACHING white trans_V.png">
              <a:extLst>
                <a:ext uri="{FF2B5EF4-FFF2-40B4-BE49-F238E27FC236}">
                  <a16:creationId xmlns:a16="http://schemas.microsoft.com/office/drawing/2014/main" id="{4A993EBF-D409-FC62-4DBC-C650AB807F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762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576" y="416271"/>
            <a:ext cx="10150847" cy="5253030"/>
          </a:xfrm>
          <a:prstGeom prst="rect">
            <a:avLst/>
          </a:prstGeom>
        </p:spPr>
      </p:pic>
      <p:sp>
        <p:nvSpPr>
          <p:cNvPr id="5" name="TextBox 4"/>
          <p:cNvSpPr txBox="1"/>
          <p:nvPr/>
        </p:nvSpPr>
        <p:spPr>
          <a:xfrm>
            <a:off x="9685533" y="5183436"/>
            <a:ext cx="2506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effectLst/>
                <a:uLnTx/>
                <a:uFillTx/>
                <a:latin typeface="Calibri"/>
                <a:ea typeface="+mn-ea"/>
                <a:cs typeface="+mn-cs"/>
              </a:rPr>
              <a:t>Jowett, S (2017)</a:t>
            </a:r>
          </a:p>
        </p:txBody>
      </p:sp>
      <p:grpSp>
        <p:nvGrpSpPr>
          <p:cNvPr id="2" name="Gruppieren 1">
            <a:extLst>
              <a:ext uri="{FF2B5EF4-FFF2-40B4-BE49-F238E27FC236}">
                <a16:creationId xmlns:a16="http://schemas.microsoft.com/office/drawing/2014/main" id="{EFD44065-DF8A-C88F-A855-F32D0F9E6EAA}"/>
              </a:ext>
            </a:extLst>
          </p:cNvPr>
          <p:cNvGrpSpPr/>
          <p:nvPr/>
        </p:nvGrpSpPr>
        <p:grpSpPr>
          <a:xfrm>
            <a:off x="0" y="6105525"/>
            <a:ext cx="12192000" cy="752475"/>
            <a:chOff x="0" y="6105525"/>
            <a:chExt cx="12192000" cy="752475"/>
          </a:xfrm>
        </p:grpSpPr>
        <p:sp>
          <p:nvSpPr>
            <p:cNvPr id="4" name="Rectangle 17">
              <a:extLst>
                <a:ext uri="{FF2B5EF4-FFF2-40B4-BE49-F238E27FC236}">
                  <a16:creationId xmlns:a16="http://schemas.microsoft.com/office/drawing/2014/main" id="{8BAF30D5-24EE-6D2F-0CF6-11454E733544}"/>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23B6D681-8B27-5293-66AF-039C5CB99A09}"/>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F1E560D2-24C7-752B-77B3-7D6F45CF03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524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2E98-0F50-9E49-9742-22EFE2F0AFAE}"/>
              </a:ext>
            </a:extLst>
          </p:cNvPr>
          <p:cNvSpPr>
            <a:spLocks noGrp="1"/>
          </p:cNvSpPr>
          <p:nvPr>
            <p:ph type="title"/>
          </p:nvPr>
        </p:nvSpPr>
        <p:spPr>
          <a:xfrm>
            <a:off x="476221" y="910193"/>
            <a:ext cx="10946635" cy="660825"/>
          </a:xfrm>
        </p:spPr>
        <p:txBody>
          <a:bodyPr>
            <a:noAutofit/>
          </a:bodyPr>
          <a:lstStyle/>
          <a:p>
            <a:r>
              <a:rPr lang="en-US" sz="3200" dirty="0">
                <a:solidFill>
                  <a:schemeClr val="tx1"/>
                </a:solidFill>
                <a:latin typeface="+mn-lt"/>
                <a:cs typeface="Arial" panose="020B0604020202020204" pitchFamily="34" charset="0"/>
              </a:rPr>
              <a:t>Group Discussion: Coach-Athlete Relationship in Childrens Sport</a:t>
            </a:r>
          </a:p>
        </p:txBody>
      </p:sp>
      <p:sp>
        <p:nvSpPr>
          <p:cNvPr id="3" name="Content Placeholder 2">
            <a:extLst>
              <a:ext uri="{FF2B5EF4-FFF2-40B4-BE49-F238E27FC236}">
                <a16:creationId xmlns:a16="http://schemas.microsoft.com/office/drawing/2014/main" id="{9502A683-7922-884F-A885-357850F986F2}"/>
              </a:ext>
            </a:extLst>
          </p:cNvPr>
          <p:cNvSpPr>
            <a:spLocks noGrp="1"/>
          </p:cNvSpPr>
          <p:nvPr>
            <p:ph idx="1"/>
          </p:nvPr>
        </p:nvSpPr>
        <p:spPr>
          <a:xfrm>
            <a:off x="580993" y="2057734"/>
            <a:ext cx="8147331" cy="4800266"/>
          </a:xfrm>
        </p:spPr>
        <p:txBody>
          <a:bodyPr/>
          <a:lstStyle/>
          <a:p>
            <a:r>
              <a:rPr lang="en-IE" sz="2600" b="1" dirty="0">
                <a:cs typeface="Arial" panose="020B0604020202020204" pitchFamily="34" charset="0"/>
              </a:rPr>
              <a:t>How would you show or express Closeness?</a:t>
            </a:r>
          </a:p>
          <a:p>
            <a:pPr marL="342900" lvl="1" indent="-342900">
              <a:buFont typeface="Arial" panose="020B0604020202020204" pitchFamily="34" charset="0"/>
              <a:buChar char="•"/>
            </a:pPr>
            <a:r>
              <a:rPr lang="en-IE" sz="2200" dirty="0">
                <a:cs typeface="Arial" panose="020B0604020202020204" pitchFamily="34" charset="0"/>
              </a:rPr>
              <a:t>Trust, Respect, Appreciate, Like your athlete…</a:t>
            </a:r>
          </a:p>
          <a:p>
            <a:pPr lvl="1"/>
            <a:r>
              <a:rPr lang="en-IE" sz="2600" b="1" dirty="0">
                <a:solidFill>
                  <a:srgbClr val="FEC50A"/>
                </a:solidFill>
                <a:cs typeface="Arial" panose="020B0604020202020204" pitchFamily="34" charset="0"/>
              </a:rPr>
              <a:t>How would you show or express Commitment?</a:t>
            </a:r>
          </a:p>
          <a:p>
            <a:pPr marL="342900" lvl="1" indent="-342900">
              <a:buFont typeface="Arial" panose="020B0604020202020204" pitchFamily="34" charset="0"/>
              <a:buChar char="•"/>
            </a:pPr>
            <a:r>
              <a:rPr lang="en-IE" sz="2200" b="0" dirty="0">
                <a:cs typeface="Arial" panose="020B0604020202020204" pitchFamily="34" charset="0"/>
              </a:rPr>
              <a:t>You are by the athlete side for the long-term…</a:t>
            </a:r>
            <a:endParaRPr lang="en-IE" sz="2600" b="0" dirty="0">
              <a:cs typeface="Arial" panose="020B0604020202020204" pitchFamily="34" charset="0"/>
            </a:endParaRPr>
          </a:p>
          <a:p>
            <a:r>
              <a:rPr lang="en-IE" sz="2600" b="1" dirty="0">
                <a:cs typeface="Arial" panose="020B0604020202020204" pitchFamily="34" charset="0"/>
              </a:rPr>
              <a:t>How would you show or express Complementarity?</a:t>
            </a:r>
          </a:p>
          <a:p>
            <a:pPr marL="342900" lvl="1" indent="-342900">
              <a:buFont typeface="Arial" panose="020B0604020202020204" pitchFamily="34" charset="0"/>
              <a:buChar char="•"/>
            </a:pPr>
            <a:r>
              <a:rPr lang="en-IE" sz="2200" dirty="0">
                <a:cs typeface="Arial" panose="020B0604020202020204" pitchFamily="34" charset="0"/>
              </a:rPr>
              <a:t>You can lead, direct, instruct your athlete and at the same time you are responsive, receptive and approachable…</a:t>
            </a:r>
          </a:p>
          <a:p>
            <a:pPr marL="457200" indent="-457200">
              <a:buAutoNum type="arabicPeriod"/>
            </a:pPr>
            <a:endParaRPr lang="en-US" b="0" dirty="0">
              <a:solidFill>
                <a:schemeClr val="tx1"/>
              </a:solidFill>
              <a:latin typeface="Arial" panose="020B0604020202020204" pitchFamily="34" charset="0"/>
              <a:cs typeface="Arial" panose="020B0604020202020204" pitchFamily="34" charset="0"/>
            </a:endParaRPr>
          </a:p>
          <a:p>
            <a:pPr marL="457200" indent="-457200">
              <a:buAutoNum type="arabicPeriod"/>
            </a:pPr>
            <a:endParaRPr lang="en-US" b="0" dirty="0">
              <a:solidFill>
                <a:schemeClr val="tx1"/>
              </a:solidFill>
              <a:latin typeface="Arial" panose="020B0604020202020204" pitchFamily="34" charset="0"/>
              <a:cs typeface="Arial" panose="020B0604020202020204" pitchFamily="34" charset="0"/>
            </a:endParaRPr>
          </a:p>
        </p:txBody>
      </p:sp>
      <p:pic>
        <p:nvPicPr>
          <p:cNvPr id="4" name="Graphic 3" descr="Stopwatch 75% with solid fill">
            <a:extLst>
              <a:ext uri="{FF2B5EF4-FFF2-40B4-BE49-F238E27FC236}">
                <a16:creationId xmlns:a16="http://schemas.microsoft.com/office/drawing/2014/main" id="{28300AC0-C5A3-B935-52EE-278AC8270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4029" y="2109200"/>
            <a:ext cx="1551272" cy="1551272"/>
          </a:xfrm>
          <a:prstGeom prst="rect">
            <a:avLst/>
          </a:prstGeom>
        </p:spPr>
      </p:pic>
      <p:sp>
        <p:nvSpPr>
          <p:cNvPr id="6" name="Title 1">
            <a:extLst>
              <a:ext uri="{FF2B5EF4-FFF2-40B4-BE49-F238E27FC236}">
                <a16:creationId xmlns:a16="http://schemas.microsoft.com/office/drawing/2014/main" id="{630B2C28-4271-DD3D-BB45-2E8E36DFD877}"/>
              </a:ext>
            </a:extLst>
          </p:cNvPr>
          <p:cNvSpPr txBox="1">
            <a:spLocks/>
          </p:cNvSpPr>
          <p:nvPr/>
        </p:nvSpPr>
        <p:spPr>
          <a:xfrm>
            <a:off x="9142144" y="3438210"/>
            <a:ext cx="3023135" cy="93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FADB4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sz="3300" dirty="0">
                <a:solidFill>
                  <a:srgbClr val="6A46FE"/>
                </a:solidFill>
              </a:rPr>
              <a:t>5 minutes</a:t>
            </a:r>
          </a:p>
        </p:txBody>
      </p:sp>
      <p:grpSp>
        <p:nvGrpSpPr>
          <p:cNvPr id="5" name="Gruppieren 4">
            <a:extLst>
              <a:ext uri="{FF2B5EF4-FFF2-40B4-BE49-F238E27FC236}">
                <a16:creationId xmlns:a16="http://schemas.microsoft.com/office/drawing/2014/main" id="{51099D49-3F33-8F0F-7219-82B6E8BC42D0}"/>
              </a:ext>
            </a:extLst>
          </p:cNvPr>
          <p:cNvGrpSpPr/>
          <p:nvPr/>
        </p:nvGrpSpPr>
        <p:grpSpPr>
          <a:xfrm>
            <a:off x="0" y="6105525"/>
            <a:ext cx="12192000" cy="752475"/>
            <a:chOff x="0" y="6105525"/>
            <a:chExt cx="12192000" cy="752475"/>
          </a:xfrm>
        </p:grpSpPr>
        <p:sp>
          <p:nvSpPr>
            <p:cNvPr id="7" name="Rectangle 17">
              <a:extLst>
                <a:ext uri="{FF2B5EF4-FFF2-40B4-BE49-F238E27FC236}">
                  <a16:creationId xmlns:a16="http://schemas.microsoft.com/office/drawing/2014/main" id="{95E3F0AA-B25F-FD6D-E455-C34051B8F8EF}"/>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4">
              <a:extLst>
                <a:ext uri="{FF2B5EF4-FFF2-40B4-BE49-F238E27FC236}">
                  <a16:creationId xmlns:a16="http://schemas.microsoft.com/office/drawing/2014/main" id="{A623E3B0-C174-9E92-7445-437AA3BBD214}"/>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9" name="Picture 12" descr="Sport Ireland_COACHING white trans_V.png">
              <a:extLst>
                <a:ext uri="{FF2B5EF4-FFF2-40B4-BE49-F238E27FC236}">
                  <a16:creationId xmlns:a16="http://schemas.microsoft.com/office/drawing/2014/main" id="{34F713AE-0DF2-1B57-B531-0BF4CAD6F4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004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FD53-28E0-7076-FCF6-B1FB9F49EC45}"/>
              </a:ext>
            </a:extLst>
          </p:cNvPr>
          <p:cNvSpPr>
            <a:spLocks noGrp="1"/>
          </p:cNvSpPr>
          <p:nvPr>
            <p:ph type="ctrTitle"/>
          </p:nvPr>
        </p:nvSpPr>
        <p:spPr>
          <a:xfrm>
            <a:off x="544513" y="1760557"/>
            <a:ext cx="11175047" cy="838201"/>
          </a:xfrm>
        </p:spPr>
        <p:txBody>
          <a:bodyPr>
            <a:normAutofit fontScale="90000"/>
          </a:bodyPr>
          <a:lstStyle/>
          <a:p>
            <a:pPr algn="l"/>
            <a:r>
              <a:rPr lang="en-GB" b="1" dirty="0">
                <a:latin typeface="Helvetica" pitchFamily="2" charset="0"/>
              </a:rPr>
              <a:t>Key motivational theories and what they mean to your coaching</a:t>
            </a:r>
          </a:p>
        </p:txBody>
      </p:sp>
      <p:grpSp>
        <p:nvGrpSpPr>
          <p:cNvPr id="3" name="Gruppieren 2">
            <a:extLst>
              <a:ext uri="{FF2B5EF4-FFF2-40B4-BE49-F238E27FC236}">
                <a16:creationId xmlns:a16="http://schemas.microsoft.com/office/drawing/2014/main" id="{26AA7AF9-5F03-BB8F-47BE-3C5755D545DA}"/>
              </a:ext>
            </a:extLst>
          </p:cNvPr>
          <p:cNvGrpSpPr/>
          <p:nvPr/>
        </p:nvGrpSpPr>
        <p:grpSpPr>
          <a:xfrm>
            <a:off x="0" y="6105525"/>
            <a:ext cx="12192000" cy="752475"/>
            <a:chOff x="0" y="6105525"/>
            <a:chExt cx="12192000" cy="752475"/>
          </a:xfrm>
        </p:grpSpPr>
        <p:sp>
          <p:nvSpPr>
            <p:cNvPr id="4" name="Rectangle 17">
              <a:extLst>
                <a:ext uri="{FF2B5EF4-FFF2-40B4-BE49-F238E27FC236}">
                  <a16:creationId xmlns:a16="http://schemas.microsoft.com/office/drawing/2014/main" id="{DB959A48-538A-1BCB-9A63-DA45C4610EA0}"/>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a:extLst>
                <a:ext uri="{FF2B5EF4-FFF2-40B4-BE49-F238E27FC236}">
                  <a16:creationId xmlns:a16="http://schemas.microsoft.com/office/drawing/2014/main" id="{73CD2244-DD91-5ADA-9B51-59074C60DDB4}"/>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6" name="Picture 12" descr="Sport Ireland_COACHING white trans_V.png">
              <a:extLst>
                <a:ext uri="{FF2B5EF4-FFF2-40B4-BE49-F238E27FC236}">
                  <a16:creationId xmlns:a16="http://schemas.microsoft.com/office/drawing/2014/main" id="{22717C22-0993-0318-D976-08CCE12EA5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feld 11">
            <a:extLst>
              <a:ext uri="{FF2B5EF4-FFF2-40B4-BE49-F238E27FC236}">
                <a16:creationId xmlns:a16="http://schemas.microsoft.com/office/drawing/2014/main" id="{14B8062F-8AC0-0566-74DD-38FCB33C24C2}"/>
              </a:ext>
            </a:extLst>
          </p:cNvPr>
          <p:cNvSpPr txBox="1"/>
          <p:nvPr/>
        </p:nvSpPr>
        <p:spPr>
          <a:xfrm>
            <a:off x="1722120" y="3056273"/>
            <a:ext cx="8931592" cy="1697068"/>
          </a:xfrm>
          <a:prstGeom prst="rect">
            <a:avLst/>
          </a:prstGeom>
          <a:noFill/>
        </p:spPr>
        <p:txBody>
          <a:bodyPr wrap="square">
            <a:spAutoFit/>
          </a:bodyPr>
          <a:lstStyle/>
          <a:p>
            <a:pPr marL="0" indent="0">
              <a:lnSpc>
                <a:spcPct val="150000"/>
              </a:lnSpc>
              <a:buNone/>
            </a:pPr>
            <a:r>
              <a:rPr lang="en-GB" sz="2400" dirty="0">
                <a:solidFill>
                  <a:schemeClr val="tx1"/>
                </a:solidFill>
              </a:rPr>
              <a:t>In this section we will explore:</a:t>
            </a:r>
          </a:p>
          <a:p>
            <a:pPr marL="342900" lvl="1" indent="-342900">
              <a:lnSpc>
                <a:spcPct val="150000"/>
              </a:lnSpc>
              <a:buClr>
                <a:srgbClr val="6A46FE"/>
              </a:buClr>
              <a:buFont typeface="Arial" panose="020B0604020202020204" pitchFamily="34" charset="0"/>
              <a:buChar char="•"/>
            </a:pPr>
            <a:r>
              <a:rPr lang="en-GB" sz="2400" dirty="0"/>
              <a:t>Three basic psychological needs that underpin intrinsic motivation.</a:t>
            </a:r>
          </a:p>
          <a:p>
            <a:pPr marL="342900" lvl="1" indent="-342900">
              <a:lnSpc>
                <a:spcPct val="150000"/>
              </a:lnSpc>
              <a:buClr>
                <a:srgbClr val="6A46FE"/>
              </a:buClr>
              <a:buFont typeface="Arial" panose="020B0604020202020204" pitchFamily="34" charset="0"/>
              <a:buChar char="•"/>
            </a:pPr>
            <a:r>
              <a:rPr lang="en-GB" sz="2400" dirty="0"/>
              <a:t>Two approaches to goal orientation.</a:t>
            </a:r>
          </a:p>
        </p:txBody>
      </p:sp>
    </p:spTree>
    <p:extLst>
      <p:ext uri="{BB962C8B-B14F-4D97-AF65-F5344CB8AC3E}">
        <p14:creationId xmlns:p14="http://schemas.microsoft.com/office/powerpoint/2010/main" val="34909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2169-5452-9565-8E90-E33B27C6844B}"/>
              </a:ext>
            </a:extLst>
          </p:cNvPr>
          <p:cNvSpPr>
            <a:spLocks noGrp="1"/>
          </p:cNvSpPr>
          <p:nvPr>
            <p:ph type="title"/>
          </p:nvPr>
        </p:nvSpPr>
        <p:spPr/>
        <p:txBody>
          <a:bodyPr>
            <a:normAutofit fontScale="90000"/>
          </a:bodyPr>
          <a:lstStyle/>
          <a:p>
            <a:r>
              <a:rPr lang="en-GB" b="1" dirty="0"/>
              <a:t>Three basic psychological needs that underpin intrinsic motivation </a:t>
            </a:r>
            <a:r>
              <a:rPr lang="en-GB" sz="1800" b="1" dirty="0"/>
              <a:t>(from Self-Determination Theory, Deci &amp; Ryan, 2008)</a:t>
            </a:r>
          </a:p>
        </p:txBody>
      </p:sp>
      <p:sp>
        <p:nvSpPr>
          <p:cNvPr id="3" name="Content Placeholder 2">
            <a:extLst>
              <a:ext uri="{FF2B5EF4-FFF2-40B4-BE49-F238E27FC236}">
                <a16:creationId xmlns:a16="http://schemas.microsoft.com/office/drawing/2014/main" id="{8C1FC2E1-8AF8-FC7E-8763-0E175287C1D0}"/>
              </a:ext>
            </a:extLst>
          </p:cNvPr>
          <p:cNvSpPr>
            <a:spLocks noGrp="1"/>
          </p:cNvSpPr>
          <p:nvPr>
            <p:ph idx="1"/>
          </p:nvPr>
        </p:nvSpPr>
        <p:spPr>
          <a:xfrm>
            <a:off x="573616" y="2185221"/>
            <a:ext cx="11176423" cy="3429195"/>
          </a:xfrm>
        </p:spPr>
        <p:txBody>
          <a:bodyPr numCol="3" spcCol="324000">
            <a:normAutofit fontScale="92500" lnSpcReduction="20000"/>
          </a:bodyPr>
          <a:lstStyle/>
          <a:p>
            <a:pPr marL="0" lvl="0" indent="0">
              <a:lnSpc>
                <a:spcPct val="110000"/>
              </a:lnSpc>
              <a:spcBef>
                <a:spcPts val="0"/>
              </a:spcBef>
              <a:buClr>
                <a:srgbClr val="6A46FE"/>
              </a:buClr>
              <a:buNone/>
            </a:pPr>
            <a:r>
              <a:rPr lang="en-GB" sz="2600" b="1"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Competence</a:t>
            </a:r>
            <a:br>
              <a:rPr lang="en-GB"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en-GB" b="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Coaches can create feelings of competence by providing opportunities for success with a given task, activity or game. This might mean ensuring the challenge point is just right for each participant.</a:t>
            </a:r>
          </a:p>
          <a:p>
            <a:pPr marL="0" lvl="0" indent="0">
              <a:lnSpc>
                <a:spcPct val="110000"/>
              </a:lnSpc>
              <a:spcBef>
                <a:spcPts val="0"/>
              </a:spcBef>
              <a:buClr>
                <a:srgbClr val="6A46FE"/>
              </a:buClr>
              <a:buNone/>
            </a:pPr>
            <a:endParaRPr lang="en-GB" sz="3200" dirty="0">
              <a:solidFill>
                <a:srgbClr val="6A46FE"/>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nSpc>
                <a:spcPct val="110000"/>
              </a:lnSpc>
              <a:spcBef>
                <a:spcPts val="0"/>
              </a:spcBef>
              <a:buClr>
                <a:srgbClr val="6A46FE"/>
              </a:buClr>
              <a:buNone/>
            </a:pPr>
            <a:endParaRPr lang="en-GB" sz="3200" dirty="0">
              <a:solidFill>
                <a:srgbClr val="6A46FE"/>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nSpc>
                <a:spcPct val="110000"/>
              </a:lnSpc>
              <a:spcBef>
                <a:spcPts val="0"/>
              </a:spcBef>
              <a:buClr>
                <a:srgbClr val="6A46FE"/>
              </a:buClr>
              <a:buNone/>
            </a:pPr>
            <a:br>
              <a:rPr lang="en-GB" sz="2600" dirty="0">
                <a:solidFill>
                  <a:srgbClr val="6A46FE"/>
                </a:solidFill>
                <a:latin typeface="Helvetica Neue" panose="02000503000000020004" pitchFamily="2" charset="0"/>
                <a:ea typeface="Helvetica Neue" panose="02000503000000020004" pitchFamily="2" charset="0"/>
                <a:cs typeface="Helvetica Neue" panose="02000503000000020004" pitchFamily="2" charset="0"/>
              </a:rPr>
            </a:br>
            <a:r>
              <a:rPr lang="en-GB" sz="2600" dirty="0">
                <a:solidFill>
                  <a:srgbClr val="6A46FE"/>
                </a:solidFill>
                <a:latin typeface="Helvetica Neue" panose="02000503000000020004" pitchFamily="2" charset="0"/>
                <a:ea typeface="Helvetica Neue" panose="02000503000000020004" pitchFamily="2" charset="0"/>
                <a:cs typeface="Helvetica Neue" panose="02000503000000020004" pitchFamily="2" charset="0"/>
              </a:rPr>
              <a:t>Autonomy</a:t>
            </a:r>
            <a:br>
              <a:rPr lang="en-GB"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GB"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Autonomy can be supported by allowing children choice over their own actions. Three main things that coaches should consider are giving children choice, ownership, and empowerment. </a:t>
            </a:r>
          </a:p>
          <a:p>
            <a:pPr marL="0" lvl="0" indent="0">
              <a:lnSpc>
                <a:spcPct val="110000"/>
              </a:lnSpc>
              <a:spcBef>
                <a:spcPts val="0"/>
              </a:spcBef>
              <a:buClr>
                <a:srgbClr val="6A46FE"/>
              </a:buClr>
              <a:buNone/>
            </a:pPr>
            <a:endParaRPr lang="en-GB"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buNone/>
            </a:pPr>
            <a:endParaRPr lang="en-GB" sz="2000" b="1"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buNone/>
            </a:pPr>
            <a:endParaRPr lang="en-GB" sz="2000" b="1"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buNone/>
            </a:pPr>
            <a:r>
              <a:rPr lang="en-GB" sz="2600" b="1" dirty="0">
                <a:solidFill>
                  <a:srgbClr val="6A46FE"/>
                </a:solidFill>
                <a:effectLst/>
                <a:latin typeface="Helvetica Neue" panose="02000503000000020004" pitchFamily="2" charset="0"/>
                <a:ea typeface="Helvetica Neue" panose="02000503000000020004" pitchFamily="2" charset="0"/>
                <a:cs typeface="Helvetica Neue" panose="02000503000000020004" pitchFamily="2" charset="0"/>
              </a:rPr>
              <a:t>Belonging</a:t>
            </a:r>
            <a:br>
              <a:rPr lang="en-GB" sz="20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br>
            <a:r>
              <a:rPr lang="en-GB" sz="2000" b="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Belonging can be supported by offering a sense of being connected with others and to something bigger than oneself. Help children to connect and build positive relationships through creating opportunities to engage in group work and take part in social activities.</a:t>
            </a:r>
            <a:endParaRPr lang="en-IE"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nSpc>
                <a:spcPct val="170000"/>
              </a:lnSpc>
              <a:spcBef>
                <a:spcPts val="0"/>
              </a:spcBef>
              <a:buClr>
                <a:srgbClr val="6A46FE"/>
              </a:buClr>
              <a:buNone/>
            </a:pPr>
            <a:endParaRPr lang="en-IE" dirty="0">
              <a:solidFill>
                <a:srgbClr val="595959"/>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uppieren 3">
            <a:extLst>
              <a:ext uri="{FF2B5EF4-FFF2-40B4-BE49-F238E27FC236}">
                <a16:creationId xmlns:a16="http://schemas.microsoft.com/office/drawing/2014/main" id="{00045C57-7A92-EB14-1449-F1AECA9F72C6}"/>
              </a:ext>
            </a:extLst>
          </p:cNvPr>
          <p:cNvGrpSpPr/>
          <p:nvPr/>
        </p:nvGrpSpPr>
        <p:grpSpPr>
          <a:xfrm>
            <a:off x="0" y="6105525"/>
            <a:ext cx="12192000" cy="752475"/>
            <a:chOff x="0" y="6105525"/>
            <a:chExt cx="12192000" cy="752475"/>
          </a:xfrm>
        </p:grpSpPr>
        <p:sp>
          <p:nvSpPr>
            <p:cNvPr id="5" name="Rectangle 17">
              <a:extLst>
                <a:ext uri="{FF2B5EF4-FFF2-40B4-BE49-F238E27FC236}">
                  <a16:creationId xmlns:a16="http://schemas.microsoft.com/office/drawing/2014/main" id="{268A66CF-4F46-5A15-7715-F95DB6A536D1}"/>
                </a:ext>
              </a:extLst>
            </p:cNvPr>
            <p:cNvSpPr/>
            <p:nvPr/>
          </p:nvSpPr>
          <p:spPr>
            <a:xfrm>
              <a:off x="0" y="6105525"/>
              <a:ext cx="12192000" cy="752475"/>
            </a:xfrm>
            <a:prstGeom prst="rect">
              <a:avLst/>
            </a:prstGeom>
            <a:solidFill>
              <a:srgbClr val="E7601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a:extLst>
                <a:ext uri="{FF2B5EF4-FFF2-40B4-BE49-F238E27FC236}">
                  <a16:creationId xmlns:a16="http://schemas.microsoft.com/office/drawing/2014/main" id="{B223B4B1-101C-F01B-31C9-DF1ABB4A2BA7}"/>
                </a:ext>
              </a:extLst>
            </p:cNvPr>
            <p:cNvSpPr txBox="1">
              <a:spLocks/>
            </p:cNvSpPr>
            <p:nvPr/>
          </p:nvSpPr>
          <p:spPr>
            <a:xfrm>
              <a:off x="10653712" y="626427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sportireland.ie</a:t>
              </a:r>
              <a:endParaRPr lang="en-US" dirty="0"/>
            </a:p>
          </p:txBody>
        </p:sp>
        <p:pic>
          <p:nvPicPr>
            <p:cNvPr id="7" name="Picture 12" descr="Sport Ireland_COACHING white trans_V.png">
              <a:extLst>
                <a:ext uri="{FF2B5EF4-FFF2-40B4-BE49-F238E27FC236}">
                  <a16:creationId xmlns:a16="http://schemas.microsoft.com/office/drawing/2014/main" id="{220701E5-8BC4-FCB6-C193-4AE2453E5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288088"/>
              <a:ext cx="812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2">
            <a:extLst>
              <a:ext uri="{FF2B5EF4-FFF2-40B4-BE49-F238E27FC236}">
                <a16:creationId xmlns:a16="http://schemas.microsoft.com/office/drawing/2014/main" id="{BC239206-9E5F-7130-B0C1-94224B00F488}"/>
              </a:ext>
            </a:extLst>
          </p:cNvPr>
          <p:cNvSpPr txBox="1">
            <a:spLocks/>
          </p:cNvSpPr>
          <p:nvPr/>
        </p:nvSpPr>
        <p:spPr>
          <a:xfrm>
            <a:off x="4510199" y="2185220"/>
            <a:ext cx="3698838" cy="36532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kern="1200" baseline="0">
                <a:solidFill>
                  <a:srgbClr val="FEC50A"/>
                </a:solidFill>
                <a:latin typeface="Arial"/>
                <a:ea typeface="+mn-ea"/>
                <a:cs typeface="Arial"/>
              </a:defRPr>
            </a:lvl1pPr>
            <a:lvl2pPr marL="0" indent="0" algn="l" defTabSz="914400" rtl="0" eaLnBrk="1" latinLnBrk="0" hangingPunct="1">
              <a:lnSpc>
                <a:spcPct val="90000"/>
              </a:lnSpc>
              <a:spcBef>
                <a:spcPts val="1200"/>
              </a:spcBef>
              <a:buClr>
                <a:srgbClr val="BE012F"/>
              </a:buClr>
              <a:buFont typeface="Arial"/>
              <a:buNone/>
              <a:defRPr sz="2000" kern="1200" baseline="0">
                <a:solidFill>
                  <a:schemeClr val="tx1"/>
                </a:solidFill>
                <a:latin typeface="Arial"/>
                <a:ea typeface="+mn-ea"/>
                <a:cs typeface="Arial"/>
              </a:defRPr>
            </a:lvl2pPr>
            <a:lvl3pPr marL="179388" indent="-179388" algn="l" defTabSz="914400" rtl="0" eaLnBrk="1" latinLnBrk="0" hangingPunct="1">
              <a:lnSpc>
                <a:spcPct val="90000"/>
              </a:lnSpc>
              <a:spcBef>
                <a:spcPts val="600"/>
              </a:spcBef>
              <a:spcAft>
                <a:spcPts val="0"/>
              </a:spcAft>
              <a:buClr>
                <a:srgbClr val="EE7709"/>
              </a:buClr>
              <a:buFont typeface="Arial" panose="020B0604020202020204" pitchFamily="34" charset="0"/>
              <a:buChar char="•"/>
              <a:defRPr sz="1600" kern="1200" baseline="0">
                <a:solidFill>
                  <a:schemeClr val="tx1"/>
                </a:solidFill>
                <a:latin typeface="Arial"/>
                <a:ea typeface="+mn-ea"/>
                <a:cs typeface="Arial"/>
              </a:defRPr>
            </a:lvl3pPr>
            <a:lvl4pPr marL="0" indent="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4pPr>
            <a:lvl5pPr marL="0" indent="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buClr>
                <a:srgbClr val="6A46FE"/>
              </a:buClr>
            </a:pPr>
            <a:endParaRPr lang="en-IE" sz="1800" b="0" dirty="0">
              <a:solidFill>
                <a:srgbClr val="000000"/>
              </a:solidFill>
              <a:latin typeface="Helvetica Neue" panose="02000503000000020004"/>
              <a:cs typeface="Times New Roman" panose="02020603050405020304" pitchFamily="18" charset="0"/>
            </a:endParaRPr>
          </a:p>
        </p:txBody>
      </p:sp>
    </p:spTree>
    <p:extLst>
      <p:ext uri="{BB962C8B-B14F-4D97-AF65-F5344CB8AC3E}">
        <p14:creationId xmlns:p14="http://schemas.microsoft.com/office/powerpoint/2010/main" val="29020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Macintosh PowerPoint</Application>
  <PresentationFormat>Breitbild</PresentationFormat>
  <Paragraphs>172</Paragraphs>
  <Slides>19</Slides>
  <Notes>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19</vt:i4>
      </vt:variant>
    </vt:vector>
  </HeadingPairs>
  <TitlesOfParts>
    <vt:vector size="30" baseType="lpstr">
      <vt:lpstr>Aptos</vt:lpstr>
      <vt:lpstr>Arial</vt:lpstr>
      <vt:lpstr>Calibri</vt:lpstr>
      <vt:lpstr>Calibri Light</vt:lpstr>
      <vt:lpstr>Helvetica</vt:lpstr>
      <vt:lpstr>Helvetica Neue</vt:lpstr>
      <vt:lpstr>Lato</vt:lpstr>
      <vt:lpstr>Symbol</vt:lpstr>
      <vt:lpstr>Times New Roman</vt:lpstr>
      <vt:lpstr>Wingdings</vt:lpstr>
      <vt:lpstr>Office Theme</vt:lpstr>
      <vt:lpstr>PowerPoint-Präsentation</vt:lpstr>
      <vt:lpstr>PowerPoint-Präsentation</vt:lpstr>
      <vt:lpstr>Positive relationships lead to …</vt:lpstr>
      <vt:lpstr>Building effective relationships</vt:lpstr>
      <vt:lpstr>Team Talk!</vt:lpstr>
      <vt:lpstr>PowerPoint-Präsentation</vt:lpstr>
      <vt:lpstr>Group Discussion: Coach-Athlete Relationship in Childrens Sport</vt:lpstr>
      <vt:lpstr>Key motivational theories and what they mean to your coaching</vt:lpstr>
      <vt:lpstr>Three basic psychological needs that underpin intrinsic motivation (from Self-Determination Theory, Deci &amp; Ryan, 2008)</vt:lpstr>
      <vt:lpstr>Team Talk</vt:lpstr>
      <vt:lpstr>Two approaches to goal orientation </vt:lpstr>
      <vt:lpstr>Mastery Orientation</vt:lpstr>
      <vt:lpstr>Every Child …</vt:lpstr>
      <vt:lpstr>You Might Want to Consider these Building Blocks Towards  A Motivated And Confident Child In Sport? </vt:lpstr>
      <vt:lpstr>Now Consider Unique And Individual Differences In Your Context…. </vt:lpstr>
      <vt:lpstr>Summary</vt:lpstr>
      <vt:lpstr>Parents in sport</vt:lpstr>
      <vt:lpstr>Parents in sport</vt:lpstr>
      <vt:lpstr>Building relationships with parents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Sport Training School, Dublin,  02-06 October 2023</dc:title>
  <dc:creator>Declan O'Leary</dc:creator>
  <cp:lastModifiedBy>Kathi Gröne</cp:lastModifiedBy>
  <cp:revision>15</cp:revision>
  <dcterms:created xsi:type="dcterms:W3CDTF">2023-09-18T07:30:19Z</dcterms:created>
  <dcterms:modified xsi:type="dcterms:W3CDTF">2024-11-05T14:19:13Z</dcterms:modified>
</cp:coreProperties>
</file>