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281" r:id="rId3"/>
    <p:sldId id="264" r:id="rId4"/>
    <p:sldId id="268" r:id="rId5"/>
    <p:sldId id="322" r:id="rId6"/>
    <p:sldId id="277" r:id="rId7"/>
    <p:sldId id="309" r:id="rId8"/>
    <p:sldId id="310" r:id="rId9"/>
    <p:sldId id="280" r:id="rId10"/>
    <p:sldId id="311" r:id="rId11"/>
    <p:sldId id="279" r:id="rId12"/>
    <p:sldId id="270" r:id="rId13"/>
    <p:sldId id="273" r:id="rId14"/>
    <p:sldId id="301" r:id="rId15"/>
    <p:sldId id="312" r:id="rId16"/>
    <p:sldId id="278" r:id="rId17"/>
    <p:sldId id="313" r:id="rId18"/>
    <p:sldId id="283" r:id="rId19"/>
    <p:sldId id="286" r:id="rId20"/>
    <p:sldId id="287" r:id="rId21"/>
    <p:sldId id="314" r:id="rId22"/>
    <p:sldId id="31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D68"/>
    <a:srgbClr val="391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7" autoAdjust="0"/>
    <p:restoredTop sz="94660"/>
  </p:normalViewPr>
  <p:slideViewPr>
    <p:cSldViewPr snapToGrid="0">
      <p:cViewPr>
        <p:scale>
          <a:sx n="69" d="100"/>
          <a:sy n="69" d="100"/>
        </p:scale>
        <p:origin x="3008" y="1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F41369-F4CF-95FB-C2F5-B73116D9F9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8149E-BCEF-38ED-BE8C-CDCF5341CF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3393B-DD71-41C3-8404-FD3F444C0A17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607DDD-BF64-7AEF-F048-D032C0F962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61F53-3AF1-E4EA-0BDF-91B02C3793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236D8-30E2-4032-8C0A-28CF1D4968D5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859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E9371-FFB6-E449-B7C3-AD50729FADEE}" type="datetimeFigureOut">
              <a:rPr lang="de-DE" smtClean="0"/>
              <a:t>05.11.24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337E4-DAF6-8E40-BD47-0D8B83E55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27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E9B0A-66F6-1A5D-7709-FC3D0D8A2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E745EF-3CBE-D387-4C71-BDD0B7322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D4D6D-6BDF-C3F6-73EC-1AF06800F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91649-900F-C409-CB44-99F38AB2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CFE0F-6171-FD31-6C22-C2FDC79C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702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B731-D664-F475-58EB-0923E588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F0D4D-4BA0-B27A-9031-7596EF6BB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9D6D7-1E10-10D6-8C14-BDD9B0283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62A2-7944-71D5-1001-71A14B4B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98C8F-223E-75D2-BF2C-4988802FB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438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B938B-2BDD-F186-0B0B-8B262FF55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7C19EB-5E0D-AA70-7968-9D051D335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40D26-2491-0CEB-FC06-6C8723962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92523-6E7B-4F2E-2F8B-76E891B64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ABB50-14E8-1B68-E70F-57723FB4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6577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F612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0" dirty="0"/>
              <a:t>sportireland.ie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3384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F612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0" dirty="0"/>
              <a:t>sportireland.ie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634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71FCC3E-A25C-A78E-0A11-7FB81CC7B9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874" y="234500"/>
            <a:ext cx="2577141" cy="897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EB911A-BD1F-E11A-CCA7-DC56B9647F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761" y="6041963"/>
            <a:ext cx="2648988" cy="756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AB00E8-8247-FC0C-5656-92869A37EA46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6" y="6364896"/>
            <a:ext cx="1609725" cy="26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9B0D2B-68B9-4A34-8B8A-0CFDEFE2989E}"/>
              </a:ext>
            </a:extLst>
          </p:cNvPr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11011" r="10535" b="11882"/>
          <a:stretch/>
        </p:blipFill>
        <p:spPr bwMode="auto">
          <a:xfrm>
            <a:off x="8687182" y="6281736"/>
            <a:ext cx="457200" cy="448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AF6CD5-DA12-B917-BFAB-615BDAF89692}"/>
              </a:ext>
            </a:extLst>
          </p:cNvPr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24542" r="7079" b="27044"/>
          <a:stretch/>
        </p:blipFill>
        <p:spPr bwMode="auto">
          <a:xfrm>
            <a:off x="3832379" y="6280083"/>
            <a:ext cx="1302385" cy="415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0C4A77-3506-C6CB-6931-D95026D2BB93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63" y="6284201"/>
            <a:ext cx="462915" cy="41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85EFBC-36D5-1DC6-23E6-444EC2116CEA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233" y="6321778"/>
            <a:ext cx="689610" cy="36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10BD1C-3153-F1C6-7429-5236377C73C8}"/>
              </a:ext>
            </a:extLst>
          </p:cNvPr>
          <p:cNvPicPr/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23459" r="6596" b="19809"/>
          <a:stretch/>
        </p:blipFill>
        <p:spPr bwMode="auto">
          <a:xfrm>
            <a:off x="6275348" y="6342547"/>
            <a:ext cx="1448435" cy="321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9B5E2990-F29F-ECC9-458F-7883A23CEC9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202460" y="6100906"/>
            <a:ext cx="1459424" cy="7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0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B7B58C4-067D-3A7D-0B9A-672BEE2C0B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874" y="234500"/>
            <a:ext cx="2577141" cy="897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4CCE18-8738-6871-EF5F-8C1BB4602C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761" y="6041963"/>
            <a:ext cx="2648988" cy="756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F14080-6BAA-F015-BEEB-A0B9DCC5877E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6" y="6364896"/>
            <a:ext cx="1609725" cy="26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5AD514-7C94-3BB3-DF12-A47C8DD6F52B}"/>
              </a:ext>
            </a:extLst>
          </p:cNvPr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11011" r="10535" b="11882"/>
          <a:stretch/>
        </p:blipFill>
        <p:spPr bwMode="auto">
          <a:xfrm>
            <a:off x="8687182" y="6281736"/>
            <a:ext cx="457200" cy="448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68BEC3C6-1F02-B755-83FA-D5C3760853CA}"/>
              </a:ext>
            </a:extLst>
          </p:cNvPr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24542" r="7079" b="27044"/>
          <a:stretch/>
        </p:blipFill>
        <p:spPr bwMode="auto">
          <a:xfrm>
            <a:off x="3832379" y="6280083"/>
            <a:ext cx="1302385" cy="415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4698A46D-5295-731E-75C7-4F031E1BE7A8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63" y="6284201"/>
            <a:ext cx="462915" cy="41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296A840-6D33-F374-8AAD-82D5549CA3DF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233" y="6321778"/>
            <a:ext cx="689610" cy="36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E012ADD9-C070-6512-5737-01463710E2FE}"/>
              </a:ext>
            </a:extLst>
          </p:cNvPr>
          <p:cNvPicPr/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23459" r="6596" b="19809"/>
          <a:stretch/>
        </p:blipFill>
        <p:spPr bwMode="auto">
          <a:xfrm>
            <a:off x="6275348" y="6342547"/>
            <a:ext cx="1448435" cy="321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89E52C03-D46A-2B4D-A43A-6EA30D5D270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202460" y="6100906"/>
            <a:ext cx="1459424" cy="7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3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E1A0-AA87-06C4-21EC-2C56EBAC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C9706-8E75-7913-7247-0C41F3652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A8B6F-38B6-C967-B711-8E432E81B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9D931-2050-290B-D7AA-5F3994C67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1A6AB-8FBA-8A56-1F43-AE282570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AA60A-8D42-B97D-2A81-6F98D554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406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DB19-B218-911C-F41B-FBDC64D5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23E0F-3143-84DF-8054-6C088CD47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4C496-500C-2E19-02CD-8EE66E790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61DC5-4FC6-A396-E974-63EBE8076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52F25-FA34-0688-EA91-87820D19D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8C14A-E955-E892-6830-E7BED28E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01225F-E634-9C75-281E-2B117CA9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68463-F15A-4674-18BD-43890C3C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055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A410-479D-5332-CB4B-F06010B84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0A79B-3B45-872B-6201-1A09FEDDB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1F2B8C-6FE9-5CF8-CDF6-21E3B23E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6F1DB-2F2E-1E39-94D2-B822513E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017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2F533E-3F47-ADF6-54F7-68C87F9F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A2B07E-10AE-8DBE-5FB0-450CDE98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0285D-1773-583A-B785-F8566378D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0469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FA79-9A3A-795B-4113-A1300355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B0A0C-47C3-ED36-F8AC-3E5BEBD50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047F4-6955-8442-AAEA-E6DBE4B8D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56EFD-25C0-B3AB-7D49-EBC2495D7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0B73F-7088-42B1-CFEA-701984B2D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9667B-BA7D-2D97-1C21-712B8D14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492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78D1-CE16-A72F-2AB2-C96C4F9F5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30E933-6627-0881-E456-4CE94A8EE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44581-48F3-AFA9-D47B-8FF5E038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FE4D5-2004-D3E4-90B2-CC9C348E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FBA76-0AD3-AFF4-B7AA-512C5B586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5A63F-5BDD-9A28-7154-6D374630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313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66578-CFE0-01C0-378C-F1A17282E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5B49-32BA-02C3-E313-EAABDBC92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A1F28-725E-C0C7-20AF-46AD846BD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F6880-7EF8-4DC5-9F94-1FDEE347759E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044A6-F729-9A3F-DC31-F5E877A9C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2FA21-BD39-FB82-F72F-FA386491B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078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hyperlink" Target="https://edupass-project.eu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8UikQNO2R8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83McfP3FUO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rtireland.ie/research/csppa-201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506430C5-F72A-D462-18EF-B831D4C6BEDE}"/>
              </a:ext>
            </a:extLst>
          </p:cNvPr>
          <p:cNvSpPr/>
          <p:nvPr/>
        </p:nvSpPr>
        <p:spPr>
          <a:xfrm>
            <a:off x="1783080" y="-2704"/>
            <a:ext cx="1521973" cy="578386"/>
          </a:xfrm>
          <a:prstGeom prst="rect">
            <a:avLst/>
          </a:prstGeom>
          <a:solidFill>
            <a:srgbClr val="2C3D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E62C5B9-CAF8-4723-2278-4C34A8494495}"/>
              </a:ext>
            </a:extLst>
          </p:cNvPr>
          <p:cNvSpPr txBox="1"/>
          <p:nvPr/>
        </p:nvSpPr>
        <p:spPr>
          <a:xfrm>
            <a:off x="1949186" y="123223"/>
            <a:ext cx="11897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b="1" dirty="0">
                <a:solidFill>
                  <a:schemeClr val="bg1"/>
                </a:solidFill>
              </a:rPr>
              <a:t>Course 3.3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2B2C774-8E3F-04CE-2225-B402CCAA5D86}"/>
              </a:ext>
            </a:extLst>
          </p:cNvPr>
          <p:cNvSpPr/>
          <p:nvPr/>
        </p:nvSpPr>
        <p:spPr>
          <a:xfrm>
            <a:off x="151912" y="-9144"/>
            <a:ext cx="820981" cy="5848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C2694F7-D777-642B-670A-EECC336DD847}"/>
              </a:ext>
            </a:extLst>
          </p:cNvPr>
          <p:cNvSpPr txBox="1"/>
          <p:nvPr/>
        </p:nvSpPr>
        <p:spPr>
          <a:xfrm>
            <a:off x="151912" y="119989"/>
            <a:ext cx="820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800" b="1" dirty="0">
                <a:solidFill>
                  <a:srgbClr val="2C3D68"/>
                </a:solidFill>
              </a:rPr>
              <a:t>YSC</a:t>
            </a:r>
            <a:endParaRPr lang="de-DE" b="1" dirty="0">
              <a:solidFill>
                <a:srgbClr val="2C3D68"/>
              </a:solidFill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59985D74-097B-2565-5E94-386C254BEF46}"/>
              </a:ext>
            </a:extLst>
          </p:cNvPr>
          <p:cNvSpPr/>
          <p:nvPr/>
        </p:nvSpPr>
        <p:spPr>
          <a:xfrm>
            <a:off x="1014798" y="-2061"/>
            <a:ext cx="726377" cy="578386"/>
          </a:xfrm>
          <a:prstGeom prst="rect">
            <a:avLst/>
          </a:prstGeom>
          <a:solidFill>
            <a:srgbClr val="2C3D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483478F-7C6B-6C14-B956-1E0BCE085DBE}"/>
              </a:ext>
            </a:extLst>
          </p:cNvPr>
          <p:cNvSpPr txBox="1"/>
          <p:nvPr/>
        </p:nvSpPr>
        <p:spPr>
          <a:xfrm>
            <a:off x="1021425" y="129452"/>
            <a:ext cx="713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800" b="1" dirty="0">
                <a:solidFill>
                  <a:schemeClr val="bg1"/>
                </a:solidFill>
              </a:rPr>
              <a:t>M#3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2A694AC-F853-6A72-EE4B-7EC221BD08D1}"/>
              </a:ext>
            </a:extLst>
          </p:cNvPr>
          <p:cNvSpPr txBox="1"/>
          <p:nvPr/>
        </p:nvSpPr>
        <p:spPr>
          <a:xfrm>
            <a:off x="1157287" y="1784230"/>
            <a:ext cx="98774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/>
              <a:t>Coaching Girls </a:t>
            </a:r>
          </a:p>
          <a:p>
            <a:pPr algn="ctr"/>
            <a:r>
              <a:rPr lang="en-IE" sz="6000" b="1" dirty="0"/>
              <a:t>in Sport</a:t>
            </a:r>
            <a:endParaRPr lang="en-IE" sz="3200" dirty="0"/>
          </a:p>
          <a:p>
            <a:pPr algn="ctr"/>
            <a:r>
              <a:rPr lang="en-IE" sz="3200" dirty="0"/>
              <a:t>M#3 Inclusive Coaching / Safeguarding</a:t>
            </a:r>
          </a:p>
        </p:txBody>
      </p:sp>
    </p:spTree>
    <p:extLst>
      <p:ext uri="{BB962C8B-B14F-4D97-AF65-F5344CB8AC3E}">
        <p14:creationId xmlns:p14="http://schemas.microsoft.com/office/powerpoint/2010/main" val="413033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8513" y="763675"/>
            <a:ext cx="8265159" cy="1191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10"/>
              </a:lnSpc>
              <a:spcBef>
                <a:spcPts val="95"/>
              </a:spcBef>
            </a:pPr>
            <a:r>
              <a:rPr sz="4000" dirty="0"/>
              <a:t>Motivational</a:t>
            </a:r>
            <a:r>
              <a:rPr sz="4000" spc="-204" dirty="0"/>
              <a:t> </a:t>
            </a:r>
            <a:r>
              <a:rPr sz="4000" spc="-10" dirty="0"/>
              <a:t>Climate</a:t>
            </a:r>
            <a:endParaRPr sz="4000"/>
          </a:p>
          <a:p>
            <a:pPr marL="12700" marR="5080">
              <a:lnSpc>
                <a:spcPts val="2160"/>
              </a:lnSpc>
              <a:spcBef>
                <a:spcPts val="185"/>
              </a:spcBef>
            </a:pPr>
            <a:r>
              <a:rPr sz="2000" dirty="0">
                <a:solidFill>
                  <a:srgbClr val="FF9900"/>
                </a:solidFill>
              </a:rPr>
              <a:t>Ensuring</a:t>
            </a:r>
            <a:r>
              <a:rPr sz="2000" spc="-20" dirty="0">
                <a:solidFill>
                  <a:srgbClr val="FF9900"/>
                </a:solidFill>
              </a:rPr>
              <a:t> </a:t>
            </a:r>
            <a:r>
              <a:rPr sz="2000" dirty="0">
                <a:solidFill>
                  <a:srgbClr val="FF9900"/>
                </a:solidFill>
              </a:rPr>
              <a:t>children</a:t>
            </a:r>
            <a:r>
              <a:rPr sz="2000" spc="-35" dirty="0">
                <a:solidFill>
                  <a:srgbClr val="FF9900"/>
                </a:solidFill>
              </a:rPr>
              <a:t> </a:t>
            </a:r>
            <a:r>
              <a:rPr sz="2000" dirty="0">
                <a:solidFill>
                  <a:srgbClr val="FF9900"/>
                </a:solidFill>
              </a:rPr>
              <a:t>become</a:t>
            </a:r>
            <a:r>
              <a:rPr sz="2000" spc="-30" dirty="0">
                <a:solidFill>
                  <a:srgbClr val="FF9900"/>
                </a:solidFill>
              </a:rPr>
              <a:t> </a:t>
            </a:r>
            <a:r>
              <a:rPr sz="2000" dirty="0">
                <a:solidFill>
                  <a:srgbClr val="FF9900"/>
                </a:solidFill>
              </a:rPr>
              <a:t>and</a:t>
            </a:r>
            <a:r>
              <a:rPr sz="2000" spc="-35" dirty="0">
                <a:solidFill>
                  <a:srgbClr val="FF9900"/>
                </a:solidFill>
              </a:rPr>
              <a:t> </a:t>
            </a:r>
            <a:r>
              <a:rPr sz="2000" dirty="0">
                <a:solidFill>
                  <a:srgbClr val="FF9900"/>
                </a:solidFill>
              </a:rPr>
              <a:t>remain</a:t>
            </a:r>
            <a:r>
              <a:rPr sz="2000" spc="-40" dirty="0">
                <a:solidFill>
                  <a:srgbClr val="FF9900"/>
                </a:solidFill>
              </a:rPr>
              <a:t> </a:t>
            </a:r>
            <a:r>
              <a:rPr sz="2000" dirty="0">
                <a:solidFill>
                  <a:srgbClr val="FF9900"/>
                </a:solidFill>
              </a:rPr>
              <a:t>motivated,</a:t>
            </a:r>
            <a:r>
              <a:rPr sz="2000" spc="-35" dirty="0">
                <a:solidFill>
                  <a:srgbClr val="FF9900"/>
                </a:solidFill>
              </a:rPr>
              <a:t> </a:t>
            </a:r>
            <a:r>
              <a:rPr sz="2000" dirty="0">
                <a:solidFill>
                  <a:srgbClr val="FF9900"/>
                </a:solidFill>
              </a:rPr>
              <a:t>understanding</a:t>
            </a:r>
            <a:r>
              <a:rPr sz="2000" spc="-50" dirty="0">
                <a:solidFill>
                  <a:srgbClr val="FF9900"/>
                </a:solidFill>
              </a:rPr>
              <a:t> </a:t>
            </a:r>
            <a:r>
              <a:rPr sz="2000" spc="-25" dirty="0">
                <a:solidFill>
                  <a:srgbClr val="FF9900"/>
                </a:solidFill>
              </a:rPr>
              <a:t>the </a:t>
            </a:r>
            <a:r>
              <a:rPr sz="2000" dirty="0">
                <a:solidFill>
                  <a:srgbClr val="FF9900"/>
                </a:solidFill>
              </a:rPr>
              <a:t>importance</a:t>
            </a:r>
            <a:r>
              <a:rPr sz="2000" spc="-65" dirty="0">
                <a:solidFill>
                  <a:srgbClr val="FF9900"/>
                </a:solidFill>
              </a:rPr>
              <a:t> </a:t>
            </a:r>
            <a:r>
              <a:rPr sz="2000" dirty="0">
                <a:solidFill>
                  <a:srgbClr val="FF9900"/>
                </a:solidFill>
              </a:rPr>
              <a:t>of</a:t>
            </a:r>
            <a:r>
              <a:rPr sz="2000" spc="-50" dirty="0">
                <a:solidFill>
                  <a:srgbClr val="FF9900"/>
                </a:solidFill>
              </a:rPr>
              <a:t> </a:t>
            </a:r>
            <a:r>
              <a:rPr sz="2000" dirty="0">
                <a:solidFill>
                  <a:srgbClr val="FF9900"/>
                </a:solidFill>
              </a:rPr>
              <a:t>positive</a:t>
            </a:r>
            <a:r>
              <a:rPr sz="2000" spc="-30" dirty="0">
                <a:solidFill>
                  <a:srgbClr val="FF9900"/>
                </a:solidFill>
              </a:rPr>
              <a:t> </a:t>
            </a:r>
            <a:r>
              <a:rPr sz="2000" spc="-10" dirty="0">
                <a:solidFill>
                  <a:srgbClr val="FF9900"/>
                </a:solidFill>
              </a:rPr>
              <a:t>feedback.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10511552" y="395743"/>
            <a:ext cx="1135380" cy="1064260"/>
            <a:chOff x="10573511" y="160020"/>
            <a:chExt cx="1135380" cy="10642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73511" y="260604"/>
              <a:ext cx="1033736" cy="9631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061191" y="160020"/>
              <a:ext cx="647700" cy="645160"/>
            </a:xfrm>
            <a:custGeom>
              <a:avLst/>
              <a:gdLst/>
              <a:ahLst/>
              <a:cxnLst/>
              <a:rect l="l" t="t" r="r" b="b"/>
              <a:pathLst>
                <a:path w="647700" h="645160">
                  <a:moveTo>
                    <a:pt x="323850" y="0"/>
                  </a:moveTo>
                  <a:lnTo>
                    <a:pt x="276003" y="3493"/>
                  </a:lnTo>
                  <a:lnTo>
                    <a:pt x="230332" y="13643"/>
                  </a:lnTo>
                  <a:lnTo>
                    <a:pt x="187340" y="29951"/>
                  </a:lnTo>
                  <a:lnTo>
                    <a:pt x="147528" y="51919"/>
                  </a:lnTo>
                  <a:lnTo>
                    <a:pt x="111397" y="79048"/>
                  </a:lnTo>
                  <a:lnTo>
                    <a:pt x="79448" y="110840"/>
                  </a:lnTo>
                  <a:lnTo>
                    <a:pt x="52184" y="146799"/>
                  </a:lnTo>
                  <a:lnTo>
                    <a:pt x="30106" y="186424"/>
                  </a:lnTo>
                  <a:lnTo>
                    <a:pt x="13714" y="229220"/>
                  </a:lnTo>
                  <a:lnTo>
                    <a:pt x="3512" y="274686"/>
                  </a:lnTo>
                  <a:lnTo>
                    <a:pt x="0" y="322325"/>
                  </a:lnTo>
                  <a:lnTo>
                    <a:pt x="3512" y="369965"/>
                  </a:lnTo>
                  <a:lnTo>
                    <a:pt x="13714" y="415431"/>
                  </a:lnTo>
                  <a:lnTo>
                    <a:pt x="30106" y="458227"/>
                  </a:lnTo>
                  <a:lnTo>
                    <a:pt x="52184" y="497852"/>
                  </a:lnTo>
                  <a:lnTo>
                    <a:pt x="79448" y="533811"/>
                  </a:lnTo>
                  <a:lnTo>
                    <a:pt x="111397" y="565603"/>
                  </a:lnTo>
                  <a:lnTo>
                    <a:pt x="147528" y="592732"/>
                  </a:lnTo>
                  <a:lnTo>
                    <a:pt x="187340" y="614700"/>
                  </a:lnTo>
                  <a:lnTo>
                    <a:pt x="230332" y="631008"/>
                  </a:lnTo>
                  <a:lnTo>
                    <a:pt x="276003" y="641158"/>
                  </a:lnTo>
                  <a:lnTo>
                    <a:pt x="323850" y="644651"/>
                  </a:lnTo>
                  <a:lnTo>
                    <a:pt x="371696" y="641158"/>
                  </a:lnTo>
                  <a:lnTo>
                    <a:pt x="417367" y="631008"/>
                  </a:lnTo>
                  <a:lnTo>
                    <a:pt x="460359" y="614700"/>
                  </a:lnTo>
                  <a:lnTo>
                    <a:pt x="500171" y="592732"/>
                  </a:lnTo>
                  <a:lnTo>
                    <a:pt x="536302" y="565603"/>
                  </a:lnTo>
                  <a:lnTo>
                    <a:pt x="568251" y="533811"/>
                  </a:lnTo>
                  <a:lnTo>
                    <a:pt x="595515" y="497852"/>
                  </a:lnTo>
                  <a:lnTo>
                    <a:pt x="617593" y="458227"/>
                  </a:lnTo>
                  <a:lnTo>
                    <a:pt x="633985" y="415431"/>
                  </a:lnTo>
                  <a:lnTo>
                    <a:pt x="644187" y="369965"/>
                  </a:lnTo>
                  <a:lnTo>
                    <a:pt x="647700" y="322325"/>
                  </a:lnTo>
                  <a:lnTo>
                    <a:pt x="644187" y="274686"/>
                  </a:lnTo>
                  <a:lnTo>
                    <a:pt x="633985" y="229220"/>
                  </a:lnTo>
                  <a:lnTo>
                    <a:pt x="617593" y="186424"/>
                  </a:lnTo>
                  <a:lnTo>
                    <a:pt x="595515" y="146799"/>
                  </a:lnTo>
                  <a:lnTo>
                    <a:pt x="568251" y="110840"/>
                  </a:lnTo>
                  <a:lnTo>
                    <a:pt x="536302" y="79048"/>
                  </a:lnTo>
                  <a:lnTo>
                    <a:pt x="500171" y="51919"/>
                  </a:lnTo>
                  <a:lnTo>
                    <a:pt x="460359" y="29951"/>
                  </a:lnTo>
                  <a:lnTo>
                    <a:pt x="417367" y="13643"/>
                  </a:lnTo>
                  <a:lnTo>
                    <a:pt x="371696" y="3493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FFFF00">
                <a:alpha val="419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511552" y="1514834"/>
            <a:ext cx="107061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i="1" dirty="0">
                <a:solidFill>
                  <a:srgbClr val="2D75B6"/>
                </a:solidFill>
                <a:latin typeface="Calibri"/>
                <a:cs typeface="Calibri"/>
              </a:rPr>
              <a:t>The</a:t>
            </a:r>
            <a:r>
              <a:rPr sz="800" i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800" i="1" dirty="0">
                <a:solidFill>
                  <a:srgbClr val="2D75B6"/>
                </a:solidFill>
                <a:latin typeface="Calibri"/>
                <a:cs typeface="Calibri"/>
              </a:rPr>
              <a:t>Youth</a:t>
            </a:r>
            <a:r>
              <a:rPr sz="800" i="1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800" i="1" dirty="0">
                <a:solidFill>
                  <a:srgbClr val="2D75B6"/>
                </a:solidFill>
                <a:latin typeface="Calibri"/>
                <a:cs typeface="Calibri"/>
              </a:rPr>
              <a:t>Sport</a:t>
            </a:r>
            <a:r>
              <a:rPr sz="800" i="1" spc="-10" dirty="0">
                <a:solidFill>
                  <a:srgbClr val="2D75B6"/>
                </a:solidFill>
                <a:latin typeface="Calibri"/>
                <a:cs typeface="Calibri"/>
              </a:rPr>
              <a:t> Compass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017" y="2452571"/>
            <a:ext cx="3423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3.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Provide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high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support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017" y="2818330"/>
            <a:ext cx="300736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379095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</a:tabLst>
            </a:pPr>
            <a:r>
              <a:rPr sz="2400" dirty="0">
                <a:latin typeface="Arial"/>
                <a:cs typeface="Arial"/>
              </a:rPr>
              <a:t>Provide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positive reinforcement</a:t>
            </a:r>
            <a:endParaRPr sz="2400">
              <a:latin typeface="Arial"/>
              <a:cs typeface="Arial"/>
            </a:endParaRPr>
          </a:p>
          <a:p>
            <a:pPr marL="469265" marR="5080" indent="-457200">
              <a:lnSpc>
                <a:spcPct val="100000"/>
              </a:lnSpc>
              <a:buChar char="•"/>
              <a:tabLst>
                <a:tab pos="469265" algn="l"/>
              </a:tabLst>
            </a:pPr>
            <a:r>
              <a:rPr sz="2400" dirty="0">
                <a:latin typeface="Arial"/>
                <a:cs typeface="Arial"/>
              </a:rPr>
              <a:t>Consult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girls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about </a:t>
            </a:r>
            <a:r>
              <a:rPr sz="2400" dirty="0">
                <a:latin typeface="Arial"/>
                <a:cs typeface="Arial"/>
              </a:rPr>
              <a:t>their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needs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spc="-10" dirty="0">
                <a:latin typeface="Arial"/>
                <a:cs typeface="Arial"/>
              </a:rPr>
              <a:t>preferences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84539" y="2452571"/>
            <a:ext cx="27857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4.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Offer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variety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of </a:t>
            </a:r>
            <a:r>
              <a:rPr sz="2400" b="1" dirty="0">
                <a:latin typeface="Arial"/>
                <a:cs typeface="Arial"/>
              </a:rPr>
              <a:t>activities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and </a:t>
            </a:r>
            <a:r>
              <a:rPr sz="2400" b="1" spc="-10" dirty="0">
                <a:latin typeface="Arial"/>
                <a:cs typeface="Arial"/>
              </a:rPr>
              <a:t>variations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84539" y="3550104"/>
            <a:ext cx="26498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Provide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multiple options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har char="•"/>
              <a:tabLst>
                <a:tab pos="469265" algn="l"/>
              </a:tabLst>
            </a:pPr>
            <a:r>
              <a:rPr sz="2400" dirty="0">
                <a:latin typeface="Arial"/>
                <a:cs typeface="Arial"/>
              </a:rPr>
              <a:t>Consult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girls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81230" y="2485464"/>
            <a:ext cx="2737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5.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Use</a:t>
            </a:r>
            <a:r>
              <a:rPr sz="2400" b="1" spc="-10" dirty="0">
                <a:latin typeface="Arial"/>
                <a:cs typeface="Arial"/>
              </a:rPr>
              <a:t> role-models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81230" y="2851223"/>
            <a:ext cx="32937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female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coaches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role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models</a:t>
            </a:r>
            <a:endParaRPr sz="2400">
              <a:latin typeface="Arial"/>
              <a:cs typeface="Arial"/>
            </a:endParaRPr>
          </a:p>
          <a:p>
            <a:pPr marL="469900" marR="748665" indent="-457200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imagery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women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sport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3" name="object 2">
            <a:extLst>
              <a:ext uri="{FF2B5EF4-FFF2-40B4-BE49-F238E27FC236}">
                <a16:creationId xmlns:a16="http://schemas.microsoft.com/office/drawing/2014/main" id="{E543B9A1-4A36-2DF0-671A-AFC056E1D42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060948"/>
            <a:ext cx="12192000" cy="16890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028" y="189738"/>
            <a:ext cx="9164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Foster</a:t>
            </a:r>
            <a:r>
              <a:rPr sz="3600" spc="-85" dirty="0"/>
              <a:t> </a:t>
            </a:r>
            <a:r>
              <a:rPr sz="3600" i="1" dirty="0">
                <a:latin typeface="Arial"/>
                <a:cs typeface="Arial"/>
              </a:rPr>
              <a:t>Autonomy</a:t>
            </a:r>
            <a:r>
              <a:rPr sz="3600" i="1" spc="-80" dirty="0">
                <a:latin typeface="Arial"/>
                <a:cs typeface="Arial"/>
              </a:rPr>
              <a:t> </a:t>
            </a:r>
            <a:r>
              <a:rPr sz="3600" dirty="0"/>
              <a:t>Within</a:t>
            </a:r>
            <a:r>
              <a:rPr sz="3600" spc="-85" dirty="0"/>
              <a:t> </a:t>
            </a:r>
            <a:r>
              <a:rPr sz="3600" dirty="0"/>
              <a:t>your</a:t>
            </a:r>
            <a:r>
              <a:rPr sz="3600" spc="-85" dirty="0"/>
              <a:t> </a:t>
            </a:r>
            <a:r>
              <a:rPr sz="3600" spc="-10" dirty="0"/>
              <a:t>Coaching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2028" y="835533"/>
            <a:ext cx="7182484" cy="475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2400" b="1" dirty="0">
                <a:latin typeface="Arial"/>
                <a:cs typeface="Arial"/>
              </a:rPr>
              <a:t>Girls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enjoy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having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input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into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their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development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400" dirty="0">
              <a:latin typeface="Arial"/>
              <a:cs typeface="Arial"/>
            </a:endParaRPr>
          </a:p>
          <a:p>
            <a:pPr marL="355600" marR="341630" indent="-342900">
              <a:lnSpc>
                <a:spcPts val="2800"/>
              </a:lnSpc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Create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safe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environment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where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contribution</a:t>
            </a:r>
            <a:r>
              <a:rPr sz="2400" i="1" spc="-7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is </a:t>
            </a:r>
            <a:r>
              <a:rPr sz="2400" spc="-10" dirty="0">
                <a:latin typeface="Arial"/>
                <a:cs typeface="Arial"/>
              </a:rPr>
              <a:t>celebrated</a:t>
            </a:r>
            <a:endParaRPr sz="2400" dirty="0">
              <a:latin typeface="Arial"/>
              <a:cs typeface="Arial"/>
            </a:endParaRPr>
          </a:p>
          <a:p>
            <a:pPr marL="354965" indent="-342265">
              <a:lnSpc>
                <a:spcPts val="2840"/>
              </a:lnSpc>
              <a:spcBef>
                <a:spcPts val="420"/>
              </a:spcBef>
              <a:buFont typeface="Wingdings"/>
              <a:buChar char="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Be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open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create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opportunities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girls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ts val="2840"/>
              </a:lnSpc>
            </a:pPr>
            <a:r>
              <a:rPr sz="2400" dirty="0">
                <a:latin typeface="Arial"/>
                <a:cs typeface="Arial"/>
              </a:rPr>
              <a:t>contribute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ideas</a:t>
            </a:r>
            <a:r>
              <a:rPr sz="2400" spc="-70" dirty="0">
                <a:latin typeface="Arial"/>
                <a:cs typeface="Arial"/>
              </a:rPr>
              <a:t> </a:t>
            </a:r>
            <a:endParaRPr lang="de-DE" sz="2400" dirty="0">
              <a:latin typeface="Arial"/>
              <a:cs typeface="Arial"/>
            </a:endParaRPr>
          </a:p>
          <a:p>
            <a:pPr marL="355600" marR="5080" indent="-342900">
              <a:lnSpc>
                <a:spcPts val="2810"/>
              </a:lnSpc>
              <a:spcBef>
                <a:spcPts val="645"/>
              </a:spcBef>
              <a:buFont typeface="Wingdings"/>
              <a:buChar char=""/>
              <a:tabLst>
                <a:tab pos="355600" algn="l"/>
              </a:tabLst>
            </a:pPr>
            <a:r>
              <a:rPr lang="de-DE" sz="2400" dirty="0">
                <a:latin typeface="Arial"/>
                <a:cs typeface="Arial"/>
              </a:rPr>
              <a:t>Focus</a:t>
            </a:r>
            <a:r>
              <a:rPr lang="de-DE" sz="2400" spc="-100" dirty="0">
                <a:latin typeface="Arial"/>
                <a:cs typeface="Arial"/>
              </a:rPr>
              <a:t> </a:t>
            </a:r>
            <a:r>
              <a:rPr lang="de-DE" sz="2400" dirty="0">
                <a:latin typeface="Arial"/>
                <a:cs typeface="Arial"/>
              </a:rPr>
              <a:t>on</a:t>
            </a:r>
            <a:r>
              <a:rPr lang="de-DE" sz="2400" spc="-95" dirty="0">
                <a:latin typeface="Arial"/>
                <a:cs typeface="Arial"/>
              </a:rPr>
              <a:t> </a:t>
            </a:r>
            <a:r>
              <a:rPr lang="de-DE" sz="2400" dirty="0" err="1">
                <a:latin typeface="Arial"/>
                <a:cs typeface="Arial"/>
              </a:rPr>
              <a:t>decision</a:t>
            </a:r>
            <a:r>
              <a:rPr lang="de-DE" sz="2400" spc="-75" dirty="0">
                <a:latin typeface="Arial"/>
                <a:cs typeface="Arial"/>
              </a:rPr>
              <a:t> </a:t>
            </a:r>
            <a:r>
              <a:rPr lang="de-DE" sz="2400" dirty="0" err="1">
                <a:latin typeface="Arial"/>
                <a:cs typeface="Arial"/>
              </a:rPr>
              <a:t>making</a:t>
            </a:r>
            <a:r>
              <a:rPr lang="de-DE" sz="2400" spc="-90" dirty="0">
                <a:latin typeface="Arial"/>
                <a:cs typeface="Arial"/>
              </a:rPr>
              <a:t> </a:t>
            </a:r>
            <a:r>
              <a:rPr lang="de-DE" sz="2400" dirty="0" err="1">
                <a:latin typeface="Arial"/>
                <a:cs typeface="Arial"/>
              </a:rPr>
              <a:t>components</a:t>
            </a:r>
            <a:r>
              <a:rPr lang="de-DE" sz="2400" spc="-85" dirty="0">
                <a:latin typeface="Arial"/>
                <a:cs typeface="Arial"/>
              </a:rPr>
              <a:t> </a:t>
            </a:r>
            <a:r>
              <a:rPr lang="de-DE" sz="2400" dirty="0" err="1">
                <a:latin typeface="Arial"/>
                <a:cs typeface="Arial"/>
              </a:rPr>
              <a:t>within</a:t>
            </a:r>
            <a:r>
              <a:rPr lang="de-DE" sz="2400" spc="-90" dirty="0">
                <a:latin typeface="Arial"/>
                <a:cs typeface="Arial"/>
              </a:rPr>
              <a:t> </a:t>
            </a:r>
            <a:r>
              <a:rPr lang="de-DE" sz="2400" spc="-20" dirty="0" err="1">
                <a:latin typeface="Arial"/>
                <a:cs typeface="Arial"/>
              </a:rPr>
              <a:t>your</a:t>
            </a:r>
            <a:r>
              <a:rPr lang="de-DE" sz="2400" spc="-20" dirty="0">
                <a:latin typeface="Arial"/>
                <a:cs typeface="Arial"/>
              </a:rPr>
              <a:t> </a:t>
            </a:r>
            <a:r>
              <a:rPr lang="de-DE" sz="2400" spc="-10" dirty="0" err="1">
                <a:latin typeface="Arial"/>
                <a:cs typeface="Arial"/>
              </a:rPr>
              <a:t>coaching</a:t>
            </a:r>
            <a:endParaRPr lang="de-DE" sz="2400" dirty="0">
              <a:latin typeface="Arial"/>
              <a:cs typeface="Arial"/>
            </a:endParaRPr>
          </a:p>
          <a:p>
            <a:pPr marL="355600" marR="883919" indent="-342900">
              <a:lnSpc>
                <a:spcPts val="2800"/>
              </a:lnSpc>
              <a:spcBef>
                <a:spcPts val="57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Create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opportunities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girls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leaders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– </a:t>
            </a:r>
            <a:r>
              <a:rPr sz="2400" dirty="0">
                <a:latin typeface="Arial"/>
                <a:cs typeface="Arial"/>
              </a:rPr>
              <a:t>ensure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any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girl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who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wants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gets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try</a:t>
            </a:r>
            <a:endParaRPr sz="2400" dirty="0">
              <a:latin typeface="Arial"/>
              <a:cs typeface="Arial"/>
            </a:endParaRPr>
          </a:p>
          <a:p>
            <a:pPr marL="354965" indent="-342265">
              <a:lnSpc>
                <a:spcPts val="2840"/>
              </a:lnSpc>
              <a:spcBef>
                <a:spcPts val="420"/>
              </a:spcBef>
              <a:buFont typeface="Wingdings"/>
              <a:buChar char="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Invite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feedback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participants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about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ts val="2840"/>
              </a:lnSpc>
            </a:pPr>
            <a:r>
              <a:rPr sz="2400" dirty="0">
                <a:latin typeface="Arial"/>
                <a:cs typeface="Arial"/>
              </a:rPr>
              <a:t>session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ideas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improvement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28788" y="1516380"/>
            <a:ext cx="4152138" cy="3618738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CAD44CE6-CB98-4492-1D1D-E02452B1C4E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42605" y="4390073"/>
            <a:ext cx="1453896" cy="1456944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6CD04D4-DBF7-D064-E5E9-E0D8688E8C0E}"/>
              </a:ext>
            </a:extLst>
          </p:cNvPr>
          <p:cNvGrpSpPr/>
          <p:nvPr/>
        </p:nvGrpSpPr>
        <p:grpSpPr>
          <a:xfrm>
            <a:off x="0" y="6105525"/>
            <a:ext cx="12192000" cy="752475"/>
            <a:chOff x="0" y="6105525"/>
            <a:chExt cx="12192000" cy="752475"/>
          </a:xfrm>
        </p:grpSpPr>
        <p:sp>
          <p:nvSpPr>
            <p:cNvPr id="7" name="Rectangle 17">
              <a:extLst>
                <a:ext uri="{FF2B5EF4-FFF2-40B4-BE49-F238E27FC236}">
                  <a16:creationId xmlns:a16="http://schemas.microsoft.com/office/drawing/2014/main" id="{4CF7ADA7-02F1-9242-90EF-49F0CDC2B555}"/>
                </a:ext>
              </a:extLst>
            </p:cNvPr>
            <p:cNvSpPr/>
            <p:nvPr/>
          </p:nvSpPr>
          <p:spPr>
            <a:xfrm>
              <a:off x="0" y="6105525"/>
              <a:ext cx="12192000" cy="752475"/>
            </a:xfrm>
            <a:prstGeom prst="rect">
              <a:avLst/>
            </a:prstGeom>
            <a:solidFill>
              <a:srgbClr val="E7601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ooter Placeholder 4">
              <a:extLst>
                <a:ext uri="{FF2B5EF4-FFF2-40B4-BE49-F238E27FC236}">
                  <a16:creationId xmlns:a16="http://schemas.microsoft.com/office/drawing/2014/main" id="{FC5528B8-A322-354B-325C-D6E4D485575D}"/>
                </a:ext>
              </a:extLst>
            </p:cNvPr>
            <p:cNvSpPr txBox="1">
              <a:spLocks/>
            </p:cNvSpPr>
            <p:nvPr/>
          </p:nvSpPr>
          <p:spPr>
            <a:xfrm>
              <a:off x="10653712" y="6264275"/>
              <a:ext cx="1538288" cy="36512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indent="0" algn="l" defTabSz="457200" rtl="0" eaLnBrk="1" latinLnBrk="0" hangingPunct="1">
                <a:tabLst/>
                <a:defRPr sz="1200" b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/>
                <a:t>sportireland.ie</a:t>
              </a:r>
              <a:endParaRPr lang="en-US" dirty="0"/>
            </a:p>
          </p:txBody>
        </p:sp>
        <p:pic>
          <p:nvPicPr>
            <p:cNvPr id="9" name="Picture 12" descr="Sport Ireland_COACHING white trans_V.png">
              <a:extLst>
                <a:ext uri="{FF2B5EF4-FFF2-40B4-BE49-F238E27FC236}">
                  <a16:creationId xmlns:a16="http://schemas.microsoft.com/office/drawing/2014/main" id="{A3F953AA-E73F-C94C-6940-4929D66ED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13" y="6288088"/>
              <a:ext cx="81280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3572" y="366141"/>
            <a:ext cx="10615295" cy="1070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0" dirty="0">
                <a:solidFill>
                  <a:srgbClr val="000000"/>
                </a:solidFill>
                <a:latin typeface="Calibri Light"/>
                <a:cs typeface="Calibri Light"/>
              </a:rPr>
              <a:t>Sport</a:t>
            </a:r>
            <a:r>
              <a:rPr b="0" spc="-17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25" dirty="0">
                <a:solidFill>
                  <a:srgbClr val="000000"/>
                </a:solidFill>
                <a:latin typeface="Calibri Light"/>
                <a:cs typeface="Calibri Light"/>
              </a:rPr>
              <a:t>Ireland</a:t>
            </a:r>
            <a:r>
              <a:rPr b="0" spc="-17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 Light"/>
                <a:cs typeface="Calibri Light"/>
              </a:rPr>
              <a:t>Research</a:t>
            </a: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800" b="0" dirty="0">
                <a:solidFill>
                  <a:srgbClr val="000000"/>
                </a:solidFill>
                <a:latin typeface="Calibri Light"/>
                <a:cs typeface="Calibri Light"/>
              </a:rPr>
              <a:t>What</a:t>
            </a:r>
            <a:r>
              <a:rPr sz="2800" b="0" spc="-7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alibri Light"/>
                <a:cs typeface="Calibri Light"/>
              </a:rPr>
              <a:t>really</a:t>
            </a:r>
            <a:r>
              <a:rPr sz="2800" b="0" spc="-8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Calibri Light"/>
                <a:cs typeface="Calibri Light"/>
              </a:rPr>
              <a:t>matters</a:t>
            </a:r>
            <a:r>
              <a:rPr sz="2800" b="0" spc="-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alibri Light"/>
                <a:cs typeface="Calibri Light"/>
              </a:rPr>
              <a:t>in</a:t>
            </a:r>
            <a:r>
              <a:rPr sz="2800" b="0" spc="-7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alibri Light"/>
                <a:cs typeface="Calibri Light"/>
              </a:rPr>
              <a:t>girls</a:t>
            </a:r>
            <a:r>
              <a:rPr sz="2800" b="0" spc="-5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alibri Light"/>
                <a:cs typeface="Calibri Light"/>
              </a:rPr>
              <a:t>lives</a:t>
            </a:r>
            <a:r>
              <a:rPr sz="2800" b="0" spc="-6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alibri Light"/>
                <a:cs typeface="Calibri Light"/>
              </a:rPr>
              <a:t>(aged</a:t>
            </a:r>
            <a:r>
              <a:rPr sz="2800" b="0" spc="-6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800" b="0" spc="-20" dirty="0">
                <a:solidFill>
                  <a:srgbClr val="000000"/>
                </a:solidFill>
                <a:latin typeface="Calibri Light"/>
                <a:cs typeface="Calibri Light"/>
              </a:rPr>
              <a:t>14-</a:t>
            </a:r>
            <a:r>
              <a:rPr sz="2800" b="0" dirty="0">
                <a:solidFill>
                  <a:srgbClr val="000000"/>
                </a:solidFill>
                <a:latin typeface="Calibri Light"/>
                <a:cs typeface="Calibri Light"/>
              </a:rPr>
              <a:t>15</a:t>
            </a:r>
            <a:r>
              <a:rPr sz="2800" b="0" spc="-3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alibri Light"/>
                <a:cs typeface="Calibri Light"/>
              </a:rPr>
              <a:t>years)</a:t>
            </a:r>
            <a:r>
              <a:rPr sz="2800" b="0" spc="-6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alibri Light"/>
                <a:cs typeface="Calibri Light"/>
              </a:rPr>
              <a:t>through</a:t>
            </a:r>
            <a:r>
              <a:rPr sz="2800" b="0" spc="-6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alibri Light"/>
                <a:cs typeface="Calibri Light"/>
              </a:rPr>
              <a:t>5</a:t>
            </a:r>
            <a:r>
              <a:rPr sz="2800" b="0" spc="-6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alibri Light"/>
                <a:cs typeface="Calibri Light"/>
              </a:rPr>
              <a:t>key</a:t>
            </a:r>
            <a:r>
              <a:rPr sz="2800" b="0" spc="-7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Calibri Light"/>
                <a:cs typeface="Calibri Light"/>
              </a:rPr>
              <a:t>anchors:</a:t>
            </a:r>
            <a:endParaRPr sz="28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" y="1984248"/>
            <a:ext cx="11643360" cy="357682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9897236" y="6353158"/>
            <a:ext cx="98297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de-DE" spc="-10"/>
              <a:t>sportireland.ie</a:t>
            </a:r>
            <a:endParaRPr spc="-1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FAA5548-C777-2052-DBFC-18008278DCAE}"/>
              </a:ext>
            </a:extLst>
          </p:cNvPr>
          <p:cNvGrpSpPr/>
          <p:nvPr/>
        </p:nvGrpSpPr>
        <p:grpSpPr>
          <a:xfrm>
            <a:off x="0" y="6105525"/>
            <a:ext cx="12192000" cy="752475"/>
            <a:chOff x="0" y="6105525"/>
            <a:chExt cx="12192000" cy="752475"/>
          </a:xfrm>
        </p:grpSpPr>
        <p:sp>
          <p:nvSpPr>
            <p:cNvPr id="6" name="Rectangle 17">
              <a:extLst>
                <a:ext uri="{FF2B5EF4-FFF2-40B4-BE49-F238E27FC236}">
                  <a16:creationId xmlns:a16="http://schemas.microsoft.com/office/drawing/2014/main" id="{6B7BBE45-6053-5D17-5930-004FA9EF0ACE}"/>
                </a:ext>
              </a:extLst>
            </p:cNvPr>
            <p:cNvSpPr/>
            <p:nvPr/>
          </p:nvSpPr>
          <p:spPr>
            <a:xfrm>
              <a:off x="0" y="6105525"/>
              <a:ext cx="12192000" cy="752475"/>
            </a:xfrm>
            <a:prstGeom prst="rect">
              <a:avLst/>
            </a:prstGeom>
            <a:solidFill>
              <a:srgbClr val="E7601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ooter Placeholder 4">
              <a:extLst>
                <a:ext uri="{FF2B5EF4-FFF2-40B4-BE49-F238E27FC236}">
                  <a16:creationId xmlns:a16="http://schemas.microsoft.com/office/drawing/2014/main" id="{EEE0EF3F-DF0A-B4CA-A173-C03BF6687403}"/>
                </a:ext>
              </a:extLst>
            </p:cNvPr>
            <p:cNvSpPr txBox="1">
              <a:spLocks/>
            </p:cNvSpPr>
            <p:nvPr/>
          </p:nvSpPr>
          <p:spPr>
            <a:xfrm>
              <a:off x="10653712" y="6264275"/>
              <a:ext cx="1538288" cy="36512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indent="0" algn="l" defTabSz="457200" rtl="0" eaLnBrk="1" latinLnBrk="0" hangingPunct="1">
                <a:tabLst/>
                <a:defRPr sz="1200" b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/>
                <a:t>sportireland.ie</a:t>
              </a:r>
              <a:endParaRPr lang="en-US" dirty="0"/>
            </a:p>
          </p:txBody>
        </p:sp>
        <p:pic>
          <p:nvPicPr>
            <p:cNvPr id="8" name="Picture 12" descr="Sport Ireland_COACHING white trans_V.png">
              <a:extLst>
                <a:ext uri="{FF2B5EF4-FFF2-40B4-BE49-F238E27FC236}">
                  <a16:creationId xmlns:a16="http://schemas.microsoft.com/office/drawing/2014/main" id="{CB220CCA-6D26-4573-E994-B755CEF42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13" y="6288088"/>
              <a:ext cx="81280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1677" y="-1368"/>
            <a:ext cx="10515600" cy="1325563"/>
          </a:xfrm>
          <a:prstGeom prst="rect">
            <a:avLst/>
          </a:prstGeom>
        </p:spPr>
        <p:txBody>
          <a:bodyPr vert="horz" wrap="square" lIns="0" tIns="384556" rIns="0" bIns="0" rtlCol="0">
            <a:spAutoFit/>
          </a:bodyPr>
          <a:lstStyle/>
          <a:p>
            <a:pPr marL="87884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00"/>
                </a:solidFill>
              </a:rPr>
              <a:t>Meeting</a:t>
            </a:r>
            <a:r>
              <a:rPr sz="3200" spc="-4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the</a:t>
            </a:r>
            <a:r>
              <a:rPr sz="3200" spc="-25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Psycho-</a:t>
            </a:r>
            <a:r>
              <a:rPr sz="3200" dirty="0">
                <a:solidFill>
                  <a:srgbClr val="000000"/>
                </a:solidFill>
              </a:rPr>
              <a:t>Social</a:t>
            </a:r>
            <a:r>
              <a:rPr sz="3200" spc="-4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Needs</a:t>
            </a:r>
            <a:r>
              <a:rPr sz="3200" spc="-2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of</a:t>
            </a:r>
            <a:r>
              <a:rPr sz="3200" spc="-2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Girls</a:t>
            </a:r>
            <a:r>
              <a:rPr sz="3200" spc="-2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in</a:t>
            </a:r>
            <a:r>
              <a:rPr sz="3200" spc="-2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Sport</a:t>
            </a:r>
            <a:endParaRPr sz="32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82752" y="1375917"/>
          <a:ext cx="11093450" cy="4265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29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3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6880">
                <a:tc>
                  <a:txBody>
                    <a:bodyPr/>
                    <a:lstStyle/>
                    <a:p>
                      <a:pPr marL="68580">
                        <a:lnSpc>
                          <a:spcPts val="3180"/>
                        </a:lnSpc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Intrapersonal</a:t>
                      </a:r>
                      <a:r>
                        <a:rPr sz="2800" b="1" spc="-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Factors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(Within</a:t>
                      </a:r>
                      <a:r>
                        <a:rPr sz="2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2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girl)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3180"/>
                        </a:lnSpc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Confidence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try</a:t>
                      </a:r>
                      <a:r>
                        <a:rPr sz="2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2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things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68580" marR="123888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Priority</a:t>
                      </a:r>
                      <a:r>
                        <a:rPr sz="2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sport</a:t>
                      </a:r>
                      <a:r>
                        <a:rPr sz="2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physical</a:t>
                      </a:r>
                      <a:r>
                        <a:rPr sz="2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activity Motivation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Body</a:t>
                      </a:r>
                      <a:r>
                        <a:rPr sz="2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image</a:t>
                      </a:r>
                      <a:r>
                        <a:rPr sz="2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appearance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9525">
                <a:tc>
                  <a:txBody>
                    <a:bodyPr/>
                    <a:lstStyle/>
                    <a:p>
                      <a:pPr marL="68580">
                        <a:lnSpc>
                          <a:spcPts val="3185"/>
                        </a:lnSpc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Interpersonal</a:t>
                      </a:r>
                      <a:r>
                        <a:rPr sz="2800" b="1" spc="-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Factors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68580" marR="398780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(How</a:t>
                      </a:r>
                      <a:r>
                        <a:rPr sz="28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2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girl</a:t>
                      </a:r>
                      <a:r>
                        <a:rPr sz="2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connects</a:t>
                      </a:r>
                      <a:r>
                        <a:rPr sz="2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others)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3185"/>
                        </a:lnSpc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Social</a:t>
                      </a:r>
                      <a:r>
                        <a:rPr sz="2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support</a:t>
                      </a:r>
                      <a:r>
                        <a:rPr sz="2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2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peers</a:t>
                      </a:r>
                      <a:r>
                        <a:rPr sz="2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family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68580" marR="2607945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Relationships</a:t>
                      </a:r>
                      <a:r>
                        <a:rPr sz="2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2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coaches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Role</a:t>
                      </a:r>
                      <a:r>
                        <a:rPr sz="2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models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9525">
                <a:tc>
                  <a:txBody>
                    <a:bodyPr/>
                    <a:lstStyle/>
                    <a:p>
                      <a:pPr marL="68580">
                        <a:lnSpc>
                          <a:spcPts val="3185"/>
                        </a:lnSpc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Environmental</a:t>
                      </a:r>
                      <a:r>
                        <a:rPr sz="2800" b="1" spc="-1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Factors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68580" marR="383540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(How</a:t>
                      </a:r>
                      <a:r>
                        <a:rPr sz="2800" b="1" spc="-1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external</a:t>
                      </a:r>
                      <a:r>
                        <a:rPr sz="28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environment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impacts</a:t>
                      </a:r>
                      <a:r>
                        <a:rPr sz="28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2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girl)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3185"/>
                        </a:lnSpc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Social</a:t>
                      </a:r>
                      <a:r>
                        <a:rPr sz="2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climate</a:t>
                      </a:r>
                      <a:r>
                        <a:rPr sz="2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(Social</a:t>
                      </a:r>
                      <a:r>
                        <a:rPr sz="2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Environment)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2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opportunities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607A520-CFB9-F0B7-BA9A-EF9EF4E0A759}"/>
              </a:ext>
            </a:extLst>
          </p:cNvPr>
          <p:cNvGrpSpPr/>
          <p:nvPr/>
        </p:nvGrpSpPr>
        <p:grpSpPr>
          <a:xfrm>
            <a:off x="0" y="6105525"/>
            <a:ext cx="12192000" cy="752475"/>
            <a:chOff x="0" y="6105525"/>
            <a:chExt cx="12192000" cy="752475"/>
          </a:xfrm>
        </p:grpSpPr>
        <p:sp>
          <p:nvSpPr>
            <p:cNvPr id="5" name="Rectangle 17">
              <a:extLst>
                <a:ext uri="{FF2B5EF4-FFF2-40B4-BE49-F238E27FC236}">
                  <a16:creationId xmlns:a16="http://schemas.microsoft.com/office/drawing/2014/main" id="{7B1F3D63-A4BA-6098-C5E5-E1693B63B09D}"/>
                </a:ext>
              </a:extLst>
            </p:cNvPr>
            <p:cNvSpPr/>
            <p:nvPr/>
          </p:nvSpPr>
          <p:spPr>
            <a:xfrm>
              <a:off x="0" y="6105525"/>
              <a:ext cx="12192000" cy="752475"/>
            </a:xfrm>
            <a:prstGeom prst="rect">
              <a:avLst/>
            </a:prstGeom>
            <a:solidFill>
              <a:srgbClr val="E7601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Footer Placeholder 4">
              <a:extLst>
                <a:ext uri="{FF2B5EF4-FFF2-40B4-BE49-F238E27FC236}">
                  <a16:creationId xmlns:a16="http://schemas.microsoft.com/office/drawing/2014/main" id="{4B812CE6-D48A-31E5-94DE-94A30ECD766B}"/>
                </a:ext>
              </a:extLst>
            </p:cNvPr>
            <p:cNvSpPr txBox="1">
              <a:spLocks/>
            </p:cNvSpPr>
            <p:nvPr/>
          </p:nvSpPr>
          <p:spPr>
            <a:xfrm>
              <a:off x="10653712" y="6264275"/>
              <a:ext cx="1538288" cy="36512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indent="0" algn="l" defTabSz="457200" rtl="0" eaLnBrk="1" latinLnBrk="0" hangingPunct="1">
                <a:tabLst/>
                <a:defRPr sz="1200" b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/>
                <a:t>sportireland.ie</a:t>
              </a:r>
              <a:endParaRPr lang="en-US" dirty="0"/>
            </a:p>
          </p:txBody>
        </p:sp>
        <p:pic>
          <p:nvPicPr>
            <p:cNvPr id="7" name="Picture 12" descr="Sport Ireland_COACHING white trans_V.png">
              <a:extLst>
                <a:ext uri="{FF2B5EF4-FFF2-40B4-BE49-F238E27FC236}">
                  <a16:creationId xmlns:a16="http://schemas.microsoft.com/office/drawing/2014/main" id="{EC5AE581-3F44-FDB0-4754-6100CF9FF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13" y="6288088"/>
              <a:ext cx="81280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84" y="4364735"/>
            <a:ext cx="2298192" cy="17343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375361"/>
            <a:ext cx="119811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0" dirty="0">
                <a:solidFill>
                  <a:srgbClr val="000000"/>
                </a:solidFill>
              </a:rPr>
              <a:t>TARGET:</a:t>
            </a:r>
            <a:r>
              <a:rPr spc="-1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Creating</a:t>
            </a:r>
            <a:r>
              <a:rPr spc="-1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spc="-1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Positive</a:t>
            </a:r>
            <a:r>
              <a:rPr spc="-1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Motivational</a:t>
            </a:r>
            <a:r>
              <a:rPr spc="-14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Climate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492" y="926591"/>
            <a:ext cx="2647188" cy="24993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69743" y="3238465"/>
            <a:ext cx="8642985" cy="22525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rouping:</a:t>
            </a:r>
            <a:r>
              <a:rPr sz="2400" b="1" spc="-7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create</a:t>
            </a:r>
            <a:r>
              <a:rPr sz="2400" b="1" spc="-4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cooperative</a:t>
            </a:r>
            <a:r>
              <a:rPr sz="2400" b="1" spc="-7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learning</a:t>
            </a:r>
            <a:r>
              <a:rPr sz="2400" b="1" spc="-4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involvements</a:t>
            </a:r>
            <a:r>
              <a:rPr sz="2400" b="1" spc="-7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4F6128"/>
                </a:solidFill>
                <a:latin typeface="Arial"/>
                <a:cs typeface="Arial"/>
              </a:rPr>
              <a:t>in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groups,</a:t>
            </a:r>
            <a:r>
              <a:rPr sz="2400" b="1" spc="-9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mixed</a:t>
            </a:r>
            <a:r>
              <a:rPr sz="2400" b="1" spc="-6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F6128"/>
                </a:solidFill>
                <a:latin typeface="Arial"/>
                <a:cs typeface="Arial"/>
              </a:rPr>
              <a:t>ability,</a:t>
            </a:r>
            <a:r>
              <a:rPr sz="2400" b="1" spc="-40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F6128"/>
                </a:solidFill>
                <a:latin typeface="Arial"/>
                <a:cs typeface="Arial"/>
              </a:rPr>
              <a:t>cooperative</a:t>
            </a:r>
            <a:endParaRPr sz="2400" dirty="0">
              <a:latin typeface="Arial"/>
              <a:cs typeface="Arial"/>
            </a:endParaRPr>
          </a:p>
          <a:p>
            <a:pPr marL="12700" marR="68580">
              <a:lnSpc>
                <a:spcPct val="100400"/>
              </a:lnSpc>
              <a:spcBef>
                <a:spcPts val="690"/>
              </a:spcBef>
            </a:pP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valuation:</a:t>
            </a:r>
            <a:r>
              <a:rPr sz="2400" b="1" spc="-50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focus</a:t>
            </a:r>
            <a:r>
              <a:rPr sz="2400" b="1" spc="-30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these</a:t>
            </a:r>
            <a:r>
              <a:rPr sz="2400" b="1" spc="-30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on</a:t>
            </a:r>
            <a:r>
              <a:rPr sz="2400" b="1" spc="-30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personal</a:t>
            </a:r>
            <a:r>
              <a:rPr sz="2400" b="1" spc="-4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improvement</a:t>
            </a:r>
            <a:r>
              <a:rPr sz="2400" b="1" spc="-4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4F6128"/>
                </a:solidFill>
                <a:latin typeface="Arial"/>
                <a:cs typeface="Arial"/>
              </a:rPr>
              <a:t>and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emphasis</a:t>
            </a:r>
            <a:r>
              <a:rPr sz="2400" b="1" spc="-60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F6128"/>
                </a:solidFill>
                <a:latin typeface="Arial"/>
                <a:cs typeface="Arial"/>
              </a:rPr>
              <a:t>self-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referenced</a:t>
            </a:r>
            <a:r>
              <a:rPr sz="2400" b="1" spc="-4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F6128"/>
                </a:solidFill>
                <a:latin typeface="Arial"/>
                <a:cs typeface="Arial"/>
              </a:rPr>
              <a:t>improvement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iming:</a:t>
            </a:r>
            <a:r>
              <a:rPr sz="2400" b="1" spc="-50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Flexible</a:t>
            </a:r>
            <a:r>
              <a:rPr sz="2400" b="1" spc="-5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time</a:t>
            </a:r>
            <a:r>
              <a:rPr sz="2400" b="1" spc="-4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for</a:t>
            </a:r>
            <a:r>
              <a:rPr sz="2400" b="1" spc="-5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task</a:t>
            </a:r>
            <a:r>
              <a:rPr sz="2400" b="1" spc="-5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F6128"/>
                </a:solidFill>
                <a:latin typeface="Arial"/>
                <a:cs typeface="Arial"/>
              </a:rPr>
              <a:t>completion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9272" y="1103757"/>
            <a:ext cx="11436985" cy="25315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65755" marR="812165">
              <a:lnSpc>
                <a:spcPct val="100400"/>
              </a:lnSpc>
              <a:spcBef>
                <a:spcPts val="85"/>
              </a:spcBef>
            </a:pP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asks:</a:t>
            </a:r>
            <a:r>
              <a:rPr sz="2400" b="1" spc="-3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Focus</a:t>
            </a:r>
            <a:r>
              <a:rPr sz="2400" b="1" spc="-5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on</a:t>
            </a:r>
            <a:r>
              <a:rPr sz="2400" b="1" spc="-4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learning</a:t>
            </a:r>
            <a:r>
              <a:rPr sz="2400" b="1" spc="-40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and</a:t>
            </a:r>
            <a:r>
              <a:rPr sz="2400" b="1" spc="-4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task</a:t>
            </a:r>
            <a:r>
              <a:rPr sz="2400" b="1" spc="-2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involvement</a:t>
            </a:r>
            <a:r>
              <a:rPr sz="2400" b="1" spc="-40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4F6128"/>
                </a:solidFill>
                <a:latin typeface="Arial"/>
                <a:cs typeface="Arial"/>
              </a:rPr>
              <a:t>–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varied and</a:t>
            </a:r>
            <a:r>
              <a:rPr sz="2400" b="1" spc="-10" dirty="0">
                <a:solidFill>
                  <a:srgbClr val="4F6128"/>
                </a:solidFill>
                <a:latin typeface="Arial"/>
                <a:cs typeface="Arial"/>
              </a:rPr>
              <a:t> differentiated</a:t>
            </a:r>
            <a:endParaRPr sz="2400" dirty="0">
              <a:latin typeface="Arial"/>
              <a:cs typeface="Arial"/>
            </a:endParaRPr>
          </a:p>
          <a:p>
            <a:pPr marL="2865755" marR="5080">
              <a:lnSpc>
                <a:spcPct val="110300"/>
              </a:lnSpc>
              <a:spcBef>
                <a:spcPts val="335"/>
              </a:spcBef>
            </a:pP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uthority:</a:t>
            </a:r>
            <a:r>
              <a:rPr sz="2400" b="1" spc="-4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allow</a:t>
            </a:r>
            <a:r>
              <a:rPr sz="2400" b="1" spc="-4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girls</a:t>
            </a:r>
            <a:r>
              <a:rPr sz="2400" b="1" spc="-3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to</a:t>
            </a:r>
            <a:r>
              <a:rPr sz="2400" b="1" spc="-5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participate</a:t>
            </a:r>
            <a:r>
              <a:rPr sz="2400" b="1" spc="-5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in</a:t>
            </a:r>
            <a:r>
              <a:rPr sz="2400" b="1" spc="-4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decision</a:t>
            </a:r>
            <a:r>
              <a:rPr sz="2400" b="1" spc="-70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F6128"/>
                </a:solidFill>
                <a:latin typeface="Arial"/>
                <a:cs typeface="Arial"/>
              </a:rPr>
              <a:t>making 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eward:</a:t>
            </a:r>
            <a:r>
              <a:rPr sz="2400" b="1" spc="-4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Reward</a:t>
            </a:r>
            <a:r>
              <a:rPr sz="2400" b="1" spc="-40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improvement,</a:t>
            </a:r>
            <a:r>
              <a:rPr sz="2400" b="1" spc="-20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effort</a:t>
            </a:r>
            <a:r>
              <a:rPr sz="2400" b="1" spc="-2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F6128"/>
                </a:solidFill>
                <a:latin typeface="Arial"/>
                <a:cs typeface="Arial"/>
              </a:rPr>
              <a:t>and</a:t>
            </a:r>
            <a:r>
              <a:rPr sz="2400" b="1" spc="-10" dirty="0">
                <a:solidFill>
                  <a:srgbClr val="4F6128"/>
                </a:solidFill>
                <a:latin typeface="Arial"/>
                <a:cs typeface="Arial"/>
              </a:rPr>
              <a:t> social involvement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045"/>
              </a:lnSpc>
            </a:pPr>
            <a:r>
              <a:rPr b="1" dirty="0">
                <a:latin typeface="Calibri"/>
                <a:cs typeface="Calibri"/>
              </a:rPr>
              <a:t>Time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Reflect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5.1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9272" y="3712845"/>
            <a:ext cx="212534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Is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TARGET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useful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for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training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sessions?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1554FF2-01E7-0468-A245-B3BFD698B7D3}"/>
              </a:ext>
            </a:extLst>
          </p:cNvPr>
          <p:cNvGrpSpPr/>
          <p:nvPr/>
        </p:nvGrpSpPr>
        <p:grpSpPr>
          <a:xfrm>
            <a:off x="0" y="6105525"/>
            <a:ext cx="12192000" cy="752475"/>
            <a:chOff x="0" y="6105525"/>
            <a:chExt cx="12192000" cy="752475"/>
          </a:xfrm>
        </p:grpSpPr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F6EFBAA3-E8F5-6C29-14A8-DB22662A9562}"/>
                </a:ext>
              </a:extLst>
            </p:cNvPr>
            <p:cNvSpPr/>
            <p:nvPr/>
          </p:nvSpPr>
          <p:spPr>
            <a:xfrm>
              <a:off x="0" y="6105525"/>
              <a:ext cx="12192000" cy="752475"/>
            </a:xfrm>
            <a:prstGeom prst="rect">
              <a:avLst/>
            </a:prstGeom>
            <a:solidFill>
              <a:srgbClr val="E7601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ooter Placeholder 4">
              <a:extLst>
                <a:ext uri="{FF2B5EF4-FFF2-40B4-BE49-F238E27FC236}">
                  <a16:creationId xmlns:a16="http://schemas.microsoft.com/office/drawing/2014/main" id="{134E5DF6-99C3-0CED-D04A-01F48FFF7D0A}"/>
                </a:ext>
              </a:extLst>
            </p:cNvPr>
            <p:cNvSpPr txBox="1">
              <a:spLocks/>
            </p:cNvSpPr>
            <p:nvPr/>
          </p:nvSpPr>
          <p:spPr>
            <a:xfrm>
              <a:off x="10653712" y="6264275"/>
              <a:ext cx="1538288" cy="36512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indent="0" algn="l" defTabSz="457200" rtl="0" eaLnBrk="1" latinLnBrk="0" hangingPunct="1">
                <a:tabLst/>
                <a:defRPr sz="1200" b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/>
                <a:t>sportireland.ie</a:t>
              </a:r>
              <a:endParaRPr lang="en-US" dirty="0"/>
            </a:p>
          </p:txBody>
        </p:sp>
        <p:pic>
          <p:nvPicPr>
            <p:cNvPr id="11" name="Picture 12" descr="Sport Ireland_COACHING white trans_V.png">
              <a:extLst>
                <a:ext uri="{FF2B5EF4-FFF2-40B4-BE49-F238E27FC236}">
                  <a16:creationId xmlns:a16="http://schemas.microsoft.com/office/drawing/2014/main" id="{9E671ED5-168A-1928-AB44-78319C5CA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13" y="6288088"/>
              <a:ext cx="81280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90099" y="2345677"/>
            <a:ext cx="39516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6.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Promote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friendships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0099" y="2565133"/>
            <a:ext cx="2768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social</a:t>
            </a:r>
            <a:r>
              <a:rPr sz="2400" b="1" spc="-10" dirty="0">
                <a:latin typeface="Arial"/>
                <a:cs typeface="Arial"/>
              </a:rPr>
              <a:t> connections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0099" y="3259111"/>
            <a:ext cx="3756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"/>
                <a:cs typeface="Arial"/>
              </a:rPr>
              <a:t>Create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time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socializing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8699" y="3478567"/>
            <a:ext cx="3195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before,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during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after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8699" y="3697719"/>
            <a:ext cx="12103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sessions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0099" y="4390301"/>
            <a:ext cx="41357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"/>
                <a:cs typeface="Arial"/>
              </a:rPr>
              <a:t>Encourage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co-</a:t>
            </a:r>
            <a:r>
              <a:rPr sz="2400" dirty="0">
                <a:latin typeface="Arial"/>
                <a:cs typeface="Arial"/>
              </a:rPr>
              <a:t>operative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play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90099" y="765353"/>
            <a:ext cx="36087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Caring</a:t>
            </a:r>
            <a:r>
              <a:rPr sz="4000" spc="-145" dirty="0"/>
              <a:t> </a:t>
            </a:r>
            <a:r>
              <a:rPr sz="4000" spc="-10" dirty="0"/>
              <a:t>Climate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10460184" y="1005923"/>
            <a:ext cx="42481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20" dirty="0">
                <a:solidFill>
                  <a:srgbClr val="FF9900"/>
                </a:solidFill>
                <a:latin typeface="Arial"/>
                <a:cs typeface="Arial"/>
              </a:rPr>
              <a:t>cial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0099" y="1350569"/>
            <a:ext cx="957008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b="1" dirty="0">
                <a:solidFill>
                  <a:srgbClr val="FF9900"/>
                </a:solidFill>
                <a:latin typeface="Arial"/>
                <a:cs typeface="Arial"/>
              </a:rPr>
              <a:t>Creating</a:t>
            </a:r>
            <a:r>
              <a:rPr sz="2000" b="1" spc="-4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9900"/>
                </a:solidFill>
                <a:latin typeface="Arial"/>
                <a:cs typeface="Arial"/>
              </a:rPr>
              <a:t>a</a:t>
            </a:r>
            <a:r>
              <a:rPr sz="2000" b="1" spc="-3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9900"/>
                </a:solidFill>
                <a:latin typeface="Arial"/>
                <a:cs typeface="Arial"/>
              </a:rPr>
              <a:t>safe</a:t>
            </a:r>
            <a:r>
              <a:rPr sz="2000" b="1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9900"/>
                </a:solidFill>
                <a:latin typeface="Arial"/>
                <a:cs typeface="Arial"/>
              </a:rPr>
              <a:t>environment,</a:t>
            </a:r>
            <a:r>
              <a:rPr sz="2000" b="1" spc="-4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9900"/>
                </a:solidFill>
                <a:latin typeface="Arial"/>
                <a:cs typeface="Arial"/>
              </a:rPr>
              <a:t>where</a:t>
            </a:r>
            <a:r>
              <a:rPr sz="2000" b="1" spc="-6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9900"/>
                </a:solidFill>
                <a:latin typeface="Arial"/>
                <a:cs typeface="Arial"/>
              </a:rPr>
              <a:t>children</a:t>
            </a:r>
            <a:r>
              <a:rPr sz="2000" b="1" spc="-3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9900"/>
                </a:solidFill>
                <a:latin typeface="Arial"/>
                <a:cs typeface="Arial"/>
              </a:rPr>
              <a:t>feel</a:t>
            </a:r>
            <a:r>
              <a:rPr sz="2000" b="1" spc="-4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9900"/>
                </a:solidFill>
                <a:latin typeface="Arial"/>
                <a:cs typeface="Arial"/>
              </a:rPr>
              <a:t>respected</a:t>
            </a:r>
            <a:r>
              <a:rPr sz="2000" b="1" spc="-4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9900"/>
                </a:solidFill>
                <a:latin typeface="Arial"/>
                <a:cs typeface="Arial"/>
              </a:rPr>
              <a:t>and</a:t>
            </a:r>
            <a:r>
              <a:rPr sz="2000" b="1" spc="-3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9900"/>
                </a:solidFill>
                <a:latin typeface="Arial"/>
                <a:cs typeface="Arial"/>
              </a:rPr>
              <a:t>secure</a:t>
            </a:r>
            <a:r>
              <a:rPr sz="2000" b="1" spc="-3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9900"/>
                </a:solidFill>
                <a:latin typeface="Arial"/>
                <a:cs typeface="Arial"/>
              </a:rPr>
              <a:t>in</a:t>
            </a:r>
            <a:r>
              <a:rPr sz="2000" b="1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9900"/>
                </a:solidFill>
                <a:latin typeface="Arial"/>
                <a:cs typeface="Arial"/>
              </a:rPr>
              <a:t>all</a:t>
            </a:r>
            <a:r>
              <a:rPr sz="2000" b="1" spc="-3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9900"/>
                </a:solidFill>
                <a:latin typeface="Arial"/>
                <a:cs typeface="Arial"/>
              </a:rPr>
              <a:t>so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b="1" spc="-10" dirty="0">
                <a:solidFill>
                  <a:srgbClr val="FF9900"/>
                </a:solidFill>
                <a:latin typeface="Arial"/>
                <a:cs typeface="Arial"/>
              </a:rPr>
              <a:t>interactions.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19231" y="260604"/>
            <a:ext cx="1033736" cy="96316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610468" y="1227582"/>
            <a:ext cx="107061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i="1" dirty="0">
                <a:solidFill>
                  <a:srgbClr val="2D75B6"/>
                </a:solidFill>
                <a:latin typeface="Calibri"/>
                <a:cs typeface="Calibri"/>
              </a:rPr>
              <a:t>The</a:t>
            </a:r>
            <a:r>
              <a:rPr sz="800" i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800" i="1" dirty="0">
                <a:solidFill>
                  <a:srgbClr val="2D75B6"/>
                </a:solidFill>
                <a:latin typeface="Calibri"/>
                <a:cs typeface="Calibri"/>
              </a:rPr>
              <a:t>Youth</a:t>
            </a:r>
            <a:r>
              <a:rPr sz="800" i="1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800" i="1" dirty="0">
                <a:solidFill>
                  <a:srgbClr val="2D75B6"/>
                </a:solidFill>
                <a:latin typeface="Calibri"/>
                <a:cs typeface="Calibri"/>
              </a:rPr>
              <a:t>Sport</a:t>
            </a:r>
            <a:r>
              <a:rPr sz="800" i="1" spc="-10" dirty="0">
                <a:solidFill>
                  <a:srgbClr val="2D75B6"/>
                </a:solidFill>
                <a:latin typeface="Calibri"/>
                <a:cs typeface="Calibri"/>
              </a:rPr>
              <a:t> Compass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541507" y="693419"/>
            <a:ext cx="647700" cy="645160"/>
          </a:xfrm>
          <a:custGeom>
            <a:avLst/>
            <a:gdLst/>
            <a:ahLst/>
            <a:cxnLst/>
            <a:rect l="l" t="t" r="r" b="b"/>
            <a:pathLst>
              <a:path w="647700" h="645160">
                <a:moveTo>
                  <a:pt x="323850" y="0"/>
                </a:moveTo>
                <a:lnTo>
                  <a:pt x="276003" y="3493"/>
                </a:lnTo>
                <a:lnTo>
                  <a:pt x="230332" y="13643"/>
                </a:lnTo>
                <a:lnTo>
                  <a:pt x="187340" y="29951"/>
                </a:lnTo>
                <a:lnTo>
                  <a:pt x="147528" y="51919"/>
                </a:lnTo>
                <a:lnTo>
                  <a:pt x="111397" y="79048"/>
                </a:lnTo>
                <a:lnTo>
                  <a:pt x="79448" y="110840"/>
                </a:lnTo>
                <a:lnTo>
                  <a:pt x="52184" y="146799"/>
                </a:lnTo>
                <a:lnTo>
                  <a:pt x="30106" y="186424"/>
                </a:lnTo>
                <a:lnTo>
                  <a:pt x="13714" y="229220"/>
                </a:lnTo>
                <a:lnTo>
                  <a:pt x="3512" y="274686"/>
                </a:lnTo>
                <a:lnTo>
                  <a:pt x="0" y="322325"/>
                </a:lnTo>
                <a:lnTo>
                  <a:pt x="3512" y="369965"/>
                </a:lnTo>
                <a:lnTo>
                  <a:pt x="13714" y="415431"/>
                </a:lnTo>
                <a:lnTo>
                  <a:pt x="30106" y="458227"/>
                </a:lnTo>
                <a:lnTo>
                  <a:pt x="52184" y="497852"/>
                </a:lnTo>
                <a:lnTo>
                  <a:pt x="79448" y="533811"/>
                </a:lnTo>
                <a:lnTo>
                  <a:pt x="111397" y="565603"/>
                </a:lnTo>
                <a:lnTo>
                  <a:pt x="147528" y="592732"/>
                </a:lnTo>
                <a:lnTo>
                  <a:pt x="187340" y="614700"/>
                </a:lnTo>
                <a:lnTo>
                  <a:pt x="230332" y="631008"/>
                </a:lnTo>
                <a:lnTo>
                  <a:pt x="276003" y="641158"/>
                </a:lnTo>
                <a:lnTo>
                  <a:pt x="323850" y="644651"/>
                </a:lnTo>
                <a:lnTo>
                  <a:pt x="371696" y="641158"/>
                </a:lnTo>
                <a:lnTo>
                  <a:pt x="417367" y="631008"/>
                </a:lnTo>
                <a:lnTo>
                  <a:pt x="460359" y="614700"/>
                </a:lnTo>
                <a:lnTo>
                  <a:pt x="500171" y="592732"/>
                </a:lnTo>
                <a:lnTo>
                  <a:pt x="536302" y="565603"/>
                </a:lnTo>
                <a:lnTo>
                  <a:pt x="568251" y="533811"/>
                </a:lnTo>
                <a:lnTo>
                  <a:pt x="595515" y="497852"/>
                </a:lnTo>
                <a:lnTo>
                  <a:pt x="617593" y="458227"/>
                </a:lnTo>
                <a:lnTo>
                  <a:pt x="633985" y="415431"/>
                </a:lnTo>
                <a:lnTo>
                  <a:pt x="644187" y="369965"/>
                </a:lnTo>
                <a:lnTo>
                  <a:pt x="647700" y="322325"/>
                </a:lnTo>
                <a:lnTo>
                  <a:pt x="644187" y="274686"/>
                </a:lnTo>
                <a:lnTo>
                  <a:pt x="633985" y="229220"/>
                </a:lnTo>
                <a:lnTo>
                  <a:pt x="617593" y="186424"/>
                </a:lnTo>
                <a:lnTo>
                  <a:pt x="595515" y="146799"/>
                </a:lnTo>
                <a:lnTo>
                  <a:pt x="568251" y="110840"/>
                </a:lnTo>
                <a:lnTo>
                  <a:pt x="536302" y="79048"/>
                </a:lnTo>
                <a:lnTo>
                  <a:pt x="500171" y="51919"/>
                </a:lnTo>
                <a:lnTo>
                  <a:pt x="460359" y="29951"/>
                </a:lnTo>
                <a:lnTo>
                  <a:pt x="417367" y="13643"/>
                </a:lnTo>
                <a:lnTo>
                  <a:pt x="371696" y="3493"/>
                </a:lnTo>
                <a:lnTo>
                  <a:pt x="323850" y="0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142691" y="2373109"/>
            <a:ext cx="3442335" cy="64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5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7.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Help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coaches</a:t>
            </a:r>
            <a:r>
              <a:rPr sz="2400" b="1" spc="-25" dirty="0">
                <a:latin typeface="Arial"/>
                <a:cs typeface="Arial"/>
              </a:rPr>
              <a:t> to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450"/>
              </a:lnSpc>
            </a:pPr>
            <a:r>
              <a:rPr sz="2400" b="1" dirty="0">
                <a:latin typeface="Arial"/>
                <a:cs typeface="Arial"/>
              </a:rPr>
              <a:t>understand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girls’</a:t>
            </a:r>
            <a:r>
              <a:rPr sz="2400" b="1" spc="-16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needs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42691" y="3396271"/>
            <a:ext cx="3303904" cy="64770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0029" marR="5080" indent="-227329">
              <a:lnSpc>
                <a:spcPct val="70000"/>
              </a:lnSpc>
              <a:spcBef>
                <a:spcPts val="960"/>
              </a:spcBef>
              <a:buChar char="•"/>
              <a:tabLst>
                <a:tab pos="241300" algn="l"/>
              </a:tabLst>
            </a:pPr>
            <a:r>
              <a:rPr sz="2400" spc="-10" dirty="0">
                <a:latin typeface="Arial"/>
                <a:cs typeface="Arial"/>
              </a:rPr>
              <a:t>Acknowledge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girls 	</a:t>
            </a:r>
            <a:r>
              <a:rPr sz="2400" dirty="0">
                <a:latin typeface="Arial"/>
                <a:cs typeface="Arial"/>
              </a:rPr>
              <a:t>have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different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needs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42691" y="4417733"/>
            <a:ext cx="3387090" cy="64770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240029" marR="5080" indent="-227329">
              <a:lnSpc>
                <a:spcPct val="70000"/>
              </a:lnSpc>
              <a:spcBef>
                <a:spcPts val="96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Interact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girls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about 	</a:t>
            </a:r>
            <a:r>
              <a:rPr sz="2400" dirty="0">
                <a:latin typeface="Arial"/>
                <a:cs typeface="Arial"/>
              </a:rPr>
              <a:t>their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needs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wants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F34FB010-B50F-B455-2344-42846F98314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060948"/>
            <a:ext cx="12192000" cy="16890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702" y="343865"/>
            <a:ext cx="104628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Create</a:t>
            </a:r>
            <a:r>
              <a:rPr sz="3600" spc="-25" dirty="0"/>
              <a:t> </a:t>
            </a:r>
            <a:r>
              <a:rPr sz="3600" dirty="0"/>
              <a:t>a</a:t>
            </a:r>
            <a:r>
              <a:rPr sz="3600" spc="-20" dirty="0"/>
              <a:t> </a:t>
            </a:r>
            <a:r>
              <a:rPr sz="3600" i="1" dirty="0">
                <a:latin typeface="Arial"/>
                <a:cs typeface="Arial"/>
              </a:rPr>
              <a:t>Collective</a:t>
            </a:r>
            <a:r>
              <a:rPr sz="3600" i="1" spc="-30" dirty="0">
                <a:latin typeface="Arial"/>
                <a:cs typeface="Arial"/>
              </a:rPr>
              <a:t> </a:t>
            </a:r>
            <a:r>
              <a:rPr sz="3600" dirty="0"/>
              <a:t>Environment of</a:t>
            </a:r>
            <a:r>
              <a:rPr sz="3600" spc="-10" dirty="0"/>
              <a:t> Teamwork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3702" y="1350390"/>
            <a:ext cx="11216640" cy="395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ts val="3000"/>
              </a:lnSpc>
              <a:spcBef>
                <a:spcPts val="10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Consider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what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good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teammate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encourage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each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participant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good </a:t>
            </a:r>
            <a:r>
              <a:rPr sz="2400" dirty="0">
                <a:latin typeface="Arial"/>
                <a:cs typeface="Arial"/>
              </a:rPr>
              <a:t>teammate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0000"/>
                </a:solidFill>
                <a:latin typeface="Arial"/>
                <a:cs typeface="Arial"/>
              </a:rPr>
              <a:t>(ask</a:t>
            </a:r>
            <a:r>
              <a:rPr sz="2400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FF0000"/>
                </a:solidFill>
                <a:latin typeface="Arial"/>
                <a:cs typeface="Arial"/>
              </a:rPr>
              <a:t>them)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Find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ways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teammates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cheer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each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other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0000"/>
                </a:solidFill>
                <a:latin typeface="Arial"/>
                <a:cs typeface="Arial"/>
              </a:rPr>
              <a:t>(at</a:t>
            </a:r>
            <a:r>
              <a:rPr sz="2400" i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FF0000"/>
                </a:solidFill>
                <a:latin typeface="Arial"/>
                <a:cs typeface="Arial"/>
              </a:rPr>
              <a:t>what?)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Embrace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celebrate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contribution:</a:t>
            </a:r>
            <a:endParaRPr sz="2400" dirty="0">
              <a:latin typeface="Arial"/>
              <a:cs typeface="Arial"/>
            </a:endParaRPr>
          </a:p>
          <a:p>
            <a:pPr marL="770255" lvl="1" indent="-399415">
              <a:lnSpc>
                <a:spcPct val="100000"/>
              </a:lnSpc>
              <a:spcBef>
                <a:spcPts val="695"/>
              </a:spcBef>
              <a:buFont typeface="Wingdings"/>
              <a:buChar char=""/>
              <a:tabLst>
                <a:tab pos="770255" algn="l"/>
              </a:tabLst>
            </a:pPr>
            <a:r>
              <a:rPr sz="2400" dirty="0">
                <a:latin typeface="Arial"/>
                <a:cs typeface="Arial"/>
              </a:rPr>
              <a:t>Ensure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contribution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acknowledged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0000"/>
                </a:solidFill>
                <a:latin typeface="Arial"/>
                <a:cs typeface="Arial"/>
              </a:rPr>
              <a:t>(what</a:t>
            </a:r>
            <a:r>
              <a:rPr sz="2400" i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FF0000"/>
                </a:solidFill>
                <a:latin typeface="Arial"/>
                <a:cs typeface="Arial"/>
              </a:rPr>
              <a:t>examples)</a:t>
            </a:r>
            <a:endParaRPr sz="2400" dirty="0">
              <a:latin typeface="Arial"/>
              <a:cs typeface="Arial"/>
            </a:endParaRPr>
          </a:p>
          <a:p>
            <a:pPr marL="770255" lvl="1" indent="-399415">
              <a:lnSpc>
                <a:spcPct val="100000"/>
              </a:lnSpc>
              <a:spcBef>
                <a:spcPts val="700"/>
              </a:spcBef>
              <a:buFont typeface="Wingdings"/>
              <a:buChar char=""/>
              <a:tabLst>
                <a:tab pos="770255" algn="l"/>
              </a:tabLst>
            </a:pPr>
            <a:r>
              <a:rPr sz="2400" dirty="0">
                <a:latin typeface="Arial"/>
                <a:cs typeface="Arial"/>
              </a:rPr>
              <a:t>Seek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ways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participants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contribute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Encourage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celebrate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teamwork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Develop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opportunities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teammates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cheer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each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other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Keep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eye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cliques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forming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what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could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do?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06128" y="2493264"/>
            <a:ext cx="2448305" cy="3086862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C44BB44-0634-B20C-4CE8-1BE70836A008}"/>
              </a:ext>
            </a:extLst>
          </p:cNvPr>
          <p:cNvGrpSpPr/>
          <p:nvPr/>
        </p:nvGrpSpPr>
        <p:grpSpPr>
          <a:xfrm>
            <a:off x="0" y="6105525"/>
            <a:ext cx="12192000" cy="752475"/>
            <a:chOff x="0" y="6105525"/>
            <a:chExt cx="12192000" cy="752475"/>
          </a:xfrm>
        </p:grpSpPr>
        <p:sp>
          <p:nvSpPr>
            <p:cNvPr id="6" name="Rectangle 17">
              <a:extLst>
                <a:ext uri="{FF2B5EF4-FFF2-40B4-BE49-F238E27FC236}">
                  <a16:creationId xmlns:a16="http://schemas.microsoft.com/office/drawing/2014/main" id="{5C1055F8-1F03-BBB5-0071-0E7B13590D18}"/>
                </a:ext>
              </a:extLst>
            </p:cNvPr>
            <p:cNvSpPr/>
            <p:nvPr/>
          </p:nvSpPr>
          <p:spPr>
            <a:xfrm>
              <a:off x="0" y="6105525"/>
              <a:ext cx="12192000" cy="752475"/>
            </a:xfrm>
            <a:prstGeom prst="rect">
              <a:avLst/>
            </a:prstGeom>
            <a:solidFill>
              <a:srgbClr val="E7601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ooter Placeholder 4">
              <a:extLst>
                <a:ext uri="{FF2B5EF4-FFF2-40B4-BE49-F238E27FC236}">
                  <a16:creationId xmlns:a16="http://schemas.microsoft.com/office/drawing/2014/main" id="{E50D469A-CB3D-E1B9-BBC9-4AEB5ACDA4C9}"/>
                </a:ext>
              </a:extLst>
            </p:cNvPr>
            <p:cNvSpPr txBox="1">
              <a:spLocks/>
            </p:cNvSpPr>
            <p:nvPr/>
          </p:nvSpPr>
          <p:spPr>
            <a:xfrm>
              <a:off x="10653712" y="6264275"/>
              <a:ext cx="1538288" cy="36512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indent="0" algn="l" defTabSz="457200" rtl="0" eaLnBrk="1" latinLnBrk="0" hangingPunct="1">
                <a:tabLst/>
                <a:defRPr sz="1200" b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/>
                <a:t>sportireland.ie</a:t>
              </a:r>
              <a:endParaRPr lang="en-US" dirty="0"/>
            </a:p>
          </p:txBody>
        </p:sp>
        <p:pic>
          <p:nvPicPr>
            <p:cNvPr id="8" name="Picture 12" descr="Sport Ireland_COACHING white trans_V.png">
              <a:extLst>
                <a:ext uri="{FF2B5EF4-FFF2-40B4-BE49-F238E27FC236}">
                  <a16:creationId xmlns:a16="http://schemas.microsoft.com/office/drawing/2014/main" id="{461EAEAD-9C3B-A828-5F7C-856AE3CC9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13" y="6288088"/>
              <a:ext cx="81280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2">
            <a:extLst>
              <a:ext uri="{FF2B5EF4-FFF2-40B4-BE49-F238E27FC236}">
                <a16:creationId xmlns:a16="http://schemas.microsoft.com/office/drawing/2014/main" id="{CFBA7C7A-B479-E8AA-5868-D458B39BC3C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60948"/>
            <a:ext cx="12192000" cy="1689099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364" y="687569"/>
            <a:ext cx="9466580" cy="1190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10"/>
              </a:lnSpc>
              <a:spcBef>
                <a:spcPts val="95"/>
              </a:spcBef>
            </a:pPr>
            <a:r>
              <a:rPr sz="4000" dirty="0"/>
              <a:t>Socially</a:t>
            </a:r>
            <a:r>
              <a:rPr sz="4000" spc="-125" dirty="0"/>
              <a:t> </a:t>
            </a:r>
            <a:r>
              <a:rPr sz="4000" dirty="0"/>
              <a:t>Safe</a:t>
            </a:r>
            <a:r>
              <a:rPr sz="4000" spc="-105" dirty="0"/>
              <a:t> </a:t>
            </a:r>
            <a:r>
              <a:rPr sz="4000" spc="-10" dirty="0"/>
              <a:t>Climate</a:t>
            </a:r>
            <a:endParaRPr sz="4000"/>
          </a:p>
          <a:p>
            <a:pPr marL="12700" marR="5080">
              <a:lnSpc>
                <a:spcPts val="2160"/>
              </a:lnSpc>
              <a:spcBef>
                <a:spcPts val="180"/>
              </a:spcBef>
            </a:pPr>
            <a:r>
              <a:rPr sz="2000" dirty="0">
                <a:solidFill>
                  <a:srgbClr val="FF9900"/>
                </a:solidFill>
              </a:rPr>
              <a:t>Ensuring</a:t>
            </a:r>
            <a:r>
              <a:rPr sz="2000" spc="-10" dirty="0">
                <a:solidFill>
                  <a:srgbClr val="FF9900"/>
                </a:solidFill>
              </a:rPr>
              <a:t> </a:t>
            </a:r>
            <a:r>
              <a:rPr sz="2000" dirty="0">
                <a:solidFill>
                  <a:srgbClr val="FF9900"/>
                </a:solidFill>
              </a:rPr>
              <a:t>children</a:t>
            </a:r>
            <a:r>
              <a:rPr sz="2000" spc="-30" dirty="0">
                <a:solidFill>
                  <a:srgbClr val="FF9900"/>
                </a:solidFill>
              </a:rPr>
              <a:t> </a:t>
            </a:r>
            <a:r>
              <a:rPr sz="2000" dirty="0">
                <a:solidFill>
                  <a:srgbClr val="FF9900"/>
                </a:solidFill>
              </a:rPr>
              <a:t>have</a:t>
            </a:r>
            <a:r>
              <a:rPr sz="2000" spc="-5" dirty="0">
                <a:solidFill>
                  <a:srgbClr val="FF9900"/>
                </a:solidFill>
              </a:rPr>
              <a:t> </a:t>
            </a:r>
            <a:r>
              <a:rPr sz="2000" dirty="0">
                <a:solidFill>
                  <a:srgbClr val="FF9900"/>
                </a:solidFill>
              </a:rPr>
              <a:t>sufficient</a:t>
            </a:r>
            <a:r>
              <a:rPr sz="2000" spc="-60" dirty="0">
                <a:solidFill>
                  <a:srgbClr val="FF9900"/>
                </a:solidFill>
              </a:rPr>
              <a:t> </a:t>
            </a:r>
            <a:r>
              <a:rPr sz="2000" dirty="0">
                <a:solidFill>
                  <a:srgbClr val="FF9900"/>
                </a:solidFill>
              </a:rPr>
              <a:t>support</a:t>
            </a:r>
            <a:r>
              <a:rPr sz="2000" spc="-20" dirty="0">
                <a:solidFill>
                  <a:srgbClr val="FF9900"/>
                </a:solidFill>
              </a:rPr>
              <a:t> </a:t>
            </a:r>
            <a:r>
              <a:rPr sz="2000" dirty="0">
                <a:solidFill>
                  <a:srgbClr val="FF9900"/>
                </a:solidFill>
              </a:rPr>
              <a:t>and</a:t>
            </a:r>
            <a:r>
              <a:rPr sz="2000" spc="-25" dirty="0">
                <a:solidFill>
                  <a:srgbClr val="FF9900"/>
                </a:solidFill>
              </a:rPr>
              <a:t> </a:t>
            </a:r>
            <a:r>
              <a:rPr sz="2000" dirty="0">
                <a:solidFill>
                  <a:srgbClr val="FF9900"/>
                </a:solidFill>
              </a:rPr>
              <a:t>care,</a:t>
            </a:r>
            <a:r>
              <a:rPr sz="2000" spc="-25" dirty="0">
                <a:solidFill>
                  <a:srgbClr val="FF9900"/>
                </a:solidFill>
              </a:rPr>
              <a:t> </a:t>
            </a:r>
            <a:r>
              <a:rPr sz="2000" dirty="0">
                <a:solidFill>
                  <a:srgbClr val="FF9900"/>
                </a:solidFill>
              </a:rPr>
              <a:t>understanding</a:t>
            </a:r>
            <a:r>
              <a:rPr sz="2000" spc="-45" dirty="0">
                <a:solidFill>
                  <a:srgbClr val="FF9900"/>
                </a:solidFill>
              </a:rPr>
              <a:t> </a:t>
            </a:r>
            <a:r>
              <a:rPr sz="2000" dirty="0">
                <a:solidFill>
                  <a:srgbClr val="FF9900"/>
                </a:solidFill>
              </a:rPr>
              <a:t>and</a:t>
            </a:r>
            <a:r>
              <a:rPr sz="2000" spc="-5" dirty="0">
                <a:solidFill>
                  <a:srgbClr val="FF9900"/>
                </a:solidFill>
              </a:rPr>
              <a:t> </a:t>
            </a:r>
            <a:r>
              <a:rPr sz="2000" spc="-10" dirty="0">
                <a:solidFill>
                  <a:srgbClr val="FF9900"/>
                </a:solidFill>
              </a:rPr>
              <a:t>seeing </a:t>
            </a:r>
            <a:r>
              <a:rPr sz="2000" dirty="0">
                <a:solidFill>
                  <a:srgbClr val="FF9900"/>
                </a:solidFill>
              </a:rPr>
              <a:t>each</a:t>
            </a:r>
            <a:r>
              <a:rPr sz="2000" spc="-25" dirty="0">
                <a:solidFill>
                  <a:srgbClr val="FF9900"/>
                </a:solidFill>
              </a:rPr>
              <a:t> </a:t>
            </a:r>
            <a:r>
              <a:rPr sz="2000" dirty="0">
                <a:solidFill>
                  <a:srgbClr val="FF9900"/>
                </a:solidFill>
              </a:rPr>
              <a:t>child</a:t>
            </a:r>
            <a:r>
              <a:rPr sz="2000" spc="-30" dirty="0">
                <a:solidFill>
                  <a:srgbClr val="FF9900"/>
                </a:solidFill>
              </a:rPr>
              <a:t> </a:t>
            </a:r>
            <a:r>
              <a:rPr sz="2000" dirty="0">
                <a:solidFill>
                  <a:srgbClr val="FF9900"/>
                </a:solidFill>
              </a:rPr>
              <a:t>as</a:t>
            </a:r>
            <a:r>
              <a:rPr sz="2000" spc="-10" dirty="0">
                <a:solidFill>
                  <a:srgbClr val="FF9900"/>
                </a:solidFill>
              </a:rPr>
              <a:t> </a:t>
            </a:r>
            <a:r>
              <a:rPr sz="2000" dirty="0">
                <a:solidFill>
                  <a:srgbClr val="FF9900"/>
                </a:solidFill>
              </a:rPr>
              <a:t>a</a:t>
            </a:r>
            <a:r>
              <a:rPr sz="2000" spc="-20" dirty="0">
                <a:solidFill>
                  <a:srgbClr val="FF9900"/>
                </a:solidFill>
              </a:rPr>
              <a:t> </a:t>
            </a:r>
            <a:r>
              <a:rPr sz="2000" dirty="0">
                <a:solidFill>
                  <a:srgbClr val="FF9900"/>
                </a:solidFill>
              </a:rPr>
              <a:t>unique</a:t>
            </a:r>
            <a:r>
              <a:rPr sz="2000" spc="-10" dirty="0">
                <a:solidFill>
                  <a:srgbClr val="FF9900"/>
                </a:solidFill>
              </a:rPr>
              <a:t> individual.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6108" y="311412"/>
            <a:ext cx="1033736" cy="9631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657345" y="1278390"/>
            <a:ext cx="107061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i="1" dirty="0">
                <a:solidFill>
                  <a:srgbClr val="2D75B6"/>
                </a:solidFill>
                <a:latin typeface="Calibri"/>
                <a:cs typeface="Calibri"/>
              </a:rPr>
              <a:t>The</a:t>
            </a:r>
            <a:r>
              <a:rPr sz="800" i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800" i="1" dirty="0">
                <a:solidFill>
                  <a:srgbClr val="2D75B6"/>
                </a:solidFill>
                <a:latin typeface="Calibri"/>
                <a:cs typeface="Calibri"/>
              </a:rPr>
              <a:t>Youth</a:t>
            </a:r>
            <a:r>
              <a:rPr sz="800" i="1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800" i="1" dirty="0">
                <a:solidFill>
                  <a:srgbClr val="2D75B6"/>
                </a:solidFill>
                <a:latin typeface="Calibri"/>
                <a:cs typeface="Calibri"/>
              </a:rPr>
              <a:t>Sport</a:t>
            </a:r>
            <a:r>
              <a:rPr sz="800" i="1" spc="-10" dirty="0">
                <a:solidFill>
                  <a:srgbClr val="2D75B6"/>
                </a:solidFill>
                <a:latin typeface="Calibri"/>
                <a:cs typeface="Calibri"/>
              </a:rPr>
              <a:t> Compass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23308" y="757944"/>
            <a:ext cx="646430" cy="645160"/>
          </a:xfrm>
          <a:custGeom>
            <a:avLst/>
            <a:gdLst/>
            <a:ahLst/>
            <a:cxnLst/>
            <a:rect l="l" t="t" r="r" b="b"/>
            <a:pathLst>
              <a:path w="646429" h="645160">
                <a:moveTo>
                  <a:pt x="323088" y="0"/>
                </a:moveTo>
                <a:lnTo>
                  <a:pt x="275344" y="3493"/>
                </a:lnTo>
                <a:lnTo>
                  <a:pt x="229776" y="13643"/>
                </a:lnTo>
                <a:lnTo>
                  <a:pt x="186882" y="29951"/>
                </a:lnTo>
                <a:lnTo>
                  <a:pt x="147163" y="51919"/>
                </a:lnTo>
                <a:lnTo>
                  <a:pt x="111119" y="79048"/>
                </a:lnTo>
                <a:lnTo>
                  <a:pt x="79248" y="110840"/>
                </a:lnTo>
                <a:lnTo>
                  <a:pt x="52051" y="146799"/>
                </a:lnTo>
                <a:lnTo>
                  <a:pt x="30028" y="186424"/>
                </a:lnTo>
                <a:lnTo>
                  <a:pt x="13679" y="229220"/>
                </a:lnTo>
                <a:lnTo>
                  <a:pt x="3503" y="274686"/>
                </a:lnTo>
                <a:lnTo>
                  <a:pt x="0" y="322325"/>
                </a:lnTo>
                <a:lnTo>
                  <a:pt x="3503" y="369965"/>
                </a:lnTo>
                <a:lnTo>
                  <a:pt x="13679" y="415431"/>
                </a:lnTo>
                <a:lnTo>
                  <a:pt x="30028" y="458227"/>
                </a:lnTo>
                <a:lnTo>
                  <a:pt x="52051" y="497852"/>
                </a:lnTo>
                <a:lnTo>
                  <a:pt x="79248" y="533811"/>
                </a:lnTo>
                <a:lnTo>
                  <a:pt x="111119" y="565603"/>
                </a:lnTo>
                <a:lnTo>
                  <a:pt x="147163" y="592732"/>
                </a:lnTo>
                <a:lnTo>
                  <a:pt x="186882" y="614700"/>
                </a:lnTo>
                <a:lnTo>
                  <a:pt x="229776" y="631008"/>
                </a:lnTo>
                <a:lnTo>
                  <a:pt x="275344" y="641158"/>
                </a:lnTo>
                <a:lnTo>
                  <a:pt x="323088" y="644651"/>
                </a:lnTo>
                <a:lnTo>
                  <a:pt x="370831" y="641158"/>
                </a:lnTo>
                <a:lnTo>
                  <a:pt x="416399" y="631008"/>
                </a:lnTo>
                <a:lnTo>
                  <a:pt x="459293" y="614700"/>
                </a:lnTo>
                <a:lnTo>
                  <a:pt x="499012" y="592732"/>
                </a:lnTo>
                <a:lnTo>
                  <a:pt x="535056" y="565603"/>
                </a:lnTo>
                <a:lnTo>
                  <a:pt x="566927" y="533811"/>
                </a:lnTo>
                <a:lnTo>
                  <a:pt x="594124" y="497852"/>
                </a:lnTo>
                <a:lnTo>
                  <a:pt x="616147" y="458227"/>
                </a:lnTo>
                <a:lnTo>
                  <a:pt x="632496" y="415431"/>
                </a:lnTo>
                <a:lnTo>
                  <a:pt x="642672" y="369965"/>
                </a:lnTo>
                <a:lnTo>
                  <a:pt x="646176" y="322325"/>
                </a:lnTo>
                <a:lnTo>
                  <a:pt x="642672" y="274686"/>
                </a:lnTo>
                <a:lnTo>
                  <a:pt x="632496" y="229220"/>
                </a:lnTo>
                <a:lnTo>
                  <a:pt x="616147" y="186424"/>
                </a:lnTo>
                <a:lnTo>
                  <a:pt x="594124" y="146799"/>
                </a:lnTo>
                <a:lnTo>
                  <a:pt x="566927" y="110840"/>
                </a:lnTo>
                <a:lnTo>
                  <a:pt x="535056" y="79048"/>
                </a:lnTo>
                <a:lnTo>
                  <a:pt x="499012" y="51919"/>
                </a:lnTo>
                <a:lnTo>
                  <a:pt x="459293" y="29951"/>
                </a:lnTo>
                <a:lnTo>
                  <a:pt x="416399" y="13643"/>
                </a:lnTo>
                <a:lnTo>
                  <a:pt x="370831" y="3493"/>
                </a:lnTo>
                <a:lnTo>
                  <a:pt x="323088" y="0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1868" y="2232652"/>
            <a:ext cx="28905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8.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Create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positive, </a:t>
            </a:r>
            <a:r>
              <a:rPr sz="2400" b="1" dirty="0">
                <a:latin typeface="Arial"/>
                <a:cs typeface="Arial"/>
              </a:rPr>
              <a:t>inclusive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and </a:t>
            </a:r>
            <a:r>
              <a:rPr sz="2400" b="1" spc="-10" dirty="0">
                <a:latin typeface="Arial"/>
                <a:cs typeface="Arial"/>
              </a:rPr>
              <a:t>welcoming environment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868" y="3695946"/>
            <a:ext cx="319468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23495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</a:tabLst>
            </a:pPr>
            <a:r>
              <a:rPr sz="1600" dirty="0">
                <a:latin typeface="Arial"/>
                <a:cs typeface="Arial"/>
              </a:rPr>
              <a:t>Ensure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initial </a:t>
            </a:r>
            <a:r>
              <a:rPr sz="1600" dirty="0">
                <a:latin typeface="Arial"/>
                <a:cs typeface="Arial"/>
              </a:rPr>
              <a:t>experience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is </a:t>
            </a:r>
            <a:r>
              <a:rPr sz="1600" spc="-10" dirty="0">
                <a:latin typeface="Arial"/>
                <a:cs typeface="Arial"/>
              </a:rPr>
              <a:t>overwhelmingly </a:t>
            </a:r>
            <a:r>
              <a:rPr sz="1600" dirty="0">
                <a:latin typeface="Arial"/>
                <a:cs typeface="Arial"/>
              </a:rPr>
              <a:t>positive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friendly</a:t>
            </a:r>
            <a:endParaRPr sz="1600" dirty="0">
              <a:latin typeface="Arial"/>
              <a:cs typeface="Arial"/>
            </a:endParaRPr>
          </a:p>
          <a:p>
            <a:pPr marL="469265" marR="5080" indent="-457200">
              <a:lnSpc>
                <a:spcPct val="100000"/>
              </a:lnSpc>
              <a:buChar char="•"/>
              <a:tabLst>
                <a:tab pos="469265" algn="l"/>
              </a:tabLst>
            </a:pPr>
            <a:r>
              <a:rPr sz="1600" dirty="0">
                <a:latin typeface="Arial"/>
                <a:cs typeface="Arial"/>
              </a:rPr>
              <a:t>Prevent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teasing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</a:t>
            </a:r>
            <a:r>
              <a:rPr sz="1600" spc="-10" dirty="0">
                <a:latin typeface="Arial"/>
                <a:cs typeface="Arial"/>
              </a:rPr>
              <a:t>bullying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1679" y="2232652"/>
            <a:ext cx="25292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9.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Offer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girls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only </a:t>
            </a:r>
            <a:r>
              <a:rPr sz="2400" b="1" spc="-10" dirty="0">
                <a:latin typeface="Arial"/>
                <a:cs typeface="Arial"/>
              </a:rPr>
              <a:t>activities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1679" y="3695946"/>
            <a:ext cx="292354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7359" marR="36195" indent="-454659">
              <a:lnSpc>
                <a:spcPct val="100000"/>
              </a:lnSpc>
              <a:spcBef>
                <a:spcPts val="100"/>
              </a:spcBef>
              <a:buChar char="•"/>
              <a:tabLst>
                <a:tab pos="469900" algn="l"/>
              </a:tabLst>
            </a:pPr>
            <a:r>
              <a:rPr sz="1600" dirty="0">
                <a:latin typeface="Arial"/>
                <a:cs typeface="Arial"/>
              </a:rPr>
              <a:t>Acknowledge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that 	</a:t>
            </a:r>
            <a:r>
              <a:rPr sz="1600" dirty="0">
                <a:latin typeface="Arial"/>
                <a:cs typeface="Arial"/>
              </a:rPr>
              <a:t>girls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have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specific 	needs</a:t>
            </a:r>
            <a:endParaRPr sz="16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900" algn="l"/>
              </a:tabLst>
            </a:pPr>
            <a:r>
              <a:rPr sz="1600" dirty="0">
                <a:latin typeface="Arial"/>
                <a:cs typeface="Arial"/>
              </a:rPr>
              <a:t>Understand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that </a:t>
            </a:r>
            <a:r>
              <a:rPr sz="1600" dirty="0">
                <a:latin typeface="Arial"/>
                <a:cs typeface="Arial"/>
              </a:rPr>
              <a:t>mixed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spaces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can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barrier.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04690" y="2265545"/>
            <a:ext cx="32766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10.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aware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issues </a:t>
            </a:r>
            <a:r>
              <a:rPr sz="2400" b="1" dirty="0">
                <a:latin typeface="Arial"/>
                <a:cs typeface="Arial"/>
              </a:rPr>
              <a:t>relating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body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image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04690" y="3695946"/>
            <a:ext cx="338582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32740" indent="-457834">
              <a:lnSpc>
                <a:spcPct val="100000"/>
              </a:lnSpc>
              <a:spcBef>
                <a:spcPts val="100"/>
              </a:spcBef>
              <a:buChar char="•"/>
              <a:tabLst>
                <a:tab pos="469900" algn="l"/>
              </a:tabLst>
            </a:pPr>
            <a:r>
              <a:rPr sz="1600" dirty="0">
                <a:latin typeface="Arial"/>
                <a:cs typeface="Arial"/>
              </a:rPr>
              <a:t>Involve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girls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in </a:t>
            </a:r>
            <a:r>
              <a:rPr sz="1600" dirty="0">
                <a:latin typeface="Arial"/>
                <a:cs typeface="Arial"/>
              </a:rPr>
              <a:t>decision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about </a:t>
            </a:r>
            <a:r>
              <a:rPr sz="1600" dirty="0">
                <a:latin typeface="Arial"/>
                <a:cs typeface="Arial"/>
              </a:rPr>
              <a:t>sportwear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(clothing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other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material)</a:t>
            </a:r>
            <a:endParaRPr sz="1600" dirty="0">
              <a:latin typeface="Arial"/>
              <a:cs typeface="Arial"/>
            </a:endParaRPr>
          </a:p>
          <a:p>
            <a:pPr marL="466725" marR="5080" indent="-454659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sz="1600" dirty="0">
                <a:latin typeface="Arial"/>
                <a:cs typeface="Arial"/>
              </a:rPr>
              <a:t>Provide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girls’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facilities </a:t>
            </a:r>
            <a:r>
              <a:rPr sz="1600" dirty="0">
                <a:latin typeface="Arial"/>
                <a:cs typeface="Arial"/>
              </a:rPr>
              <a:t>(e.g.,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changing</a:t>
            </a:r>
            <a:r>
              <a:rPr lang="de-DE"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room, 	</a:t>
            </a:r>
            <a:r>
              <a:rPr sz="1600" dirty="0">
                <a:latin typeface="Arial"/>
                <a:cs typeface="Arial"/>
              </a:rPr>
              <a:t>sanitary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towels).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856" y="20523"/>
            <a:ext cx="9578391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7135" marR="5080" indent="-119507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Connect</a:t>
            </a:r>
            <a:r>
              <a:rPr sz="3600" spc="-155" dirty="0"/>
              <a:t> </a:t>
            </a:r>
            <a:r>
              <a:rPr sz="3600" dirty="0"/>
              <a:t>And</a:t>
            </a:r>
            <a:r>
              <a:rPr sz="3600" spc="-20" dirty="0"/>
              <a:t> </a:t>
            </a:r>
            <a:r>
              <a:rPr sz="3600" dirty="0"/>
              <a:t>Encourage</a:t>
            </a:r>
            <a:r>
              <a:rPr sz="3600" spc="-35" dirty="0"/>
              <a:t> </a:t>
            </a:r>
            <a:r>
              <a:rPr sz="3600" i="1" dirty="0">
                <a:latin typeface="Arial"/>
                <a:cs typeface="Arial"/>
              </a:rPr>
              <a:t>Connections</a:t>
            </a:r>
            <a:r>
              <a:rPr sz="3600" i="1" spc="-25" dirty="0">
                <a:latin typeface="Arial"/>
                <a:cs typeface="Arial"/>
              </a:rPr>
              <a:t> </a:t>
            </a:r>
            <a:r>
              <a:rPr sz="3600" spc="-25" dirty="0"/>
              <a:t>to </a:t>
            </a:r>
            <a:r>
              <a:rPr sz="3600" dirty="0"/>
              <a:t>Maximize</a:t>
            </a:r>
            <a:r>
              <a:rPr lang="de-DE" sz="3600" spc="-20" dirty="0"/>
              <a:t> </a:t>
            </a:r>
            <a:r>
              <a:rPr lang="de-DE" sz="3600" dirty="0"/>
              <a:t>a</a:t>
            </a:r>
            <a:r>
              <a:rPr lang="de-DE" sz="3600" spc="-20" dirty="0"/>
              <a:t> </a:t>
            </a:r>
            <a:r>
              <a:rPr sz="3600" dirty="0"/>
              <a:t>Sense</a:t>
            </a:r>
            <a:r>
              <a:rPr sz="3600" spc="-30" dirty="0"/>
              <a:t> </a:t>
            </a:r>
            <a:r>
              <a:rPr sz="3600" dirty="0"/>
              <a:t>of</a:t>
            </a:r>
            <a:r>
              <a:rPr sz="3600" spc="-15" dirty="0"/>
              <a:t> </a:t>
            </a:r>
            <a:r>
              <a:rPr sz="3600" spc="-10" dirty="0"/>
              <a:t>Belonging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9856" y="1039837"/>
            <a:ext cx="6842920" cy="4553811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dirty="0">
                <a:latin typeface="Arial"/>
                <a:cs typeface="Arial"/>
              </a:rPr>
              <a:t>Most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girls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are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socialised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to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be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social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dirty="0">
                <a:latin typeface="Arial"/>
                <a:cs typeface="Arial"/>
              </a:rPr>
              <a:t>Girls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respond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to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feeling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connected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65"/>
              </a:spcBef>
            </a:pP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Create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designated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social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times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e.g.,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encourage</a:t>
            </a:r>
            <a:endParaRPr sz="22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the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girls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arrive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early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connect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with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their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friends</a:t>
            </a:r>
            <a:endParaRPr sz="2200" dirty="0">
              <a:latin typeface="Arial"/>
              <a:cs typeface="Arial"/>
            </a:endParaRPr>
          </a:p>
          <a:p>
            <a:pPr marL="355600" marR="109855" indent="-343535">
              <a:lnSpc>
                <a:spcPct val="100000"/>
              </a:lnSpc>
              <a:spcBef>
                <a:spcPts val="530"/>
              </a:spcBef>
              <a:buFont typeface="Wingdings"/>
              <a:buChar char=""/>
              <a:tabLst>
                <a:tab pos="355600" algn="l"/>
                <a:tab pos="1831975" algn="l"/>
              </a:tabLst>
            </a:pPr>
            <a:r>
              <a:rPr sz="2200" dirty="0">
                <a:latin typeface="Arial"/>
                <a:cs typeface="Arial"/>
              </a:rPr>
              <a:t>Create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opportunities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players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feedback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to </a:t>
            </a:r>
            <a:br>
              <a:rPr lang="de-DE" sz="2200" spc="-25" dirty="0">
                <a:latin typeface="Arial"/>
                <a:cs typeface="Arial"/>
              </a:rPr>
            </a:br>
            <a:r>
              <a:rPr sz="2200" dirty="0">
                <a:latin typeface="Arial"/>
                <a:cs typeface="Arial"/>
              </a:rPr>
              <a:t>each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other</a:t>
            </a:r>
            <a:r>
              <a:rPr lang="de-DE"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(positively)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e.g.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ask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them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say </a:t>
            </a:r>
            <a:r>
              <a:rPr sz="2200" dirty="0">
                <a:latin typeface="Arial"/>
                <a:cs typeface="Arial"/>
              </a:rPr>
              <a:t>something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that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impressed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them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about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girls</a:t>
            </a:r>
            <a:r>
              <a:rPr sz="2200" spc="-75" dirty="0">
                <a:latin typeface="Arial"/>
                <a:cs typeface="Arial"/>
              </a:rPr>
              <a:t> </a:t>
            </a:r>
            <a:br>
              <a:rPr lang="de-DE" sz="2200" spc="-75" dirty="0">
                <a:latin typeface="Arial"/>
                <a:cs typeface="Arial"/>
              </a:rPr>
            </a:br>
            <a:r>
              <a:rPr sz="2200" spc="-25" dirty="0">
                <a:latin typeface="Arial"/>
                <a:cs typeface="Arial"/>
              </a:rPr>
              <a:t>on </a:t>
            </a:r>
            <a:r>
              <a:rPr sz="2200" dirty="0">
                <a:latin typeface="Arial"/>
                <a:cs typeface="Arial"/>
              </a:rPr>
              <a:t>their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team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/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group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Wingdings"/>
              <a:buChar char="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Encourage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girls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celebrate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each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other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Wingdings"/>
              <a:buChar char="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Coaches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should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connect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with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each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individual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–</a:t>
            </a:r>
            <a:endParaRPr sz="22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Arial"/>
                <a:cs typeface="Arial"/>
              </a:rPr>
              <a:t>observe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individual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needs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preferences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4511" y="1316736"/>
            <a:ext cx="4871465" cy="3652266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D06A3AAB-5A82-5152-2B4E-87866A98B00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8247" y="4240530"/>
            <a:ext cx="1453896" cy="1456944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F4239BB-9ACB-4A32-0D7F-39A7A154420D}"/>
              </a:ext>
            </a:extLst>
          </p:cNvPr>
          <p:cNvGrpSpPr/>
          <p:nvPr/>
        </p:nvGrpSpPr>
        <p:grpSpPr>
          <a:xfrm>
            <a:off x="0" y="6105525"/>
            <a:ext cx="12192000" cy="752475"/>
            <a:chOff x="0" y="6105525"/>
            <a:chExt cx="12192000" cy="752475"/>
          </a:xfrm>
        </p:grpSpPr>
        <p:sp>
          <p:nvSpPr>
            <p:cNvPr id="7" name="Rectangle 17">
              <a:extLst>
                <a:ext uri="{FF2B5EF4-FFF2-40B4-BE49-F238E27FC236}">
                  <a16:creationId xmlns:a16="http://schemas.microsoft.com/office/drawing/2014/main" id="{915C3E78-D8B4-C5B0-9FDF-86C185F7DDE5}"/>
                </a:ext>
              </a:extLst>
            </p:cNvPr>
            <p:cNvSpPr/>
            <p:nvPr/>
          </p:nvSpPr>
          <p:spPr>
            <a:xfrm>
              <a:off x="0" y="6105525"/>
              <a:ext cx="12192000" cy="752475"/>
            </a:xfrm>
            <a:prstGeom prst="rect">
              <a:avLst/>
            </a:prstGeom>
            <a:solidFill>
              <a:srgbClr val="E7601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ooter Placeholder 4">
              <a:extLst>
                <a:ext uri="{FF2B5EF4-FFF2-40B4-BE49-F238E27FC236}">
                  <a16:creationId xmlns:a16="http://schemas.microsoft.com/office/drawing/2014/main" id="{E4B237C7-8716-D769-BB87-858030B3A958}"/>
                </a:ext>
              </a:extLst>
            </p:cNvPr>
            <p:cNvSpPr txBox="1">
              <a:spLocks/>
            </p:cNvSpPr>
            <p:nvPr/>
          </p:nvSpPr>
          <p:spPr>
            <a:xfrm>
              <a:off x="10653712" y="6264275"/>
              <a:ext cx="1538288" cy="36512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indent="0" algn="l" defTabSz="457200" rtl="0" eaLnBrk="1" latinLnBrk="0" hangingPunct="1">
                <a:tabLst/>
                <a:defRPr sz="1200" b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/>
                <a:t>sportireland.ie</a:t>
              </a:r>
              <a:endParaRPr lang="en-US" dirty="0"/>
            </a:p>
          </p:txBody>
        </p:sp>
        <p:pic>
          <p:nvPicPr>
            <p:cNvPr id="9" name="Picture 12" descr="Sport Ireland_COACHING white trans_V.png">
              <a:extLst>
                <a:ext uri="{FF2B5EF4-FFF2-40B4-BE49-F238E27FC236}">
                  <a16:creationId xmlns:a16="http://schemas.microsoft.com/office/drawing/2014/main" id="{FAF369B8-F83A-BCE9-5451-3EAA66E9F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13" y="6288088"/>
              <a:ext cx="81280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6594" y="148844"/>
            <a:ext cx="4647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AF50"/>
                </a:solidFill>
              </a:rPr>
              <a:t>What</a:t>
            </a:r>
            <a:r>
              <a:rPr sz="3600" spc="-40" dirty="0">
                <a:solidFill>
                  <a:srgbClr val="00AF50"/>
                </a:solidFill>
              </a:rPr>
              <a:t> </a:t>
            </a:r>
            <a:r>
              <a:rPr sz="3600" dirty="0">
                <a:solidFill>
                  <a:srgbClr val="00AF50"/>
                </a:solidFill>
              </a:rPr>
              <a:t>is</a:t>
            </a:r>
            <a:r>
              <a:rPr sz="3600" spc="-35" dirty="0">
                <a:solidFill>
                  <a:srgbClr val="00AF50"/>
                </a:solidFill>
              </a:rPr>
              <a:t> </a:t>
            </a:r>
            <a:r>
              <a:rPr sz="3600" dirty="0">
                <a:solidFill>
                  <a:srgbClr val="00AF50"/>
                </a:solidFill>
              </a:rPr>
              <a:t>Body</a:t>
            </a:r>
            <a:r>
              <a:rPr sz="3600" spc="-35" dirty="0">
                <a:solidFill>
                  <a:srgbClr val="00AF50"/>
                </a:solidFill>
              </a:rPr>
              <a:t> </a:t>
            </a:r>
            <a:r>
              <a:rPr sz="3600" spc="-10" dirty="0">
                <a:solidFill>
                  <a:srgbClr val="00AF50"/>
                </a:solidFill>
              </a:rPr>
              <a:t>Image?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187445" y="1100634"/>
            <a:ext cx="8166355" cy="39626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47015" indent="-457200">
              <a:lnSpc>
                <a:spcPct val="100000"/>
              </a:lnSpc>
              <a:spcBef>
                <a:spcPts val="100"/>
              </a:spcBef>
              <a:buClr>
                <a:srgbClr val="FDC509"/>
              </a:buClr>
              <a:buSzPct val="83333"/>
              <a:buChar char="•"/>
              <a:tabLst>
                <a:tab pos="469900" algn="l"/>
              </a:tabLst>
            </a:pPr>
            <a:r>
              <a:rPr dirty="0"/>
              <a:t>Body</a:t>
            </a:r>
            <a:r>
              <a:rPr spc="-55" dirty="0"/>
              <a:t> </a:t>
            </a:r>
            <a:r>
              <a:rPr dirty="0"/>
              <a:t>image</a:t>
            </a:r>
            <a:r>
              <a:rPr spc="-35" dirty="0"/>
              <a:t> </a:t>
            </a:r>
            <a:r>
              <a:rPr dirty="0"/>
              <a:t>refers</a:t>
            </a:r>
            <a:r>
              <a:rPr spc="-70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dirty="0"/>
              <a:t>thoughts,</a:t>
            </a:r>
            <a:r>
              <a:rPr spc="-45" dirty="0"/>
              <a:t> </a:t>
            </a:r>
            <a:r>
              <a:rPr dirty="0"/>
              <a:t>feelings,</a:t>
            </a:r>
            <a:r>
              <a:rPr spc="-45" dirty="0"/>
              <a:t> </a:t>
            </a:r>
            <a:r>
              <a:rPr spc="-25" dirty="0"/>
              <a:t>and </a:t>
            </a:r>
            <a:r>
              <a:rPr dirty="0"/>
              <a:t>perceptions</a:t>
            </a:r>
            <a:r>
              <a:rPr spc="-55" dirty="0"/>
              <a:t> </a:t>
            </a:r>
            <a:r>
              <a:rPr dirty="0"/>
              <a:t>you</a:t>
            </a:r>
            <a:r>
              <a:rPr spc="-80" dirty="0"/>
              <a:t> </a:t>
            </a:r>
            <a:r>
              <a:rPr dirty="0"/>
              <a:t>have</a:t>
            </a:r>
            <a:r>
              <a:rPr spc="-75" dirty="0"/>
              <a:t> </a:t>
            </a:r>
            <a:r>
              <a:rPr dirty="0"/>
              <a:t>about</a:t>
            </a:r>
            <a:r>
              <a:rPr spc="-65" dirty="0"/>
              <a:t> </a:t>
            </a:r>
            <a:r>
              <a:rPr dirty="0"/>
              <a:t>your</a:t>
            </a:r>
            <a:r>
              <a:rPr spc="-75" dirty="0"/>
              <a:t> </a:t>
            </a:r>
            <a:r>
              <a:rPr spc="-20" dirty="0"/>
              <a:t>body </a:t>
            </a:r>
            <a:r>
              <a:rPr dirty="0"/>
              <a:t>appearance</a:t>
            </a:r>
            <a:r>
              <a:rPr spc="-90" dirty="0"/>
              <a:t> </a:t>
            </a:r>
            <a:r>
              <a:rPr dirty="0"/>
              <a:t>and</a:t>
            </a:r>
            <a:r>
              <a:rPr spc="-120" dirty="0"/>
              <a:t> </a:t>
            </a:r>
            <a:r>
              <a:rPr spc="-10" dirty="0"/>
              <a:t>shape.</a:t>
            </a:r>
          </a:p>
          <a:p>
            <a:pPr marL="469900" marR="5080" indent="-457200">
              <a:lnSpc>
                <a:spcPct val="100000"/>
              </a:lnSpc>
              <a:buClr>
                <a:srgbClr val="FDC509"/>
              </a:buClr>
              <a:buSzPct val="83333"/>
              <a:buChar char="•"/>
              <a:tabLst>
                <a:tab pos="469900" algn="l"/>
              </a:tabLst>
            </a:pPr>
            <a:r>
              <a:rPr dirty="0"/>
              <a:t>Individuals</a:t>
            </a:r>
            <a:r>
              <a:rPr spc="-45" dirty="0"/>
              <a:t> </a:t>
            </a:r>
            <a:r>
              <a:rPr dirty="0"/>
              <a:t>who</a:t>
            </a:r>
            <a:r>
              <a:rPr spc="-60" dirty="0"/>
              <a:t> </a:t>
            </a:r>
            <a:r>
              <a:rPr dirty="0"/>
              <a:t>feel</a:t>
            </a:r>
            <a:r>
              <a:rPr spc="-70" dirty="0"/>
              <a:t> </a:t>
            </a:r>
            <a:r>
              <a:rPr dirty="0"/>
              <a:t>better</a:t>
            </a:r>
            <a:r>
              <a:rPr spc="-70" dirty="0"/>
              <a:t> </a:t>
            </a:r>
            <a:r>
              <a:rPr dirty="0"/>
              <a:t>about</a:t>
            </a:r>
            <a:r>
              <a:rPr spc="-65" dirty="0"/>
              <a:t> </a:t>
            </a:r>
            <a:r>
              <a:rPr dirty="0"/>
              <a:t>their</a:t>
            </a:r>
            <a:r>
              <a:rPr spc="-70" dirty="0"/>
              <a:t> </a:t>
            </a:r>
            <a:r>
              <a:rPr dirty="0"/>
              <a:t>bodies</a:t>
            </a:r>
            <a:r>
              <a:rPr spc="-50" dirty="0"/>
              <a:t> </a:t>
            </a:r>
            <a:r>
              <a:rPr spc="-10" dirty="0"/>
              <a:t>(i.e., </a:t>
            </a:r>
            <a:r>
              <a:rPr dirty="0"/>
              <a:t>have</a:t>
            </a:r>
            <a:r>
              <a:rPr spc="-70" dirty="0"/>
              <a:t> </a:t>
            </a:r>
            <a:r>
              <a:rPr dirty="0"/>
              <a:t>positive</a:t>
            </a:r>
            <a:r>
              <a:rPr spc="-60" dirty="0"/>
              <a:t> </a:t>
            </a:r>
            <a:r>
              <a:rPr dirty="0"/>
              <a:t>body</a:t>
            </a:r>
            <a:r>
              <a:rPr spc="-60" dirty="0"/>
              <a:t> </a:t>
            </a:r>
            <a:r>
              <a:rPr dirty="0"/>
              <a:t>image)</a:t>
            </a:r>
            <a:r>
              <a:rPr spc="-75" dirty="0"/>
              <a:t> </a:t>
            </a:r>
            <a:r>
              <a:rPr dirty="0"/>
              <a:t>are</a:t>
            </a:r>
            <a:r>
              <a:rPr spc="-70" dirty="0"/>
              <a:t> </a:t>
            </a:r>
            <a:r>
              <a:rPr dirty="0"/>
              <a:t>more</a:t>
            </a:r>
            <a:r>
              <a:rPr spc="-70" dirty="0"/>
              <a:t> </a:t>
            </a:r>
            <a:r>
              <a:rPr dirty="0"/>
              <a:t>likely</a:t>
            </a:r>
            <a:r>
              <a:rPr spc="-55" dirty="0"/>
              <a:t> </a:t>
            </a:r>
            <a:r>
              <a:rPr spc="-25" dirty="0"/>
              <a:t>to </a:t>
            </a:r>
            <a:r>
              <a:rPr dirty="0"/>
              <a:t>engage</a:t>
            </a:r>
            <a:r>
              <a:rPr spc="-40" dirty="0"/>
              <a:t> </a:t>
            </a:r>
            <a:r>
              <a:rPr dirty="0"/>
              <a:t>in</a:t>
            </a:r>
            <a:r>
              <a:rPr spc="-65" dirty="0"/>
              <a:t> </a:t>
            </a:r>
            <a:r>
              <a:rPr dirty="0"/>
              <a:t>physical</a:t>
            </a:r>
            <a:r>
              <a:rPr spc="-30" dirty="0"/>
              <a:t> </a:t>
            </a:r>
            <a:r>
              <a:rPr dirty="0"/>
              <a:t>activity</a:t>
            </a:r>
            <a:r>
              <a:rPr spc="-65" dirty="0"/>
              <a:t> </a:t>
            </a:r>
            <a:r>
              <a:rPr dirty="0"/>
              <a:t>than</a:t>
            </a:r>
            <a:r>
              <a:rPr spc="-55" dirty="0"/>
              <a:t> </a:t>
            </a:r>
            <a:r>
              <a:rPr dirty="0"/>
              <a:t>those</a:t>
            </a:r>
            <a:r>
              <a:rPr spc="-50" dirty="0"/>
              <a:t> </a:t>
            </a:r>
            <a:r>
              <a:rPr dirty="0"/>
              <a:t>who</a:t>
            </a:r>
            <a:r>
              <a:rPr spc="-45" dirty="0"/>
              <a:t> </a:t>
            </a:r>
            <a:r>
              <a:rPr spc="-20" dirty="0"/>
              <a:t>have </a:t>
            </a:r>
            <a:r>
              <a:rPr dirty="0"/>
              <a:t>negative</a:t>
            </a:r>
            <a:r>
              <a:rPr spc="-95" dirty="0"/>
              <a:t> </a:t>
            </a:r>
            <a:r>
              <a:rPr dirty="0"/>
              <a:t>body</a:t>
            </a:r>
            <a:r>
              <a:rPr spc="-85" dirty="0"/>
              <a:t> </a:t>
            </a:r>
            <a:r>
              <a:rPr spc="-10" dirty="0"/>
              <a:t>image.</a:t>
            </a:r>
          </a:p>
          <a:p>
            <a:pPr marL="469900" marR="129539" indent="-457200">
              <a:lnSpc>
                <a:spcPct val="100000"/>
              </a:lnSpc>
              <a:buClr>
                <a:srgbClr val="FDC509"/>
              </a:buClr>
              <a:buSzPct val="83333"/>
              <a:buChar char="•"/>
              <a:tabLst>
                <a:tab pos="469900" algn="l"/>
              </a:tabLst>
            </a:pPr>
            <a:r>
              <a:rPr dirty="0"/>
              <a:t>Individuals</a:t>
            </a:r>
            <a:r>
              <a:rPr spc="-70" dirty="0"/>
              <a:t> </a:t>
            </a:r>
            <a:r>
              <a:rPr dirty="0"/>
              <a:t>who</a:t>
            </a:r>
            <a:r>
              <a:rPr spc="-80" dirty="0"/>
              <a:t> </a:t>
            </a:r>
            <a:r>
              <a:rPr dirty="0"/>
              <a:t>are</a:t>
            </a:r>
            <a:r>
              <a:rPr spc="-95" dirty="0"/>
              <a:t> </a:t>
            </a:r>
            <a:r>
              <a:rPr spc="-10" dirty="0"/>
              <a:t>self-</a:t>
            </a:r>
            <a:r>
              <a:rPr dirty="0"/>
              <a:t>conscious</a:t>
            </a:r>
            <a:r>
              <a:rPr spc="-70" dirty="0"/>
              <a:t> </a:t>
            </a:r>
            <a:r>
              <a:rPr dirty="0"/>
              <a:t>and</a:t>
            </a:r>
            <a:r>
              <a:rPr spc="-90" dirty="0"/>
              <a:t> </a:t>
            </a:r>
            <a:r>
              <a:rPr spc="-10" dirty="0"/>
              <a:t>anxious </a:t>
            </a:r>
            <a:r>
              <a:rPr dirty="0"/>
              <a:t>about</a:t>
            </a:r>
            <a:r>
              <a:rPr spc="-60" dirty="0"/>
              <a:t> </a:t>
            </a:r>
            <a:r>
              <a:rPr dirty="0"/>
              <a:t>their</a:t>
            </a:r>
            <a:r>
              <a:rPr spc="-60" dirty="0"/>
              <a:t> </a:t>
            </a:r>
            <a:r>
              <a:rPr dirty="0"/>
              <a:t>appearance</a:t>
            </a:r>
            <a:r>
              <a:rPr spc="-30" dirty="0"/>
              <a:t> </a:t>
            </a:r>
            <a:r>
              <a:rPr dirty="0"/>
              <a:t>tend</a:t>
            </a:r>
            <a:r>
              <a:rPr spc="-70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dirty="0"/>
              <a:t>prefer</a:t>
            </a:r>
            <a:r>
              <a:rPr spc="-55" dirty="0"/>
              <a:t> </a:t>
            </a:r>
            <a:r>
              <a:rPr dirty="0"/>
              <a:t>to</a:t>
            </a:r>
            <a:r>
              <a:rPr spc="-75" dirty="0"/>
              <a:t> </a:t>
            </a:r>
            <a:r>
              <a:rPr spc="-10" dirty="0"/>
              <a:t>exercise </a:t>
            </a:r>
            <a:r>
              <a:rPr dirty="0"/>
              <a:t>alone</a:t>
            </a:r>
            <a:r>
              <a:rPr spc="-50" dirty="0"/>
              <a:t> </a:t>
            </a:r>
            <a:r>
              <a:rPr dirty="0"/>
              <a:t>and</a:t>
            </a:r>
            <a:r>
              <a:rPr spc="-70" dirty="0"/>
              <a:t> </a:t>
            </a:r>
            <a:r>
              <a:rPr dirty="0"/>
              <a:t>have</a:t>
            </a:r>
            <a:r>
              <a:rPr spc="-50" dirty="0"/>
              <a:t> </a:t>
            </a:r>
            <a:r>
              <a:rPr dirty="0"/>
              <a:t>lower</a:t>
            </a:r>
            <a:r>
              <a:rPr spc="-45" dirty="0"/>
              <a:t> </a:t>
            </a:r>
            <a:r>
              <a:rPr dirty="0"/>
              <a:t>levels</a:t>
            </a:r>
            <a:r>
              <a:rPr spc="-45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spc="-10" dirty="0"/>
              <a:t>enjoyment.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88036" y="306324"/>
            <a:ext cx="2849245" cy="5726430"/>
            <a:chOff x="288036" y="306324"/>
            <a:chExt cx="2849245" cy="57264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80" y="306324"/>
              <a:ext cx="2600706" cy="17625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572" y="1972056"/>
              <a:ext cx="2065781" cy="24604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036" y="4431791"/>
              <a:ext cx="2849118" cy="1600962"/>
            </a:xfrm>
            <a:prstGeom prst="rect">
              <a:avLst/>
            </a:prstGeom>
          </p:spPr>
        </p:pic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DC3C69A-6753-4A18-41D1-D01F5523C806}"/>
              </a:ext>
            </a:extLst>
          </p:cNvPr>
          <p:cNvGrpSpPr/>
          <p:nvPr/>
        </p:nvGrpSpPr>
        <p:grpSpPr>
          <a:xfrm>
            <a:off x="0" y="6105525"/>
            <a:ext cx="12192000" cy="752475"/>
            <a:chOff x="0" y="6105525"/>
            <a:chExt cx="12192000" cy="752475"/>
          </a:xfrm>
        </p:grpSpPr>
        <p:sp>
          <p:nvSpPr>
            <p:cNvPr id="8" name="Rectangle 17">
              <a:extLst>
                <a:ext uri="{FF2B5EF4-FFF2-40B4-BE49-F238E27FC236}">
                  <a16:creationId xmlns:a16="http://schemas.microsoft.com/office/drawing/2014/main" id="{AC95D3B2-45D9-3C7A-D3BE-9318A954D3D0}"/>
                </a:ext>
              </a:extLst>
            </p:cNvPr>
            <p:cNvSpPr/>
            <p:nvPr/>
          </p:nvSpPr>
          <p:spPr>
            <a:xfrm>
              <a:off x="0" y="6105525"/>
              <a:ext cx="12192000" cy="752475"/>
            </a:xfrm>
            <a:prstGeom prst="rect">
              <a:avLst/>
            </a:prstGeom>
            <a:solidFill>
              <a:srgbClr val="E7601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ooter Placeholder 4">
              <a:extLst>
                <a:ext uri="{FF2B5EF4-FFF2-40B4-BE49-F238E27FC236}">
                  <a16:creationId xmlns:a16="http://schemas.microsoft.com/office/drawing/2014/main" id="{7E4E2B82-6D57-6E6E-AA7D-8C8E76F3C609}"/>
                </a:ext>
              </a:extLst>
            </p:cNvPr>
            <p:cNvSpPr txBox="1">
              <a:spLocks/>
            </p:cNvSpPr>
            <p:nvPr/>
          </p:nvSpPr>
          <p:spPr>
            <a:xfrm>
              <a:off x="10653712" y="6264275"/>
              <a:ext cx="1538288" cy="36512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indent="0" algn="l" defTabSz="457200" rtl="0" eaLnBrk="1" latinLnBrk="0" hangingPunct="1">
                <a:tabLst/>
                <a:defRPr sz="1200" b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/>
                <a:t>sportireland.ie</a:t>
              </a:r>
              <a:endParaRPr lang="en-US" dirty="0"/>
            </a:p>
          </p:txBody>
        </p:sp>
        <p:pic>
          <p:nvPicPr>
            <p:cNvPr id="12" name="Picture 12" descr="Sport Ireland_COACHING white trans_V.png">
              <a:extLst>
                <a:ext uri="{FF2B5EF4-FFF2-40B4-BE49-F238E27FC236}">
                  <a16:creationId xmlns:a16="http://schemas.microsoft.com/office/drawing/2014/main" id="{2BB132D4-B133-9345-6B89-4E94B0B96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13" y="6288088"/>
              <a:ext cx="81280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37DCAE71-DC95-A89E-3C76-15BE564141A9}"/>
              </a:ext>
            </a:extLst>
          </p:cNvPr>
          <p:cNvSpPr txBox="1"/>
          <p:nvPr/>
        </p:nvSpPr>
        <p:spPr>
          <a:xfrm>
            <a:off x="541335" y="4698558"/>
            <a:ext cx="10982183" cy="120032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further information on the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EduPASS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Project  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please follow the link:</a:t>
            </a:r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Website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https://edupass-project.eu/</a:t>
            </a:r>
            <a:r>
              <a:rPr lang="de-D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This work is licensed under the Creative    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Commons Attribution 4.0 International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License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http://creativecommons.org/licenses/by/4.0/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8776968-3EB6-1AFE-9CBC-E6F703E7B498}"/>
              </a:ext>
            </a:extLst>
          </p:cNvPr>
          <p:cNvSpPr txBox="1"/>
          <p:nvPr/>
        </p:nvSpPr>
        <p:spPr>
          <a:xfrm>
            <a:off x="541334" y="1120676"/>
            <a:ext cx="10431465" cy="323165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kern="0" dirty="0">
                <a:effectLst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Technical sheet</a:t>
            </a:r>
            <a:endParaRPr lang="de-DE" sz="2400" b="1" kern="0" dirty="0">
              <a:solidFill>
                <a:srgbClr val="2C3D68"/>
              </a:solidFill>
              <a:effectLst/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Project: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Education for Physical Activity and Sport: 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Informal and Non-formal Settings</a:t>
            </a:r>
          </a:p>
          <a:p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Authors: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EduPASS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Project Partners</a:t>
            </a:r>
          </a:p>
          <a:p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Intellectual Property Statement:</a:t>
            </a:r>
            <a:b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The following slides were presented by 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Sport Ireland Coaching and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ICoachKids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during the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EduPASS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LTT events. They are shared here as a resource to be adapted in respective contexts, where those organisations `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Sport Ireland Coaching and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ICoachKids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`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intellectual property should be acknowledged, if their slides are used.   </a:t>
            </a:r>
            <a:endParaRPr lang="en-GB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Picture 4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C184EC39-ED71-C1DD-BC49-882960C33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26" y="4811998"/>
            <a:ext cx="1054735" cy="365760"/>
          </a:xfrm>
          <a:prstGeom prst="rect">
            <a:avLst/>
          </a:prstGeom>
          <a:noFill/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01C840F-8FF4-C387-0040-6BD6473760F6}"/>
              </a:ext>
            </a:extLst>
          </p:cNvPr>
          <p:cNvGrpSpPr/>
          <p:nvPr/>
        </p:nvGrpSpPr>
        <p:grpSpPr>
          <a:xfrm>
            <a:off x="6981288" y="2030496"/>
            <a:ext cx="2178480" cy="1025648"/>
            <a:chOff x="2605143" y="2894173"/>
            <a:chExt cx="1357313" cy="639035"/>
          </a:xfrm>
        </p:grpSpPr>
        <p:sp>
          <p:nvSpPr>
            <p:cNvPr id="2" name="Rectangle 17">
              <a:extLst>
                <a:ext uri="{FF2B5EF4-FFF2-40B4-BE49-F238E27FC236}">
                  <a16:creationId xmlns:a16="http://schemas.microsoft.com/office/drawing/2014/main" id="{799D9EF4-E0BE-4740-E020-D741833E619A}"/>
                </a:ext>
              </a:extLst>
            </p:cNvPr>
            <p:cNvSpPr/>
            <p:nvPr/>
          </p:nvSpPr>
          <p:spPr>
            <a:xfrm>
              <a:off x="2605143" y="2894173"/>
              <a:ext cx="1357313" cy="639035"/>
            </a:xfrm>
            <a:prstGeom prst="rect">
              <a:avLst/>
            </a:prstGeom>
            <a:solidFill>
              <a:srgbClr val="E7601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3" name="Picture 12" descr="Sport Ireland_COACHING white trans_V.png">
              <a:extLst>
                <a:ext uri="{FF2B5EF4-FFF2-40B4-BE49-F238E27FC236}">
                  <a16:creationId xmlns:a16="http://schemas.microsoft.com/office/drawing/2014/main" id="{773B8E91-B486-038E-E590-621E7A82F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031" y="3064861"/>
              <a:ext cx="81280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 descr="Coaching Children &amp; iCoachKids | Sport Ireland">
            <a:extLst>
              <a:ext uri="{FF2B5EF4-FFF2-40B4-BE49-F238E27FC236}">
                <a16:creationId xmlns:a16="http://schemas.microsoft.com/office/drawing/2014/main" id="{F514E77A-DDC8-ADAF-696B-BEF5894F5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361" y="1907331"/>
            <a:ext cx="1600438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16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51950" y="0"/>
            <a:ext cx="2630446" cy="20817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281431"/>
            <a:ext cx="4370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00"/>
                </a:solidFill>
              </a:rPr>
              <a:t>Effects</a:t>
            </a:r>
            <a:r>
              <a:rPr spc="-8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Puberty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2775" y="948309"/>
            <a:ext cx="11043285" cy="4855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9052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While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increases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body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size,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hormones,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muscle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strength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improve </a:t>
            </a:r>
            <a:r>
              <a:rPr sz="2400" dirty="0">
                <a:latin typeface="Arial"/>
                <a:cs typeface="Arial"/>
              </a:rPr>
              <a:t>athletic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performance,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there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may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temporary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decline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balance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skills</a:t>
            </a:r>
            <a:r>
              <a:rPr sz="2400" spc="-25" dirty="0">
                <a:latin typeface="Arial"/>
                <a:cs typeface="Arial"/>
              </a:rPr>
              <a:t> and </a:t>
            </a:r>
            <a:r>
              <a:rPr sz="2400" dirty="0">
                <a:latin typeface="Arial"/>
                <a:cs typeface="Arial"/>
              </a:rPr>
              <a:t>body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control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during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adolescent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growth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spurt.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75"/>
              </a:spcBef>
              <a:buFont typeface="Arial"/>
              <a:buChar char="•"/>
            </a:pPr>
            <a:endParaRPr sz="24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Quick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increases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height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weight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effect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body's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centre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gravity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teen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(12-</a:t>
            </a:r>
            <a:r>
              <a:rPr sz="2400" dirty="0">
                <a:latin typeface="Arial"/>
                <a:cs typeface="Arial"/>
              </a:rPr>
              <a:t>17)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may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seem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bit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"clumsy."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70"/>
              </a:spcBef>
            </a:pPr>
            <a:endParaRPr sz="24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An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increase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mass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resulting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wider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hips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formation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breasts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-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psychological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impact.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70"/>
              </a:spcBef>
            </a:pPr>
            <a:endParaRPr sz="24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Emotional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changes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such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mood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swings,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anxiety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changes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relationships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with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others.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2730382-7102-6136-5CB4-9CA9FBB1390B}"/>
              </a:ext>
            </a:extLst>
          </p:cNvPr>
          <p:cNvGrpSpPr/>
          <p:nvPr/>
        </p:nvGrpSpPr>
        <p:grpSpPr>
          <a:xfrm>
            <a:off x="0" y="6105525"/>
            <a:ext cx="12192000" cy="752475"/>
            <a:chOff x="0" y="6105525"/>
            <a:chExt cx="12192000" cy="752475"/>
          </a:xfrm>
        </p:grpSpPr>
        <p:sp>
          <p:nvSpPr>
            <p:cNvPr id="6" name="Rectangle 17">
              <a:extLst>
                <a:ext uri="{FF2B5EF4-FFF2-40B4-BE49-F238E27FC236}">
                  <a16:creationId xmlns:a16="http://schemas.microsoft.com/office/drawing/2014/main" id="{7C6E498B-B5AB-769E-9A87-424ED2948033}"/>
                </a:ext>
              </a:extLst>
            </p:cNvPr>
            <p:cNvSpPr/>
            <p:nvPr/>
          </p:nvSpPr>
          <p:spPr>
            <a:xfrm>
              <a:off x="0" y="6105525"/>
              <a:ext cx="12192000" cy="752475"/>
            </a:xfrm>
            <a:prstGeom prst="rect">
              <a:avLst/>
            </a:prstGeom>
            <a:solidFill>
              <a:srgbClr val="E7601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ooter Placeholder 4">
              <a:extLst>
                <a:ext uri="{FF2B5EF4-FFF2-40B4-BE49-F238E27FC236}">
                  <a16:creationId xmlns:a16="http://schemas.microsoft.com/office/drawing/2014/main" id="{A73AFE9C-EE1C-A1A8-F630-28E604AECB51}"/>
                </a:ext>
              </a:extLst>
            </p:cNvPr>
            <p:cNvSpPr txBox="1">
              <a:spLocks/>
            </p:cNvSpPr>
            <p:nvPr/>
          </p:nvSpPr>
          <p:spPr>
            <a:xfrm>
              <a:off x="10653712" y="6264275"/>
              <a:ext cx="1538288" cy="36512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indent="0" algn="l" defTabSz="457200" rtl="0" eaLnBrk="1" latinLnBrk="0" hangingPunct="1">
                <a:tabLst/>
                <a:defRPr sz="1200" b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/>
                <a:t>sportireland.ie</a:t>
              </a:r>
              <a:endParaRPr lang="en-US" dirty="0"/>
            </a:p>
          </p:txBody>
        </p:sp>
        <p:pic>
          <p:nvPicPr>
            <p:cNvPr id="8" name="Picture 12" descr="Sport Ireland_COACHING white trans_V.png">
              <a:extLst>
                <a:ext uri="{FF2B5EF4-FFF2-40B4-BE49-F238E27FC236}">
                  <a16:creationId xmlns:a16="http://schemas.microsoft.com/office/drawing/2014/main" id="{02105D97-4EA4-8310-9C71-63CF051E6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13" y="6288088"/>
              <a:ext cx="81280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0260" y="237328"/>
            <a:ext cx="5082153" cy="842922"/>
          </a:xfrm>
          <a:prstGeom prst="rect">
            <a:avLst/>
          </a:prstGeom>
        </p:spPr>
        <p:txBody>
          <a:bodyPr vert="horz" wrap="square" lIns="0" tIns="225170" rIns="0" bIns="0" rtlCol="0">
            <a:spAutoFit/>
          </a:bodyPr>
          <a:lstStyle/>
          <a:p>
            <a:pPr marL="229235">
              <a:lnSpc>
                <a:spcPct val="100000"/>
              </a:lnSpc>
              <a:spcBef>
                <a:spcPts val="105"/>
              </a:spcBef>
            </a:pPr>
            <a:r>
              <a:rPr lang="de-DE" dirty="0"/>
              <a:t>P</a:t>
            </a:r>
            <a:r>
              <a:rPr dirty="0" err="1"/>
              <a:t>ractical</a:t>
            </a:r>
            <a:r>
              <a:rPr spc="-210" dirty="0"/>
              <a:t> </a:t>
            </a:r>
            <a:r>
              <a:rPr spc="-10" dirty="0"/>
              <a:t>solutions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394747" y="359754"/>
            <a:ext cx="9124060" cy="4701194"/>
            <a:chOff x="4755260" y="1509522"/>
            <a:chExt cx="6609080" cy="3429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40295" y="2273808"/>
              <a:ext cx="1824770" cy="175869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764785" y="1509522"/>
              <a:ext cx="6590030" cy="3429000"/>
            </a:xfrm>
            <a:custGeom>
              <a:avLst/>
              <a:gdLst/>
              <a:ahLst/>
              <a:cxnLst/>
              <a:rect l="l" t="t" r="r" b="b"/>
              <a:pathLst>
                <a:path w="6590030" h="3429000">
                  <a:moveTo>
                    <a:pt x="0" y="1618995"/>
                  </a:moveTo>
                  <a:lnTo>
                    <a:pt x="6589648" y="1612391"/>
                  </a:lnTo>
                </a:path>
                <a:path w="6590030" h="3429000">
                  <a:moveTo>
                    <a:pt x="3116580" y="0"/>
                  </a:moveTo>
                  <a:lnTo>
                    <a:pt x="3116580" y="3429000"/>
                  </a:lnTo>
                </a:path>
              </a:pathLst>
            </a:custGeom>
            <a:ln w="19050">
              <a:solidFill>
                <a:srgbClr val="A6A6A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837283" y="1292986"/>
            <a:ext cx="254575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FF9900"/>
                </a:solidFill>
                <a:latin typeface="Calibri"/>
                <a:cs typeface="Calibri"/>
              </a:rPr>
              <a:t>Focus</a:t>
            </a:r>
            <a:r>
              <a:rPr sz="2000" b="1" spc="-3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9900"/>
                </a:solidFill>
                <a:latin typeface="Calibri"/>
                <a:cs typeface="Calibri"/>
              </a:rPr>
              <a:t>on</a:t>
            </a:r>
            <a:r>
              <a:rPr sz="2000" b="1" spc="-4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9900"/>
                </a:solidFill>
                <a:latin typeface="Calibri"/>
                <a:cs typeface="Calibri"/>
              </a:rPr>
              <a:t>competence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47824" y="1825681"/>
            <a:ext cx="291131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6910" marR="5080" indent="-664845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FF9900"/>
                </a:solidFill>
                <a:latin typeface="Calibri"/>
                <a:cs typeface="Calibri"/>
              </a:rPr>
              <a:t>Provide non-competitive activities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54206" y="658789"/>
            <a:ext cx="3121712" cy="8992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8760" algn="ctr">
              <a:lnSpc>
                <a:spcPct val="1519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9900"/>
                </a:solidFill>
                <a:latin typeface="Calibri"/>
                <a:cs typeface="Calibri"/>
              </a:rPr>
              <a:t>Provide</a:t>
            </a:r>
            <a:r>
              <a:rPr sz="2000" b="1" spc="-2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9900"/>
                </a:solidFill>
                <a:latin typeface="Calibri"/>
                <a:cs typeface="Calibri"/>
              </a:rPr>
              <a:t>high</a:t>
            </a:r>
            <a:r>
              <a:rPr sz="2000" b="1" spc="-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9900"/>
                </a:solidFill>
                <a:latin typeface="Calibri"/>
                <a:cs typeface="Calibri"/>
              </a:rPr>
              <a:t>support </a:t>
            </a:r>
            <a:r>
              <a:rPr sz="2000" b="1" dirty="0">
                <a:solidFill>
                  <a:srgbClr val="FF9900"/>
                </a:solidFill>
                <a:latin typeface="Calibri"/>
                <a:cs typeface="Calibri"/>
              </a:rPr>
              <a:t>Offer</a:t>
            </a:r>
            <a:r>
              <a:rPr sz="2000" b="1" spc="-3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9900"/>
                </a:solidFill>
                <a:latin typeface="Calibri"/>
                <a:cs typeface="Calibri"/>
              </a:rPr>
              <a:t>a</a:t>
            </a:r>
            <a:r>
              <a:rPr sz="2000" b="1" spc="-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9900"/>
                </a:solidFill>
                <a:latin typeface="Calibri"/>
                <a:cs typeface="Calibri"/>
              </a:rPr>
              <a:t>variety</a:t>
            </a:r>
            <a:r>
              <a:rPr sz="2000" b="1" spc="-4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9900"/>
                </a:solidFill>
                <a:latin typeface="Calibri"/>
                <a:cs typeface="Calibri"/>
              </a:rPr>
              <a:t>of</a:t>
            </a:r>
            <a:r>
              <a:rPr sz="2000" b="1" spc="-4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9900"/>
                </a:solidFill>
                <a:latin typeface="Calibri"/>
                <a:cs typeface="Calibri"/>
              </a:rPr>
              <a:t>activities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51198" y="1852117"/>
            <a:ext cx="192772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FF9900"/>
                </a:solidFill>
                <a:latin typeface="Calibri"/>
                <a:cs typeface="Calibri"/>
              </a:rPr>
              <a:t>Use</a:t>
            </a:r>
            <a:r>
              <a:rPr sz="2000" b="1" spc="-3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9900"/>
                </a:solidFill>
                <a:latin typeface="Calibri"/>
                <a:cs typeface="Calibri"/>
              </a:rPr>
              <a:t>role-models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51458" y="3316084"/>
            <a:ext cx="3304053" cy="13715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7480" marR="149860" algn="ctr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FF9900"/>
                </a:solidFill>
                <a:latin typeface="Calibri"/>
                <a:cs typeface="Calibri"/>
              </a:rPr>
              <a:t>Promote</a:t>
            </a:r>
            <a:r>
              <a:rPr sz="2000" b="1" spc="-6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9900"/>
                </a:solidFill>
                <a:latin typeface="Calibri"/>
                <a:cs typeface="Calibri"/>
              </a:rPr>
              <a:t>friendships</a:t>
            </a:r>
            <a:r>
              <a:rPr sz="2000" b="1" spc="-3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9900"/>
                </a:solidFill>
                <a:latin typeface="Calibri"/>
                <a:cs typeface="Calibri"/>
              </a:rPr>
              <a:t>and </a:t>
            </a:r>
            <a:r>
              <a:rPr sz="2000" b="1" dirty="0">
                <a:solidFill>
                  <a:srgbClr val="FF9900"/>
                </a:solidFill>
                <a:latin typeface="Calibri"/>
                <a:cs typeface="Calibri"/>
              </a:rPr>
              <a:t>social</a:t>
            </a:r>
            <a:r>
              <a:rPr sz="2000" b="1" spc="-3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9900"/>
                </a:solidFill>
                <a:latin typeface="Calibri"/>
                <a:cs typeface="Calibri"/>
              </a:rPr>
              <a:t>connections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z="2000" b="1" dirty="0">
                <a:solidFill>
                  <a:srgbClr val="FF9900"/>
                </a:solidFill>
                <a:latin typeface="Calibri"/>
                <a:cs typeface="Calibri"/>
              </a:rPr>
              <a:t>Help</a:t>
            </a:r>
            <a:r>
              <a:rPr sz="2000" b="1" spc="-4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9900"/>
                </a:solidFill>
                <a:latin typeface="Calibri"/>
                <a:cs typeface="Calibri"/>
              </a:rPr>
              <a:t>coaches</a:t>
            </a:r>
            <a:r>
              <a:rPr sz="2000" b="1" spc="-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9900"/>
                </a:solidFill>
                <a:latin typeface="Calibri"/>
                <a:cs typeface="Calibri"/>
              </a:rPr>
              <a:t>understanding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9900"/>
                </a:solidFill>
                <a:latin typeface="Calibri"/>
                <a:cs typeface="Calibri"/>
              </a:rPr>
              <a:t>girls’</a:t>
            </a:r>
            <a:r>
              <a:rPr sz="2000" b="1" spc="-3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9900"/>
                </a:solidFill>
                <a:latin typeface="Calibri"/>
                <a:cs typeface="Calibri"/>
              </a:rPr>
              <a:t>needs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02173" y="2953136"/>
            <a:ext cx="3625779" cy="673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90" marR="5080" indent="-276225">
              <a:lnSpc>
                <a:spcPct val="110000"/>
              </a:lnSpc>
              <a:spcBef>
                <a:spcPts val="100"/>
              </a:spcBef>
            </a:pPr>
            <a:r>
              <a:rPr sz="2000" b="1" dirty="0">
                <a:solidFill>
                  <a:srgbClr val="FF9900"/>
                </a:solidFill>
                <a:latin typeface="Calibri"/>
                <a:cs typeface="Calibri"/>
              </a:rPr>
              <a:t>Create</a:t>
            </a:r>
            <a:r>
              <a:rPr sz="2000" b="1" spc="-4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9900"/>
                </a:solidFill>
                <a:latin typeface="Calibri"/>
                <a:cs typeface="Calibri"/>
              </a:rPr>
              <a:t>a</a:t>
            </a:r>
            <a:r>
              <a:rPr sz="2000" b="1" spc="-3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9900"/>
                </a:solidFill>
                <a:latin typeface="Calibri"/>
                <a:cs typeface="Calibri"/>
              </a:rPr>
              <a:t>positive,</a:t>
            </a:r>
            <a:r>
              <a:rPr sz="2000" b="1" spc="-4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9900"/>
                </a:solidFill>
                <a:latin typeface="Calibri"/>
                <a:cs typeface="Calibri"/>
              </a:rPr>
              <a:t>inclusive</a:t>
            </a:r>
            <a:r>
              <a:rPr sz="2000" b="1" spc="-4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9900"/>
                </a:solidFill>
                <a:latin typeface="Calibri"/>
                <a:cs typeface="Calibri"/>
              </a:rPr>
              <a:t>and </a:t>
            </a:r>
            <a:r>
              <a:rPr sz="2000" b="1" spc="-10" dirty="0">
                <a:solidFill>
                  <a:srgbClr val="FF9900"/>
                </a:solidFill>
                <a:latin typeface="Calibri"/>
                <a:cs typeface="Calibri"/>
              </a:rPr>
              <a:t>welcoming</a:t>
            </a:r>
            <a:r>
              <a:rPr sz="2000" b="1" spc="-2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9900"/>
                </a:solidFill>
                <a:latin typeface="Calibri"/>
                <a:cs typeface="Calibri"/>
              </a:rPr>
              <a:t>environment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00815" y="3909333"/>
            <a:ext cx="368977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FF9900"/>
                </a:solidFill>
                <a:latin typeface="Calibri"/>
                <a:cs typeface="Calibri"/>
              </a:rPr>
              <a:t>Provide</a:t>
            </a:r>
            <a:r>
              <a:rPr sz="2000" b="1" spc="-4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9900"/>
                </a:solidFill>
                <a:latin typeface="Calibri"/>
                <a:cs typeface="Calibri"/>
              </a:rPr>
              <a:t>girls</a:t>
            </a:r>
            <a:r>
              <a:rPr sz="2000" b="1" spc="-3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9900"/>
                </a:solidFill>
                <a:latin typeface="Calibri"/>
                <a:cs typeface="Calibri"/>
              </a:rPr>
              <a:t>only</a:t>
            </a:r>
            <a:r>
              <a:rPr sz="2000" b="1" spc="-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9900"/>
                </a:solidFill>
                <a:latin typeface="Calibri"/>
                <a:cs typeface="Calibri"/>
              </a:rPr>
              <a:t>opportunities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92466" y="4457797"/>
            <a:ext cx="3445192" cy="673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015" marR="5080" indent="-742950">
              <a:lnSpc>
                <a:spcPct val="110000"/>
              </a:lnSpc>
              <a:spcBef>
                <a:spcPts val="100"/>
              </a:spcBef>
            </a:pPr>
            <a:r>
              <a:rPr sz="2000" b="1" dirty="0">
                <a:solidFill>
                  <a:srgbClr val="FF9900"/>
                </a:solidFill>
                <a:latin typeface="Calibri"/>
                <a:cs typeface="Calibri"/>
              </a:rPr>
              <a:t>Be</a:t>
            </a:r>
            <a:r>
              <a:rPr sz="2000" b="1" spc="-4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9900"/>
                </a:solidFill>
                <a:latin typeface="Calibri"/>
                <a:cs typeface="Calibri"/>
              </a:rPr>
              <a:t>aware</a:t>
            </a:r>
            <a:r>
              <a:rPr sz="2000" b="1" spc="-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9900"/>
                </a:solidFill>
                <a:latin typeface="Calibri"/>
                <a:cs typeface="Calibri"/>
              </a:rPr>
              <a:t>of</a:t>
            </a:r>
            <a:r>
              <a:rPr sz="2000" b="1" spc="-2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9900"/>
                </a:solidFill>
                <a:latin typeface="Calibri"/>
                <a:cs typeface="Calibri"/>
              </a:rPr>
              <a:t>issues</a:t>
            </a:r>
            <a:r>
              <a:rPr sz="2000" b="1" spc="-4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9900"/>
                </a:solidFill>
                <a:latin typeface="Calibri"/>
                <a:cs typeface="Calibri"/>
              </a:rPr>
              <a:t>relating</a:t>
            </a:r>
            <a:r>
              <a:rPr sz="2000" b="1" spc="-4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9900"/>
                </a:solidFill>
                <a:latin typeface="Calibri"/>
                <a:cs typeface="Calibri"/>
              </a:rPr>
              <a:t>to </a:t>
            </a:r>
            <a:r>
              <a:rPr sz="2000" b="1" dirty="0">
                <a:solidFill>
                  <a:srgbClr val="FF9900"/>
                </a:solidFill>
                <a:latin typeface="Calibri"/>
                <a:cs typeface="Calibri"/>
              </a:rPr>
              <a:t>body</a:t>
            </a:r>
            <a:r>
              <a:rPr sz="2000" b="1" spc="-2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9900"/>
                </a:solidFill>
                <a:latin typeface="Calibri"/>
                <a:cs typeface="Calibri"/>
              </a:rPr>
              <a:t>image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674D17D6-197A-41A4-CE4D-529BD218AF3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060948"/>
            <a:ext cx="12192000" cy="16890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071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05205" y="406059"/>
            <a:ext cx="6477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/>
              <a:t>Post</a:t>
            </a:r>
            <a:r>
              <a:rPr sz="3600" spc="-60" dirty="0"/>
              <a:t> </a:t>
            </a:r>
            <a:r>
              <a:rPr sz="3600" dirty="0"/>
              <a:t>Workshop</a:t>
            </a:r>
            <a:r>
              <a:rPr sz="3600" spc="-45" dirty="0"/>
              <a:t> </a:t>
            </a:r>
            <a:r>
              <a:rPr lang="de-DE" sz="3600" spc="-10" dirty="0"/>
              <a:t>Reading/Task</a:t>
            </a:r>
            <a:endParaRPr sz="3600"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5476223" y="1190199"/>
            <a:ext cx="6547484" cy="461216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60"/>
              </a:spcBef>
              <a:buChar char="•"/>
              <a:tabLst>
                <a:tab pos="240029" algn="l"/>
              </a:tabLst>
            </a:pPr>
            <a:r>
              <a:rPr sz="2000" dirty="0">
                <a:latin typeface="Arial"/>
                <a:cs typeface="Arial"/>
              </a:rPr>
              <a:t>10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elements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ICOACHGIRLS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guide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1</a:t>
            </a:r>
            <a:endParaRPr sz="2000" dirty="0">
              <a:latin typeface="Arial"/>
              <a:cs typeface="Arial"/>
            </a:endParaRPr>
          </a:p>
          <a:p>
            <a:pPr marL="240029" marR="429259" indent="-227329">
              <a:lnSpc>
                <a:spcPts val="3020"/>
              </a:lnSpc>
              <a:spcBef>
                <a:spcPts val="1050"/>
              </a:spcBef>
              <a:buChar char="•"/>
              <a:tabLst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Case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Study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Projects–ICOACHGIRLS 	</a:t>
            </a:r>
            <a:r>
              <a:rPr sz="2000" dirty="0">
                <a:latin typeface="Arial"/>
                <a:cs typeface="Arial"/>
              </a:rPr>
              <a:t>guide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2</a:t>
            </a:r>
            <a:endParaRPr sz="2000" dirty="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630"/>
              </a:spcBef>
              <a:buChar char="•"/>
              <a:tabLst>
                <a:tab pos="240029" algn="l"/>
              </a:tabLst>
            </a:pPr>
            <a:r>
              <a:rPr sz="2000" dirty="0">
                <a:latin typeface="Arial"/>
                <a:cs typeface="Arial"/>
              </a:rPr>
              <a:t>ICOACHKIDS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Pledge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ICK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website</a:t>
            </a:r>
            <a:endParaRPr sz="2000" dirty="0">
              <a:latin typeface="Arial"/>
              <a:cs typeface="Arial"/>
            </a:endParaRPr>
          </a:p>
          <a:p>
            <a:pPr marL="240029" marR="5080" indent="-227329">
              <a:lnSpc>
                <a:spcPts val="3020"/>
              </a:lnSpc>
              <a:spcBef>
                <a:spcPts val="1045"/>
              </a:spcBef>
              <a:buChar char="•"/>
              <a:tabLst>
                <a:tab pos="241300" algn="l"/>
              </a:tabLst>
            </a:pPr>
            <a:r>
              <a:rPr sz="2000" spc="-40" dirty="0">
                <a:latin typeface="Arial"/>
                <a:cs typeface="Arial"/>
              </a:rPr>
              <a:t>Youth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Sport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Compass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ICOACHGIRLS</a:t>
            </a:r>
            <a:r>
              <a:rPr lang="de-DE" sz="2000" spc="-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guides</a:t>
            </a:r>
            <a:endParaRPr lang="de-DE" sz="2000" spc="-10" dirty="0">
              <a:latin typeface="Arial"/>
              <a:cs typeface="Arial"/>
            </a:endParaRPr>
          </a:p>
          <a:p>
            <a:pPr marL="240029" marR="5080" indent="-227329">
              <a:lnSpc>
                <a:spcPts val="3020"/>
              </a:lnSpc>
              <a:spcBef>
                <a:spcPts val="1045"/>
              </a:spcBef>
              <a:buChar char="•"/>
              <a:tabLst>
                <a:tab pos="241300" algn="l"/>
              </a:tabLst>
            </a:pPr>
            <a:r>
              <a:rPr lang="de-DE" sz="2000" dirty="0">
                <a:latin typeface="Arial"/>
                <a:cs typeface="Arial"/>
              </a:rPr>
              <a:t>ICK </a:t>
            </a:r>
            <a:r>
              <a:rPr lang="de-DE" sz="2000" dirty="0" err="1">
                <a:latin typeface="Arial"/>
                <a:cs typeface="Arial"/>
              </a:rPr>
              <a:t>Pledge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>
                <a:latin typeface="Arial"/>
                <a:cs typeface="Arial"/>
                <a:hlinkClick r:id="rId3"/>
              </a:rPr>
              <a:t>https://www.youtube.com/watch?v=t8UikQNO2R8</a:t>
            </a:r>
            <a:r>
              <a:rPr lang="de-DE" sz="2000" dirty="0">
                <a:latin typeface="Arial"/>
                <a:cs typeface="Arial"/>
              </a:rPr>
              <a:t> </a:t>
            </a:r>
          </a:p>
          <a:p>
            <a:pPr marL="240029" marR="5080" indent="-227329">
              <a:lnSpc>
                <a:spcPts val="3020"/>
              </a:lnSpc>
              <a:spcBef>
                <a:spcPts val="1045"/>
              </a:spcBef>
              <a:buChar char="•"/>
              <a:tabLst>
                <a:tab pos="241300" algn="l"/>
              </a:tabLst>
            </a:pPr>
            <a:r>
              <a:rPr lang="de-DE" sz="2000" dirty="0">
                <a:latin typeface="Arial"/>
                <a:cs typeface="Arial"/>
              </a:rPr>
              <a:t>Youth Sport Compass 	</a:t>
            </a:r>
            <a:r>
              <a:rPr lang="de-DE" sz="2000" dirty="0">
                <a:latin typeface="Arial"/>
                <a:cs typeface="Arial"/>
                <a:hlinkClick r:id="rId4"/>
              </a:rPr>
              <a:t>https://www.youtube.com/watch?v=83McfP3FUOk</a:t>
            </a:r>
            <a:r>
              <a:rPr lang="de-DE" sz="2000" dirty="0">
                <a:latin typeface="Arial"/>
                <a:cs typeface="Arial"/>
              </a:rPr>
              <a:t> </a:t>
            </a:r>
          </a:p>
          <a:p>
            <a:pPr marL="240029" marR="5080" indent="-227329">
              <a:lnSpc>
                <a:spcPts val="3020"/>
              </a:lnSpc>
              <a:spcBef>
                <a:spcPts val="1045"/>
              </a:spcBef>
              <a:buChar char="•"/>
              <a:tabLst>
                <a:tab pos="241300" algn="l"/>
              </a:tabLst>
            </a:pPr>
            <a:endParaRPr lang="de-DE" sz="2000" dirty="0">
              <a:latin typeface="Arial"/>
              <a:cs typeface="Arial"/>
            </a:endParaRPr>
          </a:p>
          <a:p>
            <a:pPr marL="240029" marR="5080" indent="-227329">
              <a:lnSpc>
                <a:spcPts val="3020"/>
              </a:lnSpc>
              <a:spcBef>
                <a:spcPts val="1045"/>
              </a:spcBef>
              <a:buChar char="•"/>
              <a:tabLst>
                <a:tab pos="241300" algn="l"/>
              </a:tabLst>
            </a:pP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822B92E-2779-DE3F-DC94-4AD244490A36}"/>
              </a:ext>
            </a:extLst>
          </p:cNvPr>
          <p:cNvGrpSpPr/>
          <p:nvPr/>
        </p:nvGrpSpPr>
        <p:grpSpPr>
          <a:xfrm>
            <a:off x="0" y="6105525"/>
            <a:ext cx="12192000" cy="752475"/>
            <a:chOff x="0" y="6105525"/>
            <a:chExt cx="12192000" cy="752475"/>
          </a:xfrm>
        </p:grpSpPr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C704593F-CAE3-9826-AF9C-BE2EC4CFDAF3}"/>
                </a:ext>
              </a:extLst>
            </p:cNvPr>
            <p:cNvSpPr/>
            <p:nvPr/>
          </p:nvSpPr>
          <p:spPr>
            <a:xfrm>
              <a:off x="0" y="6105525"/>
              <a:ext cx="12192000" cy="752475"/>
            </a:xfrm>
            <a:prstGeom prst="rect">
              <a:avLst/>
            </a:prstGeom>
            <a:solidFill>
              <a:srgbClr val="E7601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ooter Placeholder 4">
              <a:extLst>
                <a:ext uri="{FF2B5EF4-FFF2-40B4-BE49-F238E27FC236}">
                  <a16:creationId xmlns:a16="http://schemas.microsoft.com/office/drawing/2014/main" id="{5FFA01FA-CB04-98EA-8D5C-DF36581710A8}"/>
                </a:ext>
              </a:extLst>
            </p:cNvPr>
            <p:cNvSpPr txBox="1">
              <a:spLocks/>
            </p:cNvSpPr>
            <p:nvPr/>
          </p:nvSpPr>
          <p:spPr>
            <a:xfrm>
              <a:off x="10653712" y="6264275"/>
              <a:ext cx="1538288" cy="36512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indent="0" algn="l" defTabSz="457200" rtl="0" eaLnBrk="1" latinLnBrk="0" hangingPunct="1">
                <a:tabLst/>
                <a:defRPr sz="1200" b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/>
                <a:t>sportireland.ie</a:t>
              </a:r>
              <a:endParaRPr lang="en-US" dirty="0"/>
            </a:p>
          </p:txBody>
        </p:sp>
        <p:pic>
          <p:nvPicPr>
            <p:cNvPr id="18" name="Picture 12" descr="Sport Ireland_COACHING white trans_V.png">
              <a:extLst>
                <a:ext uri="{FF2B5EF4-FFF2-40B4-BE49-F238E27FC236}">
                  <a16:creationId xmlns:a16="http://schemas.microsoft.com/office/drawing/2014/main" id="{DCB7CBF1-EE4D-3767-4747-535926744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13" y="6288088"/>
              <a:ext cx="81280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697" y="374220"/>
            <a:ext cx="93478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3100" marR="5080" indent="-320103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</a:rPr>
              <a:t>More</a:t>
            </a:r>
            <a:r>
              <a:rPr sz="3600" spc="-1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targeted</a:t>
            </a:r>
            <a:r>
              <a:rPr sz="3600" spc="-1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intervention</a:t>
            </a:r>
            <a:r>
              <a:rPr sz="3600" spc="-2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needed</a:t>
            </a:r>
            <a:r>
              <a:rPr sz="3600" spc="-1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for</a:t>
            </a:r>
            <a:r>
              <a:rPr sz="3600" spc="-15" dirty="0">
                <a:solidFill>
                  <a:srgbClr val="000000"/>
                </a:solidFill>
              </a:rPr>
              <a:t> </a:t>
            </a:r>
            <a:r>
              <a:rPr sz="3600" spc="-20" dirty="0">
                <a:solidFill>
                  <a:srgbClr val="000000"/>
                </a:solidFill>
              </a:rPr>
              <a:t>post </a:t>
            </a:r>
            <a:r>
              <a:rPr sz="3600" dirty="0">
                <a:solidFill>
                  <a:srgbClr val="000000"/>
                </a:solidFill>
              </a:rPr>
              <a:t>primary</a:t>
            </a:r>
            <a:r>
              <a:rPr sz="3600" spc="-50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girls!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2034141" y="1716611"/>
            <a:ext cx="8087359" cy="2273935"/>
            <a:chOff x="2045716" y="1415669"/>
            <a:chExt cx="8087359" cy="2273935"/>
          </a:xfrm>
        </p:grpSpPr>
        <p:sp>
          <p:nvSpPr>
            <p:cNvPr id="4" name="object 4"/>
            <p:cNvSpPr/>
            <p:nvPr/>
          </p:nvSpPr>
          <p:spPr>
            <a:xfrm>
              <a:off x="2052066" y="1428254"/>
              <a:ext cx="8074659" cy="843280"/>
            </a:xfrm>
            <a:custGeom>
              <a:avLst/>
              <a:gdLst/>
              <a:ahLst/>
              <a:cxnLst/>
              <a:rect l="l" t="t" r="r" b="b"/>
              <a:pathLst>
                <a:path w="8074659" h="843280">
                  <a:moveTo>
                    <a:pt x="5210099" y="562102"/>
                  </a:moveTo>
                  <a:lnTo>
                    <a:pt x="4557077" y="562102"/>
                  </a:lnTo>
                  <a:lnTo>
                    <a:pt x="3903980" y="562102"/>
                  </a:lnTo>
                  <a:lnTo>
                    <a:pt x="3903980" y="843140"/>
                  </a:lnTo>
                  <a:lnTo>
                    <a:pt x="4557014" y="843140"/>
                  </a:lnTo>
                  <a:lnTo>
                    <a:pt x="5210099" y="843140"/>
                  </a:lnTo>
                  <a:lnTo>
                    <a:pt x="5210099" y="562102"/>
                  </a:lnTo>
                  <a:close/>
                </a:path>
                <a:path w="8074659" h="843280">
                  <a:moveTo>
                    <a:pt x="6516306" y="562102"/>
                  </a:moveTo>
                  <a:lnTo>
                    <a:pt x="5863272" y="562102"/>
                  </a:lnTo>
                  <a:lnTo>
                    <a:pt x="5210175" y="562102"/>
                  </a:lnTo>
                  <a:lnTo>
                    <a:pt x="5210175" y="843140"/>
                  </a:lnTo>
                  <a:lnTo>
                    <a:pt x="5863209" y="843140"/>
                  </a:lnTo>
                  <a:lnTo>
                    <a:pt x="6516306" y="843140"/>
                  </a:lnTo>
                  <a:lnTo>
                    <a:pt x="6516306" y="562102"/>
                  </a:lnTo>
                  <a:close/>
                </a:path>
                <a:path w="8074659" h="843280">
                  <a:moveTo>
                    <a:pt x="8074469" y="562102"/>
                  </a:moveTo>
                  <a:lnTo>
                    <a:pt x="7421423" y="562102"/>
                  </a:lnTo>
                  <a:lnTo>
                    <a:pt x="6516370" y="562102"/>
                  </a:lnTo>
                  <a:lnTo>
                    <a:pt x="6516370" y="843140"/>
                  </a:lnTo>
                  <a:lnTo>
                    <a:pt x="7421372" y="843140"/>
                  </a:lnTo>
                  <a:lnTo>
                    <a:pt x="8074469" y="843140"/>
                  </a:lnTo>
                  <a:lnTo>
                    <a:pt x="8074469" y="562102"/>
                  </a:lnTo>
                  <a:close/>
                </a:path>
                <a:path w="8074659" h="843280">
                  <a:moveTo>
                    <a:pt x="8074520" y="281051"/>
                  </a:moveTo>
                  <a:lnTo>
                    <a:pt x="6516370" y="281051"/>
                  </a:lnTo>
                  <a:lnTo>
                    <a:pt x="5210175" y="281051"/>
                  </a:lnTo>
                  <a:lnTo>
                    <a:pt x="3903980" y="281051"/>
                  </a:lnTo>
                  <a:lnTo>
                    <a:pt x="2597785" y="281051"/>
                  </a:lnTo>
                  <a:lnTo>
                    <a:pt x="5210162" y="281038"/>
                  </a:lnTo>
                  <a:lnTo>
                    <a:pt x="5210162" y="0"/>
                  </a:lnTo>
                  <a:lnTo>
                    <a:pt x="2597785" y="0"/>
                  </a:lnTo>
                  <a:lnTo>
                    <a:pt x="0" y="12"/>
                  </a:lnTo>
                  <a:lnTo>
                    <a:pt x="0" y="843140"/>
                  </a:lnTo>
                  <a:lnTo>
                    <a:pt x="2597785" y="843140"/>
                  </a:lnTo>
                  <a:lnTo>
                    <a:pt x="3250819" y="843140"/>
                  </a:lnTo>
                  <a:lnTo>
                    <a:pt x="3903916" y="843140"/>
                  </a:lnTo>
                  <a:lnTo>
                    <a:pt x="3903916" y="562102"/>
                  </a:lnTo>
                  <a:lnTo>
                    <a:pt x="3250882" y="562102"/>
                  </a:lnTo>
                  <a:lnTo>
                    <a:pt x="2597785" y="562102"/>
                  </a:lnTo>
                  <a:lnTo>
                    <a:pt x="3903980" y="562089"/>
                  </a:lnTo>
                  <a:lnTo>
                    <a:pt x="5210175" y="562089"/>
                  </a:lnTo>
                  <a:lnTo>
                    <a:pt x="6516370" y="562089"/>
                  </a:lnTo>
                  <a:lnTo>
                    <a:pt x="8074520" y="562089"/>
                  </a:lnTo>
                  <a:lnTo>
                    <a:pt x="8074520" y="281051"/>
                  </a:lnTo>
                  <a:close/>
                </a:path>
                <a:path w="8074659" h="843280">
                  <a:moveTo>
                    <a:pt x="8074533" y="0"/>
                  </a:moveTo>
                  <a:lnTo>
                    <a:pt x="5210175" y="0"/>
                  </a:lnTo>
                  <a:lnTo>
                    <a:pt x="5210175" y="281038"/>
                  </a:lnTo>
                  <a:lnTo>
                    <a:pt x="8074533" y="281038"/>
                  </a:lnTo>
                  <a:lnTo>
                    <a:pt x="807453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52066" y="1422019"/>
              <a:ext cx="8074659" cy="2261235"/>
            </a:xfrm>
            <a:custGeom>
              <a:avLst/>
              <a:gdLst/>
              <a:ahLst/>
              <a:cxnLst/>
              <a:rect l="l" t="t" r="r" b="b"/>
              <a:pathLst>
                <a:path w="8074659" h="2261235">
                  <a:moveTo>
                    <a:pt x="5210175" y="0"/>
                  </a:moveTo>
                  <a:lnTo>
                    <a:pt x="5210175" y="2260980"/>
                  </a:lnTo>
                </a:path>
                <a:path w="8074659" h="2261235">
                  <a:moveTo>
                    <a:pt x="2597785" y="287273"/>
                  </a:moveTo>
                  <a:lnTo>
                    <a:pt x="8074533" y="287273"/>
                  </a:lnTo>
                </a:path>
                <a:path w="8074659" h="2261235">
                  <a:moveTo>
                    <a:pt x="0" y="6350"/>
                  </a:moveTo>
                  <a:lnTo>
                    <a:pt x="8074533" y="63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96498" y="1707670"/>
            <a:ext cx="7937500" cy="862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1345">
              <a:lnSpc>
                <a:spcPct val="100000"/>
              </a:lnSpc>
              <a:spcBef>
                <a:spcPts val="100"/>
              </a:spcBef>
              <a:tabLst>
                <a:tab pos="5650865" algn="l"/>
              </a:tabLst>
            </a:pPr>
            <a:r>
              <a:rPr sz="1800" b="1" dirty="0">
                <a:latin typeface="Calibri"/>
                <a:cs typeface="Calibri"/>
              </a:rPr>
              <a:t>Primary </a:t>
            </a:r>
            <a:r>
              <a:rPr sz="1800" b="1" spc="-10" dirty="0">
                <a:latin typeface="Calibri"/>
                <a:cs typeface="Calibri"/>
              </a:rPr>
              <a:t>school</a:t>
            </a:r>
            <a:r>
              <a:rPr sz="1800" b="1" dirty="0">
                <a:latin typeface="Calibri"/>
                <a:cs typeface="Calibri"/>
              </a:rPr>
              <a:t>	Post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primary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school</a:t>
            </a:r>
            <a:endParaRPr sz="1800">
              <a:latin typeface="Calibri"/>
              <a:cs typeface="Calibri"/>
            </a:endParaRPr>
          </a:p>
          <a:p>
            <a:pPr marL="2636520" marR="5080" indent="-2624455">
              <a:lnSpc>
                <a:spcPct val="102499"/>
              </a:lnSpc>
              <a:tabLst>
                <a:tab pos="2907030" algn="l"/>
                <a:tab pos="3289935" algn="l"/>
                <a:tab pos="3943350" algn="l"/>
                <a:tab pos="4112260" algn="l"/>
                <a:tab pos="4596130" algn="l"/>
                <a:tab pos="5249545" algn="l"/>
                <a:tab pos="5519420" algn="l"/>
                <a:tab pos="5902325" algn="l"/>
                <a:tab pos="6680834" algn="l"/>
                <a:tab pos="6849745" algn="l"/>
                <a:tab pos="7460615" algn="l"/>
              </a:tabLst>
            </a:pPr>
            <a:r>
              <a:rPr sz="1800" b="1" dirty="0">
                <a:latin typeface="Calibri"/>
                <a:cs typeface="Calibri"/>
              </a:rPr>
              <a:t>Frequency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(%)</a:t>
            </a:r>
            <a:r>
              <a:rPr sz="1800" b="1" dirty="0">
                <a:latin typeface="Calibri"/>
                <a:cs typeface="Calibri"/>
              </a:rPr>
              <a:t>		</a:t>
            </a:r>
            <a:r>
              <a:rPr sz="1800" b="1" spc="-20" dirty="0">
                <a:latin typeface="Calibri"/>
                <a:cs typeface="Calibri"/>
              </a:rPr>
              <a:t>Males</a:t>
            </a:r>
            <a:r>
              <a:rPr sz="1800" b="1" dirty="0">
                <a:latin typeface="Calibri"/>
                <a:cs typeface="Calibri"/>
              </a:rPr>
              <a:t>		</a:t>
            </a:r>
            <a:r>
              <a:rPr sz="1800" b="1" spc="-10" dirty="0">
                <a:latin typeface="Calibri"/>
                <a:cs typeface="Calibri"/>
              </a:rPr>
              <a:t>Females</a:t>
            </a:r>
            <a:r>
              <a:rPr sz="1800" b="1" dirty="0">
                <a:latin typeface="Calibri"/>
                <a:cs typeface="Calibri"/>
              </a:rPr>
              <a:t>		</a:t>
            </a:r>
            <a:r>
              <a:rPr sz="1800" b="1" spc="-10" dirty="0">
                <a:latin typeface="Calibri"/>
                <a:cs typeface="Calibri"/>
              </a:rPr>
              <a:t>Males</a:t>
            </a:r>
            <a:r>
              <a:rPr sz="1800" b="1" dirty="0">
                <a:latin typeface="Calibri"/>
                <a:cs typeface="Calibri"/>
              </a:rPr>
              <a:t>		</a:t>
            </a:r>
            <a:r>
              <a:rPr sz="1800" b="1" spc="-10" dirty="0">
                <a:latin typeface="Calibri"/>
                <a:cs typeface="Calibri"/>
              </a:rPr>
              <a:t>Females </a:t>
            </a:r>
            <a:r>
              <a:rPr sz="1800" b="1" spc="-20" dirty="0">
                <a:latin typeface="Calibri"/>
                <a:cs typeface="Calibri"/>
              </a:rPr>
              <a:t>2010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20" dirty="0">
                <a:latin typeface="Calibri"/>
                <a:cs typeface="Calibri"/>
              </a:rPr>
              <a:t>2018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20" dirty="0">
                <a:latin typeface="Calibri"/>
                <a:cs typeface="Calibri"/>
              </a:rPr>
              <a:t>2010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20" dirty="0">
                <a:latin typeface="Calibri"/>
                <a:cs typeface="Calibri"/>
              </a:rPr>
              <a:t>2018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20" dirty="0">
                <a:latin typeface="Calibri"/>
                <a:cs typeface="Calibri"/>
              </a:rPr>
              <a:t>2010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20" dirty="0">
                <a:latin typeface="Calibri"/>
                <a:cs typeface="Calibri"/>
              </a:rPr>
              <a:t>2018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20" dirty="0">
                <a:latin typeface="Calibri"/>
                <a:cs typeface="Calibri"/>
              </a:rPr>
              <a:t>2010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20" dirty="0">
                <a:latin typeface="Calibri"/>
                <a:cs typeface="Calibri"/>
              </a:rPr>
              <a:t>2018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18149"/>
              </p:ext>
            </p:extLst>
          </p:nvPr>
        </p:nvGraphicFramePr>
        <p:xfrm>
          <a:off x="2041141" y="2572337"/>
          <a:ext cx="8072751" cy="1403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27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32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24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marL="67945">
                        <a:lnSpc>
                          <a:spcPts val="209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more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days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week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5090" algn="ctr">
                        <a:lnSpc>
                          <a:spcPts val="2095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28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ctr">
                        <a:lnSpc>
                          <a:spcPts val="2095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23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95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24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95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95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ts val="2095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2095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marL="67945">
                        <a:lnSpc>
                          <a:spcPts val="209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2-3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days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week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ctr">
                        <a:lnSpc>
                          <a:spcPts val="2095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37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ctr">
                        <a:lnSpc>
                          <a:spcPts val="2095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38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40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95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37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95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33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95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32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ts val="2095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28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2095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26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67945">
                        <a:lnSpc>
                          <a:spcPts val="1914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day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week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ctr">
                        <a:lnSpc>
                          <a:spcPts val="1914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ctr">
                        <a:lnSpc>
                          <a:spcPts val="1914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21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ts val="1914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914"/>
                        </a:lnSpc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67945">
                        <a:lnSpc>
                          <a:spcPts val="1914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Less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often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ctr">
                        <a:lnSpc>
                          <a:spcPts val="1914"/>
                        </a:lnSpc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ctr">
                        <a:lnSpc>
                          <a:spcPts val="1914"/>
                        </a:lnSpc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1914"/>
                        </a:lnSpc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914"/>
                        </a:lnSpc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67945">
                        <a:lnSpc>
                          <a:spcPts val="209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Never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090" algn="ctr">
                        <a:lnSpc>
                          <a:spcPts val="2095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ctr">
                        <a:lnSpc>
                          <a:spcPts val="2095"/>
                        </a:lnSpc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95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28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95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31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ts val="2095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ts val="2095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9419064" y="4123318"/>
            <a:ext cx="2092960" cy="1586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significant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concern</a:t>
            </a:r>
            <a:r>
              <a:rPr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that</a:t>
            </a:r>
            <a:r>
              <a:rPr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FF0000"/>
                </a:solidFill>
                <a:latin typeface="Calibri"/>
                <a:cs typeface="Calibri"/>
              </a:rPr>
              <a:t>45%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post</a:t>
            </a:r>
            <a:r>
              <a:rPr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primary</a:t>
            </a:r>
            <a:r>
              <a:rPr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girls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reported</a:t>
            </a:r>
            <a:r>
              <a:rPr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FF0000"/>
                </a:solidFill>
                <a:latin typeface="Calibri"/>
                <a:cs typeface="Calibri"/>
              </a:rPr>
              <a:t>never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participating</a:t>
            </a:r>
            <a:r>
              <a:rPr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community</a:t>
            </a:r>
            <a:r>
              <a:rPr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sport.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65801" y="4126182"/>
            <a:ext cx="288290" cy="1024890"/>
          </a:xfrm>
          <a:custGeom>
            <a:avLst/>
            <a:gdLst/>
            <a:ahLst/>
            <a:cxnLst/>
            <a:rect l="l" t="t" r="r" b="b"/>
            <a:pathLst>
              <a:path w="288290" h="1024889">
                <a:moveTo>
                  <a:pt x="241680" y="789178"/>
                </a:moveTo>
                <a:lnTo>
                  <a:pt x="185674" y="800735"/>
                </a:lnTo>
                <a:lnTo>
                  <a:pt x="232028" y="1024636"/>
                </a:lnTo>
                <a:lnTo>
                  <a:pt x="287908" y="1013079"/>
                </a:lnTo>
                <a:lnTo>
                  <a:pt x="241680" y="789178"/>
                </a:lnTo>
                <a:close/>
              </a:path>
              <a:path w="288290" h="1024889">
                <a:moveTo>
                  <a:pt x="160654" y="397383"/>
                </a:moveTo>
                <a:lnTo>
                  <a:pt x="104648" y="409067"/>
                </a:lnTo>
                <a:lnTo>
                  <a:pt x="151002" y="632841"/>
                </a:lnTo>
                <a:lnTo>
                  <a:pt x="206882" y="621284"/>
                </a:lnTo>
                <a:lnTo>
                  <a:pt x="160654" y="397383"/>
                </a:lnTo>
                <a:close/>
              </a:path>
              <a:path w="288290" h="1024889">
                <a:moveTo>
                  <a:pt x="111946" y="162090"/>
                </a:moveTo>
                <a:lnTo>
                  <a:pt x="55985" y="173689"/>
                </a:lnTo>
                <a:lnTo>
                  <a:pt x="69976" y="241046"/>
                </a:lnTo>
                <a:lnTo>
                  <a:pt x="125856" y="229489"/>
                </a:lnTo>
                <a:lnTo>
                  <a:pt x="111946" y="162090"/>
                </a:lnTo>
                <a:close/>
              </a:path>
              <a:path w="288290" h="1024889">
                <a:moveTo>
                  <a:pt x="49275" y="0"/>
                </a:moveTo>
                <a:lnTo>
                  <a:pt x="0" y="185293"/>
                </a:lnTo>
                <a:lnTo>
                  <a:pt x="55985" y="173689"/>
                </a:lnTo>
                <a:lnTo>
                  <a:pt x="50165" y="145669"/>
                </a:lnTo>
                <a:lnTo>
                  <a:pt x="106172" y="134112"/>
                </a:lnTo>
                <a:lnTo>
                  <a:pt x="154981" y="134112"/>
                </a:lnTo>
                <a:lnTo>
                  <a:pt x="49275" y="0"/>
                </a:lnTo>
                <a:close/>
              </a:path>
              <a:path w="288290" h="1024889">
                <a:moveTo>
                  <a:pt x="106172" y="134112"/>
                </a:moveTo>
                <a:lnTo>
                  <a:pt x="50165" y="145669"/>
                </a:lnTo>
                <a:lnTo>
                  <a:pt x="55985" y="173689"/>
                </a:lnTo>
                <a:lnTo>
                  <a:pt x="111946" y="162090"/>
                </a:lnTo>
                <a:lnTo>
                  <a:pt x="106172" y="134112"/>
                </a:lnTo>
                <a:close/>
              </a:path>
              <a:path w="288290" h="1024889">
                <a:moveTo>
                  <a:pt x="154981" y="134112"/>
                </a:moveTo>
                <a:lnTo>
                  <a:pt x="106172" y="134112"/>
                </a:lnTo>
                <a:lnTo>
                  <a:pt x="111946" y="162090"/>
                </a:lnTo>
                <a:lnTo>
                  <a:pt x="167894" y="150495"/>
                </a:lnTo>
                <a:lnTo>
                  <a:pt x="154981" y="1341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4617" y="4543884"/>
            <a:ext cx="221329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92D050"/>
                </a:solidFill>
                <a:latin typeface="Calibri"/>
                <a:cs typeface="Calibri"/>
              </a:rPr>
              <a:t>Primary</a:t>
            </a:r>
            <a:r>
              <a:rPr b="1" spc="-20" dirty="0">
                <a:solidFill>
                  <a:srgbClr val="92D050"/>
                </a:solidFill>
                <a:latin typeface="Calibri"/>
                <a:cs typeface="Calibri"/>
              </a:rPr>
              <a:t> boys </a:t>
            </a:r>
            <a:r>
              <a:rPr b="1" dirty="0">
                <a:solidFill>
                  <a:srgbClr val="92D050"/>
                </a:solidFill>
                <a:latin typeface="Calibri"/>
                <a:cs typeface="Calibri"/>
              </a:rPr>
              <a:t>playing</a:t>
            </a:r>
            <a:r>
              <a:rPr b="1" spc="-7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92D050"/>
                </a:solidFill>
                <a:latin typeface="Calibri"/>
                <a:cs typeface="Calibri"/>
              </a:rPr>
              <a:t>more </a:t>
            </a:r>
            <a:r>
              <a:rPr b="1" spc="-10" dirty="0">
                <a:solidFill>
                  <a:srgbClr val="92D050"/>
                </a:solidFill>
                <a:latin typeface="Calibri"/>
                <a:cs typeface="Calibri"/>
              </a:rPr>
              <a:t>frequently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13542" y="2889456"/>
            <a:ext cx="2948305" cy="1584325"/>
          </a:xfrm>
          <a:custGeom>
            <a:avLst/>
            <a:gdLst/>
            <a:ahLst/>
            <a:cxnLst/>
            <a:rect l="l" t="t" r="r" b="b"/>
            <a:pathLst>
              <a:path w="2948304" h="1584325">
                <a:moveTo>
                  <a:pt x="134493" y="1479042"/>
                </a:moveTo>
                <a:lnTo>
                  <a:pt x="0" y="1550670"/>
                </a:lnTo>
                <a:lnTo>
                  <a:pt x="18033" y="1584325"/>
                </a:lnTo>
                <a:lnTo>
                  <a:pt x="152400" y="1512570"/>
                </a:lnTo>
                <a:lnTo>
                  <a:pt x="134493" y="1479042"/>
                </a:lnTo>
                <a:close/>
              </a:path>
              <a:path w="2948304" h="1584325">
                <a:moveTo>
                  <a:pt x="268985" y="1407287"/>
                </a:moveTo>
                <a:lnTo>
                  <a:pt x="235331" y="1425194"/>
                </a:lnTo>
                <a:lnTo>
                  <a:pt x="253364" y="1458849"/>
                </a:lnTo>
                <a:lnTo>
                  <a:pt x="286893" y="1440942"/>
                </a:lnTo>
                <a:lnTo>
                  <a:pt x="268985" y="1407287"/>
                </a:lnTo>
                <a:close/>
              </a:path>
              <a:path w="2948304" h="1584325">
                <a:moveTo>
                  <a:pt x="504316" y="1281811"/>
                </a:moveTo>
                <a:lnTo>
                  <a:pt x="369824" y="1353566"/>
                </a:lnTo>
                <a:lnTo>
                  <a:pt x="387731" y="1387094"/>
                </a:lnTo>
                <a:lnTo>
                  <a:pt x="522224" y="1315466"/>
                </a:lnTo>
                <a:lnTo>
                  <a:pt x="504316" y="1281811"/>
                </a:lnTo>
                <a:close/>
              </a:path>
              <a:path w="2948304" h="1584325">
                <a:moveTo>
                  <a:pt x="638809" y="1210056"/>
                </a:moveTo>
                <a:lnTo>
                  <a:pt x="605155" y="1227963"/>
                </a:lnTo>
                <a:lnTo>
                  <a:pt x="623062" y="1261618"/>
                </a:lnTo>
                <a:lnTo>
                  <a:pt x="656716" y="1243711"/>
                </a:lnTo>
                <a:lnTo>
                  <a:pt x="638809" y="1210056"/>
                </a:lnTo>
                <a:close/>
              </a:path>
              <a:path w="2948304" h="1584325">
                <a:moveTo>
                  <a:pt x="874140" y="1084580"/>
                </a:moveTo>
                <a:lnTo>
                  <a:pt x="739647" y="1156335"/>
                </a:lnTo>
                <a:lnTo>
                  <a:pt x="757555" y="1189863"/>
                </a:lnTo>
                <a:lnTo>
                  <a:pt x="892047" y="1118235"/>
                </a:lnTo>
                <a:lnTo>
                  <a:pt x="874140" y="1084580"/>
                </a:lnTo>
                <a:close/>
              </a:path>
              <a:path w="2948304" h="1584325">
                <a:moveTo>
                  <a:pt x="1008633" y="1012825"/>
                </a:moveTo>
                <a:lnTo>
                  <a:pt x="974978" y="1030732"/>
                </a:lnTo>
                <a:lnTo>
                  <a:pt x="992885" y="1064387"/>
                </a:lnTo>
                <a:lnTo>
                  <a:pt x="1026540" y="1046480"/>
                </a:lnTo>
                <a:lnTo>
                  <a:pt x="1008633" y="1012825"/>
                </a:lnTo>
                <a:close/>
              </a:path>
              <a:path w="2948304" h="1584325">
                <a:moveTo>
                  <a:pt x="1243964" y="887349"/>
                </a:moveTo>
                <a:lnTo>
                  <a:pt x="1109471" y="959103"/>
                </a:lnTo>
                <a:lnTo>
                  <a:pt x="1127378" y="992632"/>
                </a:lnTo>
                <a:lnTo>
                  <a:pt x="1261871" y="921003"/>
                </a:lnTo>
                <a:lnTo>
                  <a:pt x="1243964" y="887349"/>
                </a:lnTo>
                <a:close/>
              </a:path>
              <a:path w="2948304" h="1584325">
                <a:moveTo>
                  <a:pt x="1378331" y="815594"/>
                </a:moveTo>
                <a:lnTo>
                  <a:pt x="1344802" y="833501"/>
                </a:lnTo>
                <a:lnTo>
                  <a:pt x="1362709" y="867156"/>
                </a:lnTo>
                <a:lnTo>
                  <a:pt x="1396364" y="849249"/>
                </a:lnTo>
                <a:lnTo>
                  <a:pt x="1378331" y="815594"/>
                </a:lnTo>
                <a:close/>
              </a:path>
              <a:path w="2948304" h="1584325">
                <a:moveTo>
                  <a:pt x="1613661" y="690118"/>
                </a:moveTo>
                <a:lnTo>
                  <a:pt x="1479169" y="761873"/>
                </a:lnTo>
                <a:lnTo>
                  <a:pt x="1497203" y="795401"/>
                </a:lnTo>
                <a:lnTo>
                  <a:pt x="1631569" y="723773"/>
                </a:lnTo>
                <a:lnTo>
                  <a:pt x="1613661" y="690118"/>
                </a:lnTo>
                <a:close/>
              </a:path>
              <a:path w="2948304" h="1584325">
                <a:moveTo>
                  <a:pt x="1748155" y="618363"/>
                </a:moveTo>
                <a:lnTo>
                  <a:pt x="1714499" y="636397"/>
                </a:lnTo>
                <a:lnTo>
                  <a:pt x="1732533" y="669925"/>
                </a:lnTo>
                <a:lnTo>
                  <a:pt x="1766061" y="652018"/>
                </a:lnTo>
                <a:lnTo>
                  <a:pt x="1748155" y="618363"/>
                </a:lnTo>
                <a:close/>
              </a:path>
              <a:path w="2948304" h="1584325">
                <a:moveTo>
                  <a:pt x="1983485" y="492887"/>
                </a:moveTo>
                <a:lnTo>
                  <a:pt x="1848993" y="564641"/>
                </a:lnTo>
                <a:lnTo>
                  <a:pt x="1866899" y="598297"/>
                </a:lnTo>
                <a:lnTo>
                  <a:pt x="2001393" y="526541"/>
                </a:lnTo>
                <a:lnTo>
                  <a:pt x="1983485" y="492887"/>
                </a:lnTo>
                <a:close/>
              </a:path>
              <a:path w="2948304" h="1584325">
                <a:moveTo>
                  <a:pt x="2117979" y="421132"/>
                </a:moveTo>
                <a:lnTo>
                  <a:pt x="2084323" y="439165"/>
                </a:lnTo>
                <a:lnTo>
                  <a:pt x="2102231" y="472694"/>
                </a:lnTo>
                <a:lnTo>
                  <a:pt x="2135885" y="454787"/>
                </a:lnTo>
                <a:lnTo>
                  <a:pt x="2117979" y="421132"/>
                </a:lnTo>
                <a:close/>
              </a:path>
              <a:path w="2948304" h="1584325">
                <a:moveTo>
                  <a:pt x="2353310" y="295656"/>
                </a:moveTo>
                <a:lnTo>
                  <a:pt x="2218817" y="367411"/>
                </a:lnTo>
                <a:lnTo>
                  <a:pt x="2236723" y="401065"/>
                </a:lnTo>
                <a:lnTo>
                  <a:pt x="2371217" y="329311"/>
                </a:lnTo>
                <a:lnTo>
                  <a:pt x="2353310" y="295656"/>
                </a:lnTo>
                <a:close/>
              </a:path>
              <a:path w="2948304" h="1584325">
                <a:moveTo>
                  <a:pt x="2487803" y="223900"/>
                </a:moveTo>
                <a:lnTo>
                  <a:pt x="2454147" y="241935"/>
                </a:lnTo>
                <a:lnTo>
                  <a:pt x="2472055" y="275463"/>
                </a:lnTo>
                <a:lnTo>
                  <a:pt x="2505710" y="257556"/>
                </a:lnTo>
                <a:lnTo>
                  <a:pt x="2487803" y="223900"/>
                </a:lnTo>
                <a:close/>
              </a:path>
              <a:path w="2948304" h="1584325">
                <a:moveTo>
                  <a:pt x="2723134" y="98425"/>
                </a:moveTo>
                <a:lnTo>
                  <a:pt x="2588641" y="170180"/>
                </a:lnTo>
                <a:lnTo>
                  <a:pt x="2606547" y="203835"/>
                </a:lnTo>
                <a:lnTo>
                  <a:pt x="2741041" y="132080"/>
                </a:lnTo>
                <a:lnTo>
                  <a:pt x="2723134" y="98425"/>
                </a:lnTo>
                <a:close/>
              </a:path>
              <a:path w="2948304" h="1584325">
                <a:moveTo>
                  <a:pt x="2928247" y="28066"/>
                </a:moveTo>
                <a:lnTo>
                  <a:pt x="2855213" y="28066"/>
                </a:lnTo>
                <a:lnTo>
                  <a:pt x="2873121" y="61595"/>
                </a:lnTo>
                <a:lnTo>
                  <a:pt x="2856220" y="70594"/>
                </a:lnTo>
                <a:lnTo>
                  <a:pt x="2874136" y="104266"/>
                </a:lnTo>
                <a:lnTo>
                  <a:pt x="2928247" y="28066"/>
                </a:lnTo>
                <a:close/>
              </a:path>
              <a:path w="2948304" h="1584325">
                <a:moveTo>
                  <a:pt x="2838366" y="37038"/>
                </a:moveTo>
                <a:lnTo>
                  <a:pt x="2823972" y="44703"/>
                </a:lnTo>
                <a:lnTo>
                  <a:pt x="2841879" y="78232"/>
                </a:lnTo>
                <a:lnTo>
                  <a:pt x="2856220" y="70594"/>
                </a:lnTo>
                <a:lnTo>
                  <a:pt x="2838366" y="37038"/>
                </a:lnTo>
                <a:close/>
              </a:path>
              <a:path w="2948304" h="1584325">
                <a:moveTo>
                  <a:pt x="2855213" y="28066"/>
                </a:moveTo>
                <a:lnTo>
                  <a:pt x="2838366" y="37038"/>
                </a:lnTo>
                <a:lnTo>
                  <a:pt x="2856220" y="70594"/>
                </a:lnTo>
                <a:lnTo>
                  <a:pt x="2873121" y="61595"/>
                </a:lnTo>
                <a:lnTo>
                  <a:pt x="2855213" y="28066"/>
                </a:lnTo>
                <a:close/>
              </a:path>
              <a:path w="2948304" h="1584325">
                <a:moveTo>
                  <a:pt x="2948178" y="0"/>
                </a:moveTo>
                <a:lnTo>
                  <a:pt x="2820416" y="3301"/>
                </a:lnTo>
                <a:lnTo>
                  <a:pt x="2838366" y="37038"/>
                </a:lnTo>
                <a:lnTo>
                  <a:pt x="2855213" y="28066"/>
                </a:lnTo>
                <a:lnTo>
                  <a:pt x="2928247" y="28066"/>
                </a:lnTo>
                <a:lnTo>
                  <a:pt x="294817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79042" y="4725825"/>
            <a:ext cx="2948305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64795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0AFEF"/>
                </a:solidFill>
                <a:latin typeface="Calibri"/>
                <a:cs typeface="Calibri"/>
              </a:rPr>
              <a:t>Levels</a:t>
            </a:r>
            <a:r>
              <a:rPr b="1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AFEF"/>
                </a:solidFill>
                <a:latin typeface="Calibri"/>
                <a:cs typeface="Calibri"/>
              </a:rPr>
              <a:t>of</a:t>
            </a:r>
            <a:r>
              <a:rPr b="1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00AFEF"/>
                </a:solidFill>
                <a:latin typeface="Calibri"/>
                <a:cs typeface="Calibri"/>
              </a:rPr>
              <a:t>non- </a:t>
            </a:r>
            <a:r>
              <a:rPr b="1" dirty="0">
                <a:solidFill>
                  <a:srgbClr val="00AFEF"/>
                </a:solidFill>
                <a:latin typeface="Calibri"/>
                <a:cs typeface="Calibri"/>
              </a:rPr>
              <a:t>participation</a:t>
            </a:r>
            <a:r>
              <a:rPr b="1" spc="-7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b="1" spc="-35" dirty="0">
                <a:solidFill>
                  <a:srgbClr val="00AFEF"/>
                </a:solidFill>
                <a:latin typeface="Calibri"/>
                <a:cs typeface="Calibri"/>
              </a:rPr>
              <a:t>in </a:t>
            </a:r>
            <a:r>
              <a:rPr b="1" dirty="0">
                <a:solidFill>
                  <a:srgbClr val="00AFEF"/>
                </a:solidFill>
                <a:latin typeface="Calibri"/>
                <a:cs typeface="Calibri"/>
              </a:rPr>
              <a:t>primary </a:t>
            </a:r>
            <a:r>
              <a:rPr b="1" spc="-10" dirty="0">
                <a:solidFill>
                  <a:srgbClr val="00AFEF"/>
                </a:solidFill>
                <a:latin typeface="Calibri"/>
                <a:cs typeface="Calibri"/>
              </a:rPr>
              <a:t>schools </a:t>
            </a:r>
            <a:r>
              <a:rPr b="1" dirty="0">
                <a:solidFill>
                  <a:srgbClr val="00AFEF"/>
                </a:solidFill>
                <a:latin typeface="Calibri"/>
                <a:cs typeface="Calibri"/>
              </a:rPr>
              <a:t>have</a:t>
            </a:r>
            <a:r>
              <a:rPr b="1" spc="-7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AFEF"/>
                </a:solidFill>
                <a:latin typeface="Calibri"/>
                <a:cs typeface="Calibri"/>
              </a:rPr>
              <a:t>dropped</a:t>
            </a:r>
            <a:r>
              <a:rPr b="1" spc="-8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b="1" spc="-25" dirty="0">
                <a:solidFill>
                  <a:srgbClr val="00AFEF"/>
                </a:solidFill>
                <a:latin typeface="Calibri"/>
                <a:cs typeface="Calibri"/>
              </a:rPr>
              <a:t>for </a:t>
            </a:r>
            <a:r>
              <a:rPr b="1" dirty="0">
                <a:solidFill>
                  <a:srgbClr val="00AFEF"/>
                </a:solidFill>
                <a:latin typeface="Calibri"/>
                <a:cs typeface="Calibri"/>
              </a:rPr>
              <a:t>both</a:t>
            </a:r>
            <a:r>
              <a:rPr b="1" spc="-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AFEF"/>
                </a:solidFill>
                <a:latin typeface="Calibri"/>
                <a:cs typeface="Calibri"/>
              </a:rPr>
              <a:t>boys</a:t>
            </a:r>
            <a:r>
              <a:rPr b="1" spc="-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AFEF"/>
                </a:solidFill>
                <a:latin typeface="Calibri"/>
                <a:cs typeface="Calibri"/>
              </a:rPr>
              <a:t>and</a:t>
            </a:r>
            <a:r>
              <a:rPr b="1" spc="-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00AFEF"/>
                </a:solidFill>
                <a:latin typeface="Calibri"/>
                <a:cs typeface="Calibri"/>
              </a:rPr>
              <a:t>girls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75053" y="4009595"/>
            <a:ext cx="114300" cy="626110"/>
          </a:xfrm>
          <a:custGeom>
            <a:avLst/>
            <a:gdLst/>
            <a:ahLst/>
            <a:cxnLst/>
            <a:rect l="l" t="t" r="r" b="b"/>
            <a:pathLst>
              <a:path w="114300" h="626110">
                <a:moveTo>
                  <a:pt x="76200" y="473456"/>
                </a:moveTo>
                <a:lnTo>
                  <a:pt x="38100" y="473456"/>
                </a:lnTo>
                <a:lnTo>
                  <a:pt x="38100" y="625856"/>
                </a:lnTo>
                <a:lnTo>
                  <a:pt x="76200" y="625856"/>
                </a:lnTo>
                <a:lnTo>
                  <a:pt x="76200" y="473456"/>
                </a:lnTo>
                <a:close/>
              </a:path>
              <a:path w="114300" h="626110">
                <a:moveTo>
                  <a:pt x="76200" y="206756"/>
                </a:moveTo>
                <a:lnTo>
                  <a:pt x="38100" y="206756"/>
                </a:lnTo>
                <a:lnTo>
                  <a:pt x="38100" y="359156"/>
                </a:lnTo>
                <a:lnTo>
                  <a:pt x="76200" y="359156"/>
                </a:lnTo>
                <a:lnTo>
                  <a:pt x="76200" y="206756"/>
                </a:lnTo>
                <a:close/>
              </a:path>
              <a:path w="114300" h="626110">
                <a:moveTo>
                  <a:pt x="5715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57150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10087" y="5746215"/>
            <a:ext cx="8355714" cy="2395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800" b="1" dirty="0">
                <a:latin typeface="Calibri"/>
                <a:cs typeface="Calibri"/>
                <a:hlinkClick r:id="rId3"/>
              </a:rPr>
              <a:t>Ireland</a:t>
            </a:r>
            <a:r>
              <a:rPr sz="1800" b="1" spc="-25" dirty="0">
                <a:latin typeface="Calibri"/>
                <a:cs typeface="Calibri"/>
                <a:hlinkClick r:id="rId3"/>
              </a:rPr>
              <a:t> </a:t>
            </a:r>
            <a:r>
              <a:rPr sz="1800" b="1" dirty="0">
                <a:latin typeface="Calibri"/>
                <a:cs typeface="Calibri"/>
                <a:hlinkClick r:id="rId3"/>
              </a:rPr>
              <a:t>data</a:t>
            </a:r>
            <a:r>
              <a:rPr sz="1800" b="1" spc="-40" dirty="0">
                <a:latin typeface="Calibri"/>
                <a:cs typeface="Calibri"/>
                <a:hlinkClick r:id="rId3"/>
              </a:rPr>
              <a:t> </a:t>
            </a:r>
            <a:r>
              <a:rPr sz="1800" b="1" dirty="0">
                <a:latin typeface="Calibri"/>
                <a:cs typeface="Calibri"/>
                <a:hlinkClick r:id="rId3"/>
              </a:rPr>
              <a:t>only</a:t>
            </a:r>
            <a:r>
              <a:rPr sz="1800" b="1" spc="-40" dirty="0">
                <a:latin typeface="Calibri"/>
                <a:cs typeface="Calibri"/>
                <a:hlinkClick r:id="rId3"/>
              </a:rPr>
              <a:t> </a:t>
            </a:r>
            <a:r>
              <a:rPr sz="1800" b="1" dirty="0">
                <a:latin typeface="Calibri"/>
                <a:cs typeface="Calibri"/>
                <a:hlinkClick r:id="rId3"/>
              </a:rPr>
              <a:t>-</a:t>
            </a:r>
            <a:r>
              <a:rPr sz="1800" b="1" spc="-25" dirty="0">
                <a:latin typeface="Calibri"/>
                <a:cs typeface="Calibri"/>
                <a:hlinkClick r:id="rId3"/>
              </a:rPr>
              <a:t> </a:t>
            </a:r>
            <a:r>
              <a:rPr lang="de-DE" sz="1800" b="1" spc="-20" dirty="0">
                <a:latin typeface="Calibri"/>
                <a:cs typeface="Calibri"/>
                <a:hlinkClick r:id="rId3"/>
              </a:rPr>
              <a:t>Children’s Sport Participation and Physical Activity (</a:t>
            </a:r>
            <a:r>
              <a:rPr sz="1800" b="1" spc="-20" dirty="0">
                <a:latin typeface="Calibri"/>
                <a:cs typeface="Calibri"/>
                <a:hlinkClick r:id="rId3"/>
              </a:rPr>
              <a:t>CSPPA</a:t>
            </a:r>
            <a:r>
              <a:rPr sz="1800" b="1" spc="-25" dirty="0">
                <a:latin typeface="Calibri"/>
                <a:cs typeface="Calibri"/>
                <a:hlinkClick r:id="rId3"/>
              </a:rPr>
              <a:t> </a:t>
            </a:r>
            <a:r>
              <a:rPr sz="1800" b="1" spc="-10" dirty="0">
                <a:latin typeface="Calibri"/>
                <a:cs typeface="Calibri"/>
                <a:hlinkClick r:id="rId3"/>
              </a:rPr>
              <a:t>2018)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827567"/>
              </p:ext>
            </p:extLst>
          </p:nvPr>
        </p:nvGraphicFramePr>
        <p:xfrm>
          <a:off x="6157341" y="601884"/>
          <a:ext cx="5220574" cy="5132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0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4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563880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Reasons</a:t>
                      </a:r>
                      <a:r>
                        <a:rPr sz="2400" b="1" spc="-5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Girls</a:t>
                      </a:r>
                      <a:r>
                        <a:rPr sz="2400" b="1" spc="-5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Drop</a:t>
                      </a:r>
                      <a:r>
                        <a:rPr sz="2400" b="1" spc="-5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Out</a:t>
                      </a:r>
                      <a:r>
                        <a:rPr sz="2400" b="1" spc="-6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2400" b="1" spc="-6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Sport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3D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985">
                <a:tc>
                  <a:txBody>
                    <a:bodyPr/>
                    <a:lstStyle/>
                    <a:p>
                      <a:pPr marL="69215">
                        <a:lnSpc>
                          <a:spcPts val="3265"/>
                        </a:lnSpc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Loss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interest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985">
                <a:tc>
                  <a:txBody>
                    <a:bodyPr/>
                    <a:lstStyle/>
                    <a:p>
                      <a:pPr marL="69215">
                        <a:lnSpc>
                          <a:spcPts val="3265"/>
                        </a:lnSpc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Lack</a:t>
                      </a:r>
                      <a:r>
                        <a:rPr sz="2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fun</a:t>
                      </a:r>
                      <a:r>
                        <a:rPr sz="2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playing</a:t>
                      </a:r>
                      <a:r>
                        <a:rPr sz="2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opportunities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985">
                <a:tc>
                  <a:txBody>
                    <a:bodyPr/>
                    <a:lstStyle/>
                    <a:p>
                      <a:pPr marL="69215">
                        <a:lnSpc>
                          <a:spcPts val="3265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Failure</a:t>
                      </a:r>
                      <a:r>
                        <a:rPr sz="24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24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learn</a:t>
                      </a:r>
                      <a:r>
                        <a:rPr sz="2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new</a:t>
                      </a:r>
                      <a:r>
                        <a:rPr sz="24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985">
                <a:tc>
                  <a:txBody>
                    <a:bodyPr/>
                    <a:lstStyle/>
                    <a:p>
                      <a:pPr marL="69215">
                        <a:lnSpc>
                          <a:spcPts val="3265"/>
                        </a:lnSpc>
                      </a:pPr>
                      <a:r>
                        <a:rPr sz="24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Too</a:t>
                      </a:r>
                      <a:r>
                        <a:rPr sz="24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much</a:t>
                      </a:r>
                      <a:r>
                        <a:rPr sz="24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pressure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985">
                <a:tc>
                  <a:txBody>
                    <a:bodyPr/>
                    <a:lstStyle/>
                    <a:p>
                      <a:pPr marL="69215">
                        <a:lnSpc>
                          <a:spcPts val="3270"/>
                        </a:lnSpc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Coach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was</a:t>
                      </a:r>
                      <a:r>
                        <a:rPr sz="2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poor</a:t>
                      </a:r>
                      <a:r>
                        <a:rPr sz="2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teacher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985">
                <a:tc>
                  <a:txBody>
                    <a:bodyPr/>
                    <a:lstStyle/>
                    <a:p>
                      <a:pPr marL="69215">
                        <a:lnSpc>
                          <a:spcPts val="3270"/>
                        </a:lnSpc>
                      </a:pPr>
                      <a:r>
                        <a:rPr sz="2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Too</a:t>
                      </a:r>
                      <a:r>
                        <a:rPr sz="24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much</a:t>
                      </a:r>
                      <a:r>
                        <a:rPr sz="24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24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involved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985">
                <a:tc>
                  <a:txBody>
                    <a:bodyPr/>
                    <a:lstStyle/>
                    <a:p>
                      <a:pPr marL="69215">
                        <a:lnSpc>
                          <a:spcPts val="3270"/>
                        </a:lnSpc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Coach</a:t>
                      </a:r>
                      <a:r>
                        <a:rPr sz="24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played</a:t>
                      </a:r>
                      <a:r>
                        <a:rPr sz="24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favourites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985">
                <a:tc>
                  <a:txBody>
                    <a:bodyPr/>
                    <a:lstStyle/>
                    <a:p>
                      <a:pPr marL="69215">
                        <a:lnSpc>
                          <a:spcPts val="3270"/>
                        </a:lnSpc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Over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emphasis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winning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9897236" y="6353158"/>
            <a:ext cx="98297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de-DE" spc="-10"/>
              <a:t>sportireland.ie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82857"/>
              </p:ext>
            </p:extLst>
          </p:nvPr>
        </p:nvGraphicFramePr>
        <p:xfrm>
          <a:off x="794793" y="601884"/>
          <a:ext cx="5220575" cy="5090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76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Reasons</a:t>
                      </a:r>
                      <a:r>
                        <a:rPr sz="24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Girls</a:t>
                      </a:r>
                      <a:r>
                        <a:rPr sz="24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Engage</a:t>
                      </a:r>
                      <a:r>
                        <a:rPr sz="24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24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Sport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3D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371">
                <a:tc>
                  <a:txBody>
                    <a:bodyPr/>
                    <a:lstStyle/>
                    <a:p>
                      <a:pPr marL="67945">
                        <a:lnSpc>
                          <a:spcPts val="3265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Friendships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371">
                <a:tc>
                  <a:txBody>
                    <a:bodyPr/>
                    <a:lstStyle/>
                    <a:p>
                      <a:pPr marL="67945">
                        <a:lnSpc>
                          <a:spcPts val="3265"/>
                        </a:lnSpc>
                      </a:pPr>
                      <a:r>
                        <a:rPr sz="2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Team</a:t>
                      </a:r>
                      <a:r>
                        <a:rPr sz="24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spirit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371">
                <a:tc>
                  <a:txBody>
                    <a:bodyPr/>
                    <a:lstStyle/>
                    <a:p>
                      <a:pPr marL="67945">
                        <a:lnSpc>
                          <a:spcPts val="3265"/>
                        </a:lnSpc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Keeping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fit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healthy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371">
                <a:tc>
                  <a:txBody>
                    <a:bodyPr/>
                    <a:lstStyle/>
                    <a:p>
                      <a:pPr marL="67945">
                        <a:lnSpc>
                          <a:spcPts val="3270"/>
                        </a:lnSpc>
                      </a:pPr>
                      <a:r>
                        <a:rPr sz="24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2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compete</a:t>
                      </a:r>
                      <a:r>
                        <a:rPr sz="24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improve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371">
                <a:tc>
                  <a:txBody>
                    <a:bodyPr/>
                    <a:lstStyle/>
                    <a:p>
                      <a:pPr marL="67945">
                        <a:lnSpc>
                          <a:spcPts val="3270"/>
                        </a:lnSpc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Social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aspects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371">
                <a:tc>
                  <a:txBody>
                    <a:bodyPr/>
                    <a:lstStyle/>
                    <a:p>
                      <a:pPr marL="67945">
                        <a:lnSpc>
                          <a:spcPts val="3270"/>
                        </a:lnSpc>
                      </a:pPr>
                      <a:r>
                        <a:rPr sz="2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371">
                <a:tc>
                  <a:txBody>
                    <a:bodyPr/>
                    <a:lstStyle/>
                    <a:p>
                      <a:pPr marL="67945">
                        <a:lnSpc>
                          <a:spcPts val="3270"/>
                        </a:lnSpc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Positive</a:t>
                      </a:r>
                      <a:r>
                        <a:rPr sz="2400" b="1" spc="-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coaching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6685AB5-139D-6132-1065-8061C0ED2D96}"/>
              </a:ext>
            </a:extLst>
          </p:cNvPr>
          <p:cNvGrpSpPr/>
          <p:nvPr/>
        </p:nvGrpSpPr>
        <p:grpSpPr>
          <a:xfrm>
            <a:off x="0" y="6105525"/>
            <a:ext cx="12192000" cy="752475"/>
            <a:chOff x="0" y="6105525"/>
            <a:chExt cx="12192000" cy="752475"/>
          </a:xfrm>
        </p:grpSpPr>
        <p:sp>
          <p:nvSpPr>
            <p:cNvPr id="6" name="Rectangle 17">
              <a:extLst>
                <a:ext uri="{FF2B5EF4-FFF2-40B4-BE49-F238E27FC236}">
                  <a16:creationId xmlns:a16="http://schemas.microsoft.com/office/drawing/2014/main" id="{8A741E64-6F77-DB92-F6E6-C3AD624CE7C9}"/>
                </a:ext>
              </a:extLst>
            </p:cNvPr>
            <p:cNvSpPr/>
            <p:nvPr/>
          </p:nvSpPr>
          <p:spPr>
            <a:xfrm>
              <a:off x="0" y="6105525"/>
              <a:ext cx="12192000" cy="752475"/>
            </a:xfrm>
            <a:prstGeom prst="rect">
              <a:avLst/>
            </a:prstGeom>
            <a:solidFill>
              <a:srgbClr val="E7601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ooter Placeholder 4">
              <a:extLst>
                <a:ext uri="{FF2B5EF4-FFF2-40B4-BE49-F238E27FC236}">
                  <a16:creationId xmlns:a16="http://schemas.microsoft.com/office/drawing/2014/main" id="{0CC7AF10-6564-0103-337F-6F4EA0393A35}"/>
                </a:ext>
              </a:extLst>
            </p:cNvPr>
            <p:cNvSpPr txBox="1">
              <a:spLocks/>
            </p:cNvSpPr>
            <p:nvPr/>
          </p:nvSpPr>
          <p:spPr>
            <a:xfrm>
              <a:off x="10653712" y="6264275"/>
              <a:ext cx="1538288" cy="36512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indent="0" algn="l" defTabSz="457200" rtl="0" eaLnBrk="1" latinLnBrk="0" hangingPunct="1">
                <a:tabLst/>
                <a:defRPr sz="1200" b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/>
                <a:t>sportireland.ie</a:t>
              </a:r>
              <a:endParaRPr lang="en-US" dirty="0"/>
            </a:p>
          </p:txBody>
        </p:sp>
        <p:pic>
          <p:nvPicPr>
            <p:cNvPr id="8" name="Picture 12" descr="Sport Ireland_COACHING white trans_V.png">
              <a:extLst>
                <a:ext uri="{FF2B5EF4-FFF2-40B4-BE49-F238E27FC236}">
                  <a16:creationId xmlns:a16="http://schemas.microsoft.com/office/drawing/2014/main" id="{96A27AB4-6323-97C2-3232-A1E878250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13" y="6288088"/>
              <a:ext cx="81280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2">
            <a:extLst>
              <a:ext uri="{FF2B5EF4-FFF2-40B4-BE49-F238E27FC236}">
                <a16:creationId xmlns:a16="http://schemas.microsoft.com/office/drawing/2014/main" id="{FB0AD9BC-6466-099A-E2CA-F689329CB86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071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5170" rIns="0" bIns="0" rtlCol="0">
            <a:spAutoFit/>
          </a:bodyPr>
          <a:lstStyle/>
          <a:p>
            <a:pPr marL="326834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Issues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77055" y="1787651"/>
            <a:ext cx="2336800" cy="1402080"/>
          </a:xfrm>
          <a:prstGeom prst="rect">
            <a:avLst/>
          </a:prstGeom>
          <a:solidFill>
            <a:srgbClr val="6633FF"/>
          </a:solidFill>
          <a:ln w="12700">
            <a:solidFill>
              <a:srgbClr val="FFFFFF"/>
            </a:solidFill>
          </a:ln>
        </p:spPr>
        <p:txBody>
          <a:bodyPr vert="horz" wrap="square" lIns="0" tIns="292735" rIns="0" bIns="0" rtlCol="0">
            <a:spAutoFit/>
          </a:bodyPr>
          <a:lstStyle/>
          <a:p>
            <a:pPr marL="641350" marR="333375" indent="-299085">
              <a:lnSpc>
                <a:spcPts val="3080"/>
              </a:lnSpc>
              <a:spcBef>
                <a:spcPts val="2305"/>
              </a:spcBef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Lack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role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models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46520" y="1787651"/>
            <a:ext cx="2336800" cy="1402080"/>
          </a:xfrm>
          <a:prstGeom prst="rect">
            <a:avLst/>
          </a:prstGeom>
          <a:solidFill>
            <a:srgbClr val="FFD300"/>
          </a:solidFill>
          <a:ln w="12700">
            <a:solidFill>
              <a:srgbClr val="FFFFFF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L="339090" marR="330200" algn="ctr">
              <a:lnSpc>
                <a:spcPts val="3070"/>
              </a:lnSpc>
              <a:spcBef>
                <a:spcPts val="775"/>
              </a:spcBef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Sport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being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seen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masculine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507" y="1787651"/>
            <a:ext cx="2336800" cy="1402080"/>
          </a:xfrm>
          <a:prstGeom prst="rect">
            <a:avLst/>
          </a:prstGeom>
          <a:solidFill>
            <a:srgbClr val="6633FF"/>
          </a:solidFill>
          <a:ln w="12700">
            <a:solidFill>
              <a:srgbClr val="FFFFF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90"/>
              </a:spcBef>
            </a:pPr>
            <a:endParaRPr sz="2800">
              <a:latin typeface="Times New Roman"/>
              <a:cs typeface="Times New Roman"/>
            </a:endParaRPr>
          </a:p>
          <a:p>
            <a:pPr marL="32512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Body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image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77055" y="3422903"/>
            <a:ext cx="2336800" cy="1402080"/>
          </a:xfrm>
          <a:prstGeom prst="rect">
            <a:avLst/>
          </a:prstGeom>
          <a:solidFill>
            <a:srgbClr val="FFD300"/>
          </a:solidFill>
          <a:ln w="12700">
            <a:solidFill>
              <a:srgbClr val="FFFFFF"/>
            </a:solidFill>
          </a:ln>
        </p:spPr>
        <p:txBody>
          <a:bodyPr vert="horz" wrap="square" lIns="0" tIns="92075" rIns="0" bIns="0" rtlCol="0">
            <a:spAutoFit/>
          </a:bodyPr>
          <a:lstStyle/>
          <a:p>
            <a:pPr marL="567055" marR="559435" indent="97155" algn="just">
              <a:lnSpc>
                <a:spcPct val="91500"/>
              </a:lnSpc>
              <a:spcBef>
                <a:spcPts val="725"/>
              </a:spcBef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Lack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parental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46520" y="3422903"/>
            <a:ext cx="2336800" cy="1402080"/>
          </a:xfrm>
          <a:prstGeom prst="rect">
            <a:avLst/>
          </a:prstGeom>
          <a:solidFill>
            <a:srgbClr val="6633FF"/>
          </a:solidFill>
          <a:ln w="12700">
            <a:solidFill>
              <a:srgbClr val="FFFFFF"/>
            </a:solidFill>
          </a:ln>
        </p:spPr>
        <p:txBody>
          <a:bodyPr vert="horz" wrap="square" lIns="0" tIns="294640" rIns="0" bIns="0" rtlCol="0">
            <a:spAutoFit/>
          </a:bodyPr>
          <a:lstStyle/>
          <a:p>
            <a:pPr marL="276860" marR="173355" indent="-94615">
              <a:lnSpc>
                <a:spcPts val="3070"/>
              </a:lnSpc>
              <a:spcBef>
                <a:spcPts val="2320"/>
              </a:spcBef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Sport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centred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around</a:t>
            </a:r>
            <a:r>
              <a:rPr sz="28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boys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7507" y="3422903"/>
            <a:ext cx="2336800" cy="1402080"/>
          </a:xfrm>
          <a:prstGeom prst="rect">
            <a:avLst/>
          </a:prstGeom>
          <a:solidFill>
            <a:srgbClr val="FFD300"/>
          </a:solidFill>
          <a:ln w="12700">
            <a:solidFill>
              <a:srgbClr val="FFFFFF"/>
            </a:solidFill>
          </a:ln>
        </p:spPr>
        <p:txBody>
          <a:bodyPr vert="horz" wrap="square" lIns="0" tIns="294640" rIns="0" bIns="0" rtlCol="0">
            <a:spAutoFit/>
          </a:bodyPr>
          <a:lstStyle/>
          <a:p>
            <a:pPr marL="189865" marR="181610" indent="78740">
              <a:lnSpc>
                <a:spcPts val="3070"/>
              </a:lnSpc>
              <a:spcBef>
                <a:spcPts val="2320"/>
              </a:spcBef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Lack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early opportunities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3287" y="4284979"/>
            <a:ext cx="1453896" cy="14569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2835" y="395478"/>
            <a:ext cx="104133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7325" marR="5080" indent="-144526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Developing</a:t>
            </a:r>
            <a:r>
              <a:rPr sz="3600" spc="-85" dirty="0"/>
              <a:t> </a:t>
            </a:r>
            <a:r>
              <a:rPr sz="3600" dirty="0"/>
              <a:t>Coaching</a:t>
            </a:r>
            <a:r>
              <a:rPr sz="3600" spc="-85" dirty="0"/>
              <a:t> </a:t>
            </a:r>
            <a:r>
              <a:rPr sz="3600" dirty="0"/>
              <a:t>Practices</a:t>
            </a:r>
            <a:r>
              <a:rPr sz="3600" spc="-85" dirty="0"/>
              <a:t> </a:t>
            </a:r>
            <a:r>
              <a:rPr sz="3600" dirty="0"/>
              <a:t>and</a:t>
            </a:r>
            <a:r>
              <a:rPr sz="3600" spc="-70" dirty="0"/>
              <a:t> </a:t>
            </a:r>
            <a:r>
              <a:rPr sz="3600" dirty="0"/>
              <a:t>Building</a:t>
            </a:r>
            <a:r>
              <a:rPr sz="3600" spc="-55" dirty="0"/>
              <a:t> </a:t>
            </a:r>
            <a:r>
              <a:rPr sz="3600" spc="-25" dirty="0"/>
              <a:t>an </a:t>
            </a:r>
            <a:r>
              <a:rPr sz="3600" dirty="0"/>
              <a:t>Environment</a:t>
            </a:r>
            <a:r>
              <a:rPr sz="3600" spc="-10" dirty="0"/>
              <a:t> </a:t>
            </a:r>
            <a:r>
              <a:rPr sz="3600" dirty="0"/>
              <a:t>That</a:t>
            </a:r>
            <a:r>
              <a:rPr sz="3600" spc="-145" dirty="0"/>
              <a:t> </a:t>
            </a:r>
            <a:r>
              <a:rPr sz="3600" dirty="0"/>
              <a:t>Appeals</a:t>
            </a:r>
            <a:r>
              <a:rPr sz="3600" spc="-20" dirty="0"/>
              <a:t> </a:t>
            </a:r>
            <a:r>
              <a:rPr sz="3600" dirty="0"/>
              <a:t>to</a:t>
            </a:r>
            <a:r>
              <a:rPr sz="3600" spc="-15" dirty="0"/>
              <a:t> </a:t>
            </a:r>
            <a:r>
              <a:rPr sz="3600" spc="-10" dirty="0"/>
              <a:t>Girls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576173" y="1895601"/>
            <a:ext cx="8646795" cy="3117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Coaching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practices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appeal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girls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have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been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found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to:</a:t>
            </a:r>
            <a:endParaRPr sz="26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2180"/>
              </a:spcBef>
              <a:buAutoNum type="arabicPeriod"/>
              <a:tabLst>
                <a:tab pos="469265" algn="l"/>
              </a:tabLst>
            </a:pPr>
            <a:r>
              <a:rPr sz="2600" dirty="0">
                <a:latin typeface="Arial"/>
                <a:cs typeface="Arial"/>
              </a:rPr>
              <a:t>Create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environment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teamwork</a:t>
            </a:r>
            <a:endParaRPr sz="26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2190"/>
              </a:spcBef>
              <a:buAutoNum type="arabicPeriod"/>
              <a:tabLst>
                <a:tab pos="469265" algn="l"/>
              </a:tabLst>
            </a:pPr>
            <a:r>
              <a:rPr sz="2600" dirty="0">
                <a:latin typeface="Arial"/>
                <a:cs typeface="Arial"/>
              </a:rPr>
              <a:t>Foster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autonomy</a:t>
            </a:r>
            <a:endParaRPr sz="26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2185"/>
              </a:spcBef>
              <a:buAutoNum type="arabicPeriod"/>
              <a:tabLst>
                <a:tab pos="469265" algn="l"/>
              </a:tabLst>
            </a:pPr>
            <a:r>
              <a:rPr sz="2600" dirty="0">
                <a:latin typeface="Arial"/>
                <a:cs typeface="Arial"/>
              </a:rPr>
              <a:t>Build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confidence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through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positive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coaching</a:t>
            </a:r>
            <a:endParaRPr sz="26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2185"/>
              </a:spcBef>
              <a:buAutoNum type="arabicPeriod"/>
              <a:tabLst>
                <a:tab pos="469265" algn="l"/>
              </a:tabLst>
            </a:pPr>
            <a:r>
              <a:rPr sz="2600" dirty="0">
                <a:latin typeface="Arial"/>
                <a:cs typeface="Arial"/>
              </a:rPr>
              <a:t>Embrace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maximise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sense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belonging</a:t>
            </a:r>
            <a:endParaRPr sz="2600" dirty="0">
              <a:latin typeface="Arial"/>
              <a:cs typeface="Arial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2BE7BDB-0772-1A2D-9B99-626C61340CBE}"/>
              </a:ext>
            </a:extLst>
          </p:cNvPr>
          <p:cNvGrpSpPr/>
          <p:nvPr/>
        </p:nvGrpSpPr>
        <p:grpSpPr>
          <a:xfrm>
            <a:off x="0" y="6105525"/>
            <a:ext cx="12192000" cy="752475"/>
            <a:chOff x="0" y="6105525"/>
            <a:chExt cx="12192000" cy="752475"/>
          </a:xfrm>
        </p:grpSpPr>
        <p:sp>
          <p:nvSpPr>
            <p:cNvPr id="6" name="Rectangle 17">
              <a:extLst>
                <a:ext uri="{FF2B5EF4-FFF2-40B4-BE49-F238E27FC236}">
                  <a16:creationId xmlns:a16="http://schemas.microsoft.com/office/drawing/2014/main" id="{FDAD39E6-E36C-2CCC-8ED2-E85C03F93B19}"/>
                </a:ext>
              </a:extLst>
            </p:cNvPr>
            <p:cNvSpPr/>
            <p:nvPr/>
          </p:nvSpPr>
          <p:spPr>
            <a:xfrm>
              <a:off x="0" y="6105525"/>
              <a:ext cx="12192000" cy="752475"/>
            </a:xfrm>
            <a:prstGeom prst="rect">
              <a:avLst/>
            </a:prstGeom>
            <a:solidFill>
              <a:srgbClr val="E7601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ooter Placeholder 4">
              <a:extLst>
                <a:ext uri="{FF2B5EF4-FFF2-40B4-BE49-F238E27FC236}">
                  <a16:creationId xmlns:a16="http://schemas.microsoft.com/office/drawing/2014/main" id="{9A42A484-35AF-8EA1-3819-BC3AF04642BE}"/>
                </a:ext>
              </a:extLst>
            </p:cNvPr>
            <p:cNvSpPr txBox="1">
              <a:spLocks/>
            </p:cNvSpPr>
            <p:nvPr/>
          </p:nvSpPr>
          <p:spPr>
            <a:xfrm>
              <a:off x="10653712" y="6264275"/>
              <a:ext cx="1538288" cy="36512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indent="0" algn="l" defTabSz="457200" rtl="0" eaLnBrk="1" latinLnBrk="0" hangingPunct="1">
                <a:tabLst/>
                <a:defRPr sz="1200" b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/>
                <a:t>sportireland.ie</a:t>
              </a:r>
              <a:endParaRPr lang="en-US" dirty="0"/>
            </a:p>
          </p:txBody>
        </p:sp>
        <p:pic>
          <p:nvPicPr>
            <p:cNvPr id="8" name="Picture 12" descr="Sport Ireland_COACHING white trans_V.png">
              <a:extLst>
                <a:ext uri="{FF2B5EF4-FFF2-40B4-BE49-F238E27FC236}">
                  <a16:creationId xmlns:a16="http://schemas.microsoft.com/office/drawing/2014/main" id="{34263E08-1633-DFFE-4980-7C0D0026B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13" y="6288088"/>
              <a:ext cx="81280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D5F05A2F-DCBF-C2BE-CF84-10FA65B98B3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60948"/>
            <a:ext cx="12192000" cy="16890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3557" y="-82184"/>
            <a:ext cx="10515600" cy="1325563"/>
          </a:xfrm>
          <a:prstGeom prst="rect">
            <a:avLst/>
          </a:prstGeom>
        </p:spPr>
        <p:txBody>
          <a:bodyPr vert="horz" wrap="square" lIns="0" tIns="225170" rIns="0" bIns="0" rtlCol="0">
            <a:spAutoFit/>
          </a:bodyPr>
          <a:lstStyle/>
          <a:p>
            <a:pPr marL="229235">
              <a:lnSpc>
                <a:spcPct val="100000"/>
              </a:lnSpc>
              <a:spcBef>
                <a:spcPts val="105"/>
              </a:spcBef>
            </a:pPr>
            <a:r>
              <a:rPr dirty="0"/>
              <a:t>10</a:t>
            </a:r>
            <a:r>
              <a:rPr spc="-35" dirty="0"/>
              <a:t> </a:t>
            </a:r>
            <a:r>
              <a:rPr dirty="0"/>
              <a:t>elements</a:t>
            </a:r>
            <a:r>
              <a:rPr spc="-20" dirty="0"/>
              <a:t> </a:t>
            </a:r>
            <a:r>
              <a:rPr dirty="0"/>
              <a:t>for</a:t>
            </a:r>
            <a:r>
              <a:rPr spc="-30" dirty="0"/>
              <a:t> </a:t>
            </a:r>
            <a:r>
              <a:rPr spc="-10" dirty="0"/>
              <a:t>success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96000" y="1158670"/>
            <a:ext cx="4131945" cy="357314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400" dirty="0">
                <a:latin typeface="Calibri"/>
                <a:cs typeface="Calibri"/>
              </a:rPr>
              <a:t>In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brief,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10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Girls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Sport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elements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are</a:t>
            </a:r>
            <a:r>
              <a:rPr sz="1300" spc="-20" dirty="0">
                <a:latin typeface="Calibri"/>
                <a:cs typeface="Calibri"/>
              </a:rPr>
              <a:t>:</a:t>
            </a:r>
            <a:endParaRPr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b="1" spc="-10" dirty="0">
                <a:solidFill>
                  <a:srgbClr val="FF9900"/>
                </a:solidFill>
                <a:latin typeface="Calibri"/>
                <a:cs typeface="Calibri"/>
              </a:rPr>
              <a:t>DEVELOPMENT-ORIENTED</a:t>
            </a:r>
            <a:endParaRPr sz="1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40"/>
              </a:spcBef>
              <a:buAutoNum type="arabicPeriod"/>
              <a:tabLst>
                <a:tab pos="354965" algn="l"/>
              </a:tabLst>
            </a:pPr>
            <a:r>
              <a:rPr sz="1200" dirty="0">
                <a:latin typeface="Calibri"/>
                <a:cs typeface="Calibri"/>
              </a:rPr>
              <a:t>Focus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competence</a:t>
            </a:r>
            <a:endParaRPr sz="12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354965" algn="l"/>
              </a:tabLst>
            </a:pPr>
            <a:r>
              <a:rPr sz="1200" dirty="0">
                <a:latin typeface="Calibri"/>
                <a:cs typeface="Calibri"/>
              </a:rPr>
              <a:t>Provide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non-</a:t>
            </a:r>
            <a:r>
              <a:rPr sz="1200" spc="-10" dirty="0">
                <a:latin typeface="Calibri"/>
                <a:cs typeface="Calibri"/>
              </a:rPr>
              <a:t>competitive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activities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b="1" spc="-10" dirty="0">
                <a:solidFill>
                  <a:srgbClr val="FF9900"/>
                </a:solidFill>
                <a:latin typeface="Calibri"/>
                <a:cs typeface="Calibri"/>
              </a:rPr>
              <a:t>MOTIVATIONAL</a:t>
            </a:r>
            <a:endParaRPr sz="1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39"/>
              </a:spcBef>
              <a:buAutoNum type="arabicPeriod" startAt="3"/>
              <a:tabLst>
                <a:tab pos="354965" algn="l"/>
              </a:tabLst>
            </a:pPr>
            <a:r>
              <a:rPr sz="1200" dirty="0">
                <a:latin typeface="Calibri"/>
                <a:cs typeface="Calibri"/>
              </a:rPr>
              <a:t>Provide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high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support</a:t>
            </a:r>
            <a:endParaRPr sz="12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20"/>
              </a:spcBef>
              <a:buAutoNum type="arabicPeriod" startAt="3"/>
              <a:tabLst>
                <a:tab pos="354965" algn="l"/>
              </a:tabLst>
            </a:pPr>
            <a:r>
              <a:rPr sz="1200" dirty="0">
                <a:latin typeface="Calibri"/>
                <a:cs typeface="Calibri"/>
              </a:rPr>
              <a:t>Offer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variety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activities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variations</a:t>
            </a:r>
            <a:endParaRPr sz="12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20"/>
              </a:spcBef>
              <a:buAutoNum type="arabicPeriod" startAt="3"/>
              <a:tabLst>
                <a:tab pos="354965" algn="l"/>
              </a:tabLst>
            </a:pPr>
            <a:r>
              <a:rPr sz="1200" dirty="0">
                <a:latin typeface="Calibri"/>
                <a:cs typeface="Calibri"/>
              </a:rPr>
              <a:t>Use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role-models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000" b="1" spc="-10" dirty="0">
                <a:solidFill>
                  <a:srgbClr val="FF9900"/>
                </a:solidFill>
                <a:latin typeface="Calibri"/>
                <a:cs typeface="Calibri"/>
              </a:rPr>
              <a:t>CARING</a:t>
            </a:r>
            <a:endParaRPr sz="1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25"/>
              </a:spcBef>
              <a:buAutoNum type="arabicPeriod" startAt="6"/>
              <a:tabLst>
                <a:tab pos="354965" algn="l"/>
              </a:tabLst>
            </a:pPr>
            <a:r>
              <a:rPr sz="1200" dirty="0">
                <a:latin typeface="Calibri"/>
                <a:cs typeface="Calibri"/>
              </a:rPr>
              <a:t>Promote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friendships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social </a:t>
            </a:r>
            <a:r>
              <a:rPr sz="1200" spc="-10" dirty="0">
                <a:latin typeface="Calibri"/>
                <a:cs typeface="Calibri"/>
              </a:rPr>
              <a:t>connections</a:t>
            </a:r>
            <a:endParaRPr sz="12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20"/>
              </a:spcBef>
              <a:buAutoNum type="arabicPeriod" startAt="6"/>
              <a:tabLst>
                <a:tab pos="354965" algn="l"/>
              </a:tabLst>
            </a:pPr>
            <a:r>
              <a:rPr sz="1200" dirty="0">
                <a:latin typeface="Calibri"/>
                <a:cs typeface="Calibri"/>
              </a:rPr>
              <a:t>Help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coaches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understand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girls’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needs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000" b="1" dirty="0">
                <a:solidFill>
                  <a:srgbClr val="FF9900"/>
                </a:solidFill>
                <a:latin typeface="Calibri"/>
                <a:cs typeface="Calibri"/>
              </a:rPr>
              <a:t>SOCIALLY</a:t>
            </a:r>
            <a:r>
              <a:rPr sz="1000" b="1" spc="-3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FF9900"/>
                </a:solidFill>
                <a:latin typeface="Calibri"/>
                <a:cs typeface="Calibri"/>
              </a:rPr>
              <a:t>SAFE</a:t>
            </a:r>
            <a:endParaRPr sz="1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25"/>
              </a:spcBef>
              <a:buAutoNum type="arabicPeriod" startAt="8"/>
              <a:tabLst>
                <a:tab pos="354965" algn="l"/>
              </a:tabLst>
            </a:pPr>
            <a:r>
              <a:rPr sz="1200" spc="-10" dirty="0">
                <a:latin typeface="Calibri"/>
                <a:cs typeface="Calibri"/>
              </a:rPr>
              <a:t>Create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positive,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inclusive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welcoming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environment</a:t>
            </a:r>
            <a:endParaRPr sz="12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25"/>
              </a:spcBef>
              <a:buAutoNum type="arabicPeriod" startAt="8"/>
              <a:tabLst>
                <a:tab pos="354965" algn="l"/>
              </a:tabLst>
            </a:pPr>
            <a:r>
              <a:rPr sz="1200" dirty="0">
                <a:latin typeface="Calibri"/>
                <a:cs typeface="Calibri"/>
              </a:rPr>
              <a:t>Provide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girls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only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opportunities</a:t>
            </a:r>
            <a:endParaRPr sz="12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AutoNum type="arabicPeriod" startAt="8"/>
              <a:tabLst>
                <a:tab pos="354965" algn="l"/>
              </a:tabLst>
            </a:pPr>
            <a:r>
              <a:rPr sz="1200" dirty="0">
                <a:latin typeface="Calibri"/>
                <a:cs typeface="Calibri"/>
              </a:rPr>
              <a:t>Be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aware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issues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related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body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image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accordingly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43380"/>
            <a:ext cx="2895600" cy="348843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5264" y="1243379"/>
            <a:ext cx="2455164" cy="348843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46207" y="187452"/>
            <a:ext cx="1920240" cy="21701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2">
            <a:extLst>
              <a:ext uri="{FF2B5EF4-FFF2-40B4-BE49-F238E27FC236}">
                <a16:creationId xmlns:a16="http://schemas.microsoft.com/office/drawing/2014/main" id="{5F14A704-2123-2E74-BB1C-B231E5FFE45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60948"/>
            <a:ext cx="12192000" cy="168909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838200" y="2215958"/>
            <a:ext cx="3591560" cy="2721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885" indent="-337185">
              <a:lnSpc>
                <a:spcPct val="100000"/>
              </a:lnSpc>
              <a:spcBef>
                <a:spcPts val="100"/>
              </a:spcBef>
              <a:buFont typeface="Arial"/>
              <a:buAutoNum type="arabicPeriod"/>
              <a:tabLst>
                <a:tab pos="349885" algn="l"/>
              </a:tabLst>
            </a:pPr>
            <a:r>
              <a:rPr sz="2400" b="1" dirty="0">
                <a:latin typeface="Arial"/>
                <a:cs typeface="Arial"/>
              </a:rPr>
              <a:t>Focus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competence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30"/>
              </a:spcBef>
              <a:buFont typeface="Arial"/>
              <a:buAutoNum type="arabicPeriod"/>
            </a:pPr>
            <a:endParaRPr sz="2400" dirty="0">
              <a:latin typeface="Arial"/>
              <a:cs typeface="Arial"/>
            </a:endParaRPr>
          </a:p>
          <a:p>
            <a:pPr marL="240029" marR="5080" lvl="1" indent="-227965">
              <a:lnSpc>
                <a:spcPts val="2590"/>
              </a:lnSpc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Emphasise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development 	</a:t>
            </a:r>
            <a:r>
              <a:rPr sz="2400" dirty="0">
                <a:latin typeface="Arial"/>
                <a:cs typeface="Arial"/>
              </a:rPr>
              <a:t>instead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winning</a:t>
            </a:r>
            <a:endParaRPr lang="de-DE" sz="2400" spc="-10" dirty="0">
              <a:latin typeface="Arial"/>
              <a:cs typeface="Arial"/>
            </a:endParaRPr>
          </a:p>
          <a:p>
            <a:pPr marL="240029" marR="5080" lvl="1" indent="-227965">
              <a:lnSpc>
                <a:spcPts val="2590"/>
              </a:lnSpc>
              <a:buChar char="•"/>
              <a:tabLst>
                <a:tab pos="241300" algn="l"/>
              </a:tabLst>
            </a:pPr>
            <a:endParaRPr sz="2400" dirty="0">
              <a:latin typeface="Arial"/>
              <a:cs typeface="Arial"/>
            </a:endParaRPr>
          </a:p>
          <a:p>
            <a:pPr marL="240029" marR="459740" lvl="1" indent="-227965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Develop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fundamental 	</a:t>
            </a:r>
            <a:r>
              <a:rPr sz="2400" dirty="0">
                <a:latin typeface="Arial"/>
                <a:cs typeface="Arial"/>
              </a:rPr>
              <a:t>movement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skills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25"/>
              </a:lnSpc>
              <a:spcBef>
                <a:spcPts val="95"/>
              </a:spcBef>
            </a:pPr>
            <a:r>
              <a:rPr sz="4000" dirty="0"/>
              <a:t>Developmental</a:t>
            </a:r>
            <a:r>
              <a:rPr sz="4000" spc="-195" dirty="0"/>
              <a:t> </a:t>
            </a:r>
            <a:r>
              <a:rPr sz="4000" dirty="0"/>
              <a:t>Oriented</a:t>
            </a:r>
            <a:r>
              <a:rPr sz="4000" spc="-225" dirty="0"/>
              <a:t> </a:t>
            </a:r>
            <a:r>
              <a:rPr sz="4000" spc="-10" dirty="0"/>
              <a:t>Climate</a:t>
            </a:r>
            <a:endParaRPr sz="4000"/>
          </a:p>
          <a:p>
            <a:pPr marL="12700">
              <a:lnSpc>
                <a:spcPts val="2085"/>
              </a:lnSpc>
            </a:pPr>
            <a:r>
              <a:rPr sz="1800" dirty="0">
                <a:solidFill>
                  <a:srgbClr val="FF9900"/>
                </a:solidFill>
              </a:rPr>
              <a:t>Helping</a:t>
            </a:r>
            <a:r>
              <a:rPr sz="1800" spc="-40" dirty="0">
                <a:solidFill>
                  <a:srgbClr val="FF9900"/>
                </a:solidFill>
              </a:rPr>
              <a:t> </a:t>
            </a:r>
            <a:r>
              <a:rPr sz="1800" dirty="0">
                <a:solidFill>
                  <a:srgbClr val="FF9900"/>
                </a:solidFill>
              </a:rPr>
              <a:t>young</a:t>
            </a:r>
            <a:r>
              <a:rPr sz="1800" spc="-40" dirty="0">
                <a:solidFill>
                  <a:srgbClr val="FF9900"/>
                </a:solidFill>
              </a:rPr>
              <a:t> </a:t>
            </a:r>
            <a:r>
              <a:rPr sz="1800" dirty="0">
                <a:solidFill>
                  <a:srgbClr val="FF9900"/>
                </a:solidFill>
              </a:rPr>
              <a:t>athletes</a:t>
            </a:r>
            <a:r>
              <a:rPr sz="1800" spc="-35" dirty="0">
                <a:solidFill>
                  <a:srgbClr val="FF9900"/>
                </a:solidFill>
              </a:rPr>
              <a:t> </a:t>
            </a:r>
            <a:r>
              <a:rPr sz="1800" dirty="0">
                <a:solidFill>
                  <a:srgbClr val="FF9900"/>
                </a:solidFill>
              </a:rPr>
              <a:t>reach</a:t>
            </a:r>
            <a:r>
              <a:rPr sz="1800" spc="-35" dirty="0">
                <a:solidFill>
                  <a:srgbClr val="FF9900"/>
                </a:solidFill>
              </a:rPr>
              <a:t> </a:t>
            </a:r>
            <a:r>
              <a:rPr sz="1800" dirty="0">
                <a:solidFill>
                  <a:srgbClr val="FF9900"/>
                </a:solidFill>
              </a:rPr>
              <a:t>their</a:t>
            </a:r>
            <a:r>
              <a:rPr sz="1800" spc="-35" dirty="0">
                <a:solidFill>
                  <a:srgbClr val="FF9900"/>
                </a:solidFill>
              </a:rPr>
              <a:t> </a:t>
            </a:r>
            <a:r>
              <a:rPr sz="1800" dirty="0">
                <a:solidFill>
                  <a:srgbClr val="FF9900"/>
                </a:solidFill>
              </a:rPr>
              <a:t>full</a:t>
            </a:r>
            <a:r>
              <a:rPr sz="1800" spc="-45" dirty="0">
                <a:solidFill>
                  <a:srgbClr val="FF9900"/>
                </a:solidFill>
              </a:rPr>
              <a:t> </a:t>
            </a:r>
            <a:r>
              <a:rPr sz="1800" dirty="0">
                <a:solidFill>
                  <a:srgbClr val="FF9900"/>
                </a:solidFill>
              </a:rPr>
              <a:t>potential,</a:t>
            </a:r>
            <a:r>
              <a:rPr sz="1800" spc="-50" dirty="0">
                <a:solidFill>
                  <a:srgbClr val="FF9900"/>
                </a:solidFill>
              </a:rPr>
              <a:t> </a:t>
            </a:r>
            <a:r>
              <a:rPr sz="1800" dirty="0">
                <a:solidFill>
                  <a:srgbClr val="FF9900"/>
                </a:solidFill>
              </a:rPr>
              <a:t>by</a:t>
            </a:r>
            <a:r>
              <a:rPr sz="1800" spc="-35" dirty="0">
                <a:solidFill>
                  <a:srgbClr val="FF9900"/>
                </a:solidFill>
              </a:rPr>
              <a:t> </a:t>
            </a:r>
            <a:r>
              <a:rPr sz="1800" dirty="0">
                <a:solidFill>
                  <a:srgbClr val="FF9900"/>
                </a:solidFill>
              </a:rPr>
              <a:t>offering</a:t>
            </a:r>
            <a:r>
              <a:rPr sz="1800" spc="-40" dirty="0">
                <a:solidFill>
                  <a:srgbClr val="FF9900"/>
                </a:solidFill>
              </a:rPr>
              <a:t> </a:t>
            </a:r>
            <a:r>
              <a:rPr sz="1800" dirty="0">
                <a:solidFill>
                  <a:srgbClr val="FF9900"/>
                </a:solidFill>
              </a:rPr>
              <a:t>age-appropriate</a:t>
            </a:r>
            <a:r>
              <a:rPr sz="1800" spc="-35" dirty="0">
                <a:solidFill>
                  <a:srgbClr val="FF9900"/>
                </a:solidFill>
              </a:rPr>
              <a:t> </a:t>
            </a:r>
            <a:r>
              <a:rPr sz="1800" spc="-10" dirty="0">
                <a:solidFill>
                  <a:srgbClr val="FF9900"/>
                </a:solidFill>
              </a:rPr>
              <a:t>activities.</a:t>
            </a:r>
            <a:endParaRPr sz="1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05288" y="365759"/>
            <a:ext cx="1886711" cy="20543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730230" y="2398902"/>
            <a:ext cx="107061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i="1" dirty="0">
                <a:solidFill>
                  <a:srgbClr val="2D75B6"/>
                </a:solidFill>
                <a:latin typeface="Calibri"/>
                <a:cs typeface="Calibri"/>
              </a:rPr>
              <a:t>The</a:t>
            </a:r>
            <a:r>
              <a:rPr sz="800" i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800" i="1" dirty="0">
                <a:solidFill>
                  <a:srgbClr val="2D75B6"/>
                </a:solidFill>
                <a:latin typeface="Calibri"/>
                <a:cs typeface="Calibri"/>
              </a:rPr>
              <a:t>Youth</a:t>
            </a:r>
            <a:r>
              <a:rPr sz="800" i="1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800" i="1" dirty="0">
                <a:solidFill>
                  <a:srgbClr val="2D75B6"/>
                </a:solidFill>
                <a:latin typeface="Calibri"/>
                <a:cs typeface="Calibri"/>
              </a:rPr>
              <a:t>Sport</a:t>
            </a:r>
            <a:r>
              <a:rPr sz="800" i="1" spc="-10" dirty="0">
                <a:solidFill>
                  <a:srgbClr val="2D75B6"/>
                </a:solidFill>
                <a:latin typeface="Calibri"/>
                <a:cs typeface="Calibri"/>
              </a:rPr>
              <a:t> Compass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05288" y="402336"/>
            <a:ext cx="647700" cy="645160"/>
          </a:xfrm>
          <a:custGeom>
            <a:avLst/>
            <a:gdLst/>
            <a:ahLst/>
            <a:cxnLst/>
            <a:rect l="l" t="t" r="r" b="b"/>
            <a:pathLst>
              <a:path w="647700" h="645160">
                <a:moveTo>
                  <a:pt x="323850" y="0"/>
                </a:moveTo>
                <a:lnTo>
                  <a:pt x="276003" y="3493"/>
                </a:lnTo>
                <a:lnTo>
                  <a:pt x="230332" y="13643"/>
                </a:lnTo>
                <a:lnTo>
                  <a:pt x="187340" y="29951"/>
                </a:lnTo>
                <a:lnTo>
                  <a:pt x="147528" y="51919"/>
                </a:lnTo>
                <a:lnTo>
                  <a:pt x="111397" y="79048"/>
                </a:lnTo>
                <a:lnTo>
                  <a:pt x="79448" y="110840"/>
                </a:lnTo>
                <a:lnTo>
                  <a:pt x="52184" y="146799"/>
                </a:lnTo>
                <a:lnTo>
                  <a:pt x="30106" y="186424"/>
                </a:lnTo>
                <a:lnTo>
                  <a:pt x="13714" y="229220"/>
                </a:lnTo>
                <a:lnTo>
                  <a:pt x="3512" y="274686"/>
                </a:lnTo>
                <a:lnTo>
                  <a:pt x="0" y="322325"/>
                </a:lnTo>
                <a:lnTo>
                  <a:pt x="3512" y="369965"/>
                </a:lnTo>
                <a:lnTo>
                  <a:pt x="13714" y="415431"/>
                </a:lnTo>
                <a:lnTo>
                  <a:pt x="30106" y="458227"/>
                </a:lnTo>
                <a:lnTo>
                  <a:pt x="52184" y="497852"/>
                </a:lnTo>
                <a:lnTo>
                  <a:pt x="79448" y="533811"/>
                </a:lnTo>
                <a:lnTo>
                  <a:pt x="111397" y="565603"/>
                </a:lnTo>
                <a:lnTo>
                  <a:pt x="147528" y="592732"/>
                </a:lnTo>
                <a:lnTo>
                  <a:pt x="187340" y="614700"/>
                </a:lnTo>
                <a:lnTo>
                  <a:pt x="230332" y="631008"/>
                </a:lnTo>
                <a:lnTo>
                  <a:pt x="276003" y="641158"/>
                </a:lnTo>
                <a:lnTo>
                  <a:pt x="323850" y="644651"/>
                </a:lnTo>
                <a:lnTo>
                  <a:pt x="371696" y="641158"/>
                </a:lnTo>
                <a:lnTo>
                  <a:pt x="417367" y="631008"/>
                </a:lnTo>
                <a:lnTo>
                  <a:pt x="460359" y="614700"/>
                </a:lnTo>
                <a:lnTo>
                  <a:pt x="500171" y="592732"/>
                </a:lnTo>
                <a:lnTo>
                  <a:pt x="536302" y="565603"/>
                </a:lnTo>
                <a:lnTo>
                  <a:pt x="568251" y="533811"/>
                </a:lnTo>
                <a:lnTo>
                  <a:pt x="595515" y="497852"/>
                </a:lnTo>
                <a:lnTo>
                  <a:pt x="617593" y="458227"/>
                </a:lnTo>
                <a:lnTo>
                  <a:pt x="633985" y="415431"/>
                </a:lnTo>
                <a:lnTo>
                  <a:pt x="644187" y="369965"/>
                </a:lnTo>
                <a:lnTo>
                  <a:pt x="647700" y="322325"/>
                </a:lnTo>
                <a:lnTo>
                  <a:pt x="644187" y="274686"/>
                </a:lnTo>
                <a:lnTo>
                  <a:pt x="633985" y="229220"/>
                </a:lnTo>
                <a:lnTo>
                  <a:pt x="617593" y="186424"/>
                </a:lnTo>
                <a:lnTo>
                  <a:pt x="595515" y="146799"/>
                </a:lnTo>
                <a:lnTo>
                  <a:pt x="568251" y="110840"/>
                </a:lnTo>
                <a:lnTo>
                  <a:pt x="536302" y="79048"/>
                </a:lnTo>
                <a:lnTo>
                  <a:pt x="500171" y="51919"/>
                </a:lnTo>
                <a:lnTo>
                  <a:pt x="460359" y="29951"/>
                </a:lnTo>
                <a:lnTo>
                  <a:pt x="417367" y="13643"/>
                </a:lnTo>
                <a:lnTo>
                  <a:pt x="371696" y="3493"/>
                </a:lnTo>
                <a:lnTo>
                  <a:pt x="323850" y="0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65934" y="2222689"/>
            <a:ext cx="3110230" cy="64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5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2.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Provide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non-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450"/>
              </a:lnSpc>
            </a:pPr>
            <a:r>
              <a:rPr sz="2400" b="1" dirty="0">
                <a:latin typeface="Arial"/>
                <a:cs typeface="Arial"/>
              </a:rPr>
              <a:t>competitive</a:t>
            </a:r>
            <a:r>
              <a:rPr sz="2400" b="1" spc="-14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activities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65934" y="3245979"/>
            <a:ext cx="3676650" cy="64770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0029" marR="5080" indent="-227329">
              <a:lnSpc>
                <a:spcPct val="70000"/>
              </a:lnSpc>
              <a:spcBef>
                <a:spcPts val="96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Emphasise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development, 	</a:t>
            </a:r>
            <a:r>
              <a:rPr sz="2400" dirty="0">
                <a:latin typeface="Arial"/>
                <a:cs typeface="Arial"/>
              </a:rPr>
              <a:t>fun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involvement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65934" y="4267312"/>
            <a:ext cx="3728720" cy="64770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0029" marR="5080" indent="-227329">
              <a:lnSpc>
                <a:spcPct val="70000"/>
              </a:lnSpc>
              <a:spcBef>
                <a:spcPts val="96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Create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welcoming,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non- 	</a:t>
            </a:r>
            <a:r>
              <a:rPr sz="2400" spc="-10" dirty="0">
                <a:latin typeface="Arial"/>
                <a:cs typeface="Arial"/>
              </a:rPr>
              <a:t>competitive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atmosphere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451" y="283590"/>
            <a:ext cx="10745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7700" algn="l"/>
              </a:tabLst>
            </a:pPr>
            <a:r>
              <a:rPr sz="3600" dirty="0"/>
              <a:t>Builds</a:t>
            </a:r>
            <a:r>
              <a:rPr sz="3600" spc="-80" dirty="0"/>
              <a:t> </a:t>
            </a:r>
            <a:r>
              <a:rPr sz="3600" i="1" dirty="0">
                <a:latin typeface="Arial"/>
                <a:cs typeface="Arial"/>
              </a:rPr>
              <a:t>Confidence</a:t>
            </a:r>
            <a:r>
              <a:rPr sz="3600" i="1" spc="-90" dirty="0">
                <a:latin typeface="Arial"/>
                <a:cs typeface="Arial"/>
              </a:rPr>
              <a:t> </a:t>
            </a:r>
            <a:r>
              <a:rPr sz="3600" dirty="0"/>
              <a:t>Through</a:t>
            </a:r>
            <a:r>
              <a:rPr sz="3600" spc="-75" dirty="0"/>
              <a:t> </a:t>
            </a:r>
            <a:r>
              <a:rPr sz="3600" dirty="0"/>
              <a:t>Positive</a:t>
            </a:r>
            <a:r>
              <a:rPr sz="3600" spc="-80" dirty="0"/>
              <a:t> </a:t>
            </a:r>
            <a:r>
              <a:rPr sz="3600" spc="-10" dirty="0"/>
              <a:t>Coaching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451" y="881656"/>
            <a:ext cx="6909308" cy="4773743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25"/>
              </a:spcBef>
            </a:pPr>
            <a:r>
              <a:rPr sz="2000" b="1" dirty="0">
                <a:latin typeface="Arial"/>
                <a:cs typeface="Arial"/>
              </a:rPr>
              <a:t>Coach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person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before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sport</a:t>
            </a:r>
            <a:endParaRPr sz="20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25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Ensure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participants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understand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making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mistakes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part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development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process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Mistakes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learning opportunities</a:t>
            </a:r>
            <a:endParaRPr sz="2000" dirty="0">
              <a:latin typeface="Arial"/>
              <a:cs typeface="Arial"/>
            </a:endParaRPr>
          </a:p>
          <a:p>
            <a:pPr marL="354965" indent="-342265" algn="just">
              <a:lnSpc>
                <a:spcPct val="100000"/>
              </a:lnSpc>
              <a:spcBef>
                <a:spcPts val="530"/>
              </a:spcBef>
              <a:buFont typeface="Wingdings"/>
              <a:buChar char=""/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Focus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process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rather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outcome/results</a:t>
            </a:r>
            <a:r>
              <a:rPr sz="2000" spc="-50" dirty="0">
                <a:latin typeface="Arial"/>
                <a:cs typeface="Arial"/>
              </a:rPr>
              <a:t> –</a:t>
            </a:r>
            <a:endParaRPr sz="2000" dirty="0">
              <a:latin typeface="Arial"/>
              <a:cs typeface="Arial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highlight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reward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effort</a:t>
            </a:r>
            <a:endParaRPr sz="2000" dirty="0">
              <a:latin typeface="Arial"/>
              <a:cs typeface="Arial"/>
            </a:endParaRPr>
          </a:p>
          <a:p>
            <a:pPr marL="355600" marR="238760" indent="-342900" algn="just">
              <a:lnSpc>
                <a:spcPct val="100000"/>
              </a:lnSpc>
              <a:spcBef>
                <a:spcPts val="530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Make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each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girl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feel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valued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compare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others </a:t>
            </a:r>
            <a:r>
              <a:rPr sz="2000" dirty="0">
                <a:latin typeface="Arial"/>
                <a:cs typeface="Arial"/>
              </a:rPr>
              <a:t>but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own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previous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efforts</a:t>
            </a:r>
            <a:endParaRPr sz="2000" dirty="0">
              <a:latin typeface="Arial"/>
              <a:cs typeface="Arial"/>
            </a:endParaRPr>
          </a:p>
          <a:p>
            <a:pPr marL="354965" indent="-342265" algn="just">
              <a:lnSpc>
                <a:spcPct val="100000"/>
              </a:lnSpc>
              <a:spcBef>
                <a:spcPts val="525"/>
              </a:spcBef>
              <a:buFont typeface="Wingdings"/>
              <a:buChar char=""/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Use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appropriate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language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(avoid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expressions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such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as</a:t>
            </a:r>
            <a:endParaRPr sz="2000" dirty="0">
              <a:latin typeface="Arial"/>
              <a:cs typeface="Arial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“lads”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“guys”)</a:t>
            </a:r>
            <a:endParaRPr sz="2000" dirty="0">
              <a:latin typeface="Arial"/>
              <a:cs typeface="Arial"/>
            </a:endParaRPr>
          </a:p>
          <a:p>
            <a:pPr marL="354965" indent="-342265" algn="just">
              <a:lnSpc>
                <a:spcPct val="100000"/>
              </a:lnSpc>
              <a:spcBef>
                <a:spcPts val="525"/>
              </a:spcBef>
              <a:buFont typeface="Wingdings"/>
              <a:buChar char=""/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Be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FAIR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girls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don’t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easily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reconcile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injustice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notice</a:t>
            </a:r>
            <a:endParaRPr sz="2000" dirty="0">
              <a:latin typeface="Arial"/>
              <a:cs typeface="Arial"/>
            </a:endParaRPr>
          </a:p>
          <a:p>
            <a:pPr marL="355600" algn="just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favouritism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readily.</a:t>
            </a:r>
            <a:endParaRPr sz="2000" dirty="0">
              <a:latin typeface="Arial"/>
              <a:cs typeface="Arial"/>
            </a:endParaRPr>
          </a:p>
          <a:p>
            <a:pPr marL="355600" marR="417830" indent="-342900" algn="just">
              <a:lnSpc>
                <a:spcPct val="100000"/>
              </a:lnSpc>
              <a:spcBef>
                <a:spcPts val="530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Avoid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sarcasm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criticism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girls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more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likely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to </a:t>
            </a:r>
            <a:r>
              <a:rPr sz="2000" spc="-10" dirty="0">
                <a:latin typeface="Arial"/>
                <a:cs typeface="Arial"/>
              </a:rPr>
              <a:t>internalise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5823" y="1095755"/>
            <a:ext cx="4315206" cy="4459986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72FACE81-8E02-71F1-7F09-41A364AA675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09840" y="4419981"/>
            <a:ext cx="1453896" cy="1456944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623C2D2-5023-EDB7-1194-EC1D46459552}"/>
              </a:ext>
            </a:extLst>
          </p:cNvPr>
          <p:cNvGrpSpPr/>
          <p:nvPr/>
        </p:nvGrpSpPr>
        <p:grpSpPr>
          <a:xfrm>
            <a:off x="0" y="6105525"/>
            <a:ext cx="12192000" cy="752475"/>
            <a:chOff x="0" y="6105525"/>
            <a:chExt cx="12192000" cy="752475"/>
          </a:xfrm>
        </p:grpSpPr>
        <p:sp>
          <p:nvSpPr>
            <p:cNvPr id="7" name="Rectangle 17">
              <a:extLst>
                <a:ext uri="{FF2B5EF4-FFF2-40B4-BE49-F238E27FC236}">
                  <a16:creationId xmlns:a16="http://schemas.microsoft.com/office/drawing/2014/main" id="{D7EC5120-A70B-9FE2-3AEE-8906D9069F5B}"/>
                </a:ext>
              </a:extLst>
            </p:cNvPr>
            <p:cNvSpPr/>
            <p:nvPr/>
          </p:nvSpPr>
          <p:spPr>
            <a:xfrm>
              <a:off x="0" y="6105525"/>
              <a:ext cx="12192000" cy="752475"/>
            </a:xfrm>
            <a:prstGeom prst="rect">
              <a:avLst/>
            </a:prstGeom>
            <a:solidFill>
              <a:srgbClr val="E7601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ooter Placeholder 4">
              <a:extLst>
                <a:ext uri="{FF2B5EF4-FFF2-40B4-BE49-F238E27FC236}">
                  <a16:creationId xmlns:a16="http://schemas.microsoft.com/office/drawing/2014/main" id="{23599D4E-C12F-6013-CF21-AC84E9D1EEF0}"/>
                </a:ext>
              </a:extLst>
            </p:cNvPr>
            <p:cNvSpPr txBox="1">
              <a:spLocks/>
            </p:cNvSpPr>
            <p:nvPr/>
          </p:nvSpPr>
          <p:spPr>
            <a:xfrm>
              <a:off x="10653712" y="6264275"/>
              <a:ext cx="1538288" cy="36512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indent="0" algn="l" defTabSz="457200" rtl="0" eaLnBrk="1" latinLnBrk="0" hangingPunct="1">
                <a:tabLst/>
                <a:defRPr sz="1200" b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/>
                <a:t>sportireland.ie</a:t>
              </a:r>
              <a:endParaRPr lang="en-US" dirty="0"/>
            </a:p>
          </p:txBody>
        </p:sp>
        <p:pic>
          <p:nvPicPr>
            <p:cNvPr id="9" name="Picture 12" descr="Sport Ireland_COACHING white trans_V.png">
              <a:extLst>
                <a:ext uri="{FF2B5EF4-FFF2-40B4-BE49-F238E27FC236}">
                  <a16:creationId xmlns:a16="http://schemas.microsoft.com/office/drawing/2014/main" id="{C78E13F3-A4E9-3FCE-3347-91AE59D34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13" y="6288088"/>
              <a:ext cx="81280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1632</Words>
  <Application>Microsoft Macintosh PowerPoint</Application>
  <PresentationFormat>Breitbild</PresentationFormat>
  <Paragraphs>282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Times New Roman</vt:lpstr>
      <vt:lpstr>Wingdings</vt:lpstr>
      <vt:lpstr>Office Theme</vt:lpstr>
      <vt:lpstr>PowerPoint-Präsentation</vt:lpstr>
      <vt:lpstr>PowerPoint-Präsentation</vt:lpstr>
      <vt:lpstr>More targeted intervention needed for post primary girls!</vt:lpstr>
      <vt:lpstr>PowerPoint-Präsentation</vt:lpstr>
      <vt:lpstr>Issues</vt:lpstr>
      <vt:lpstr>Developing Coaching Practices and Building an Environment That Appeals to Girls</vt:lpstr>
      <vt:lpstr>10 elements for success</vt:lpstr>
      <vt:lpstr>Developmental Oriented Climate Helping young athletes reach their full potential, by offering age-appropriate activities.</vt:lpstr>
      <vt:lpstr>Builds Confidence Through Positive Coaching</vt:lpstr>
      <vt:lpstr>Motivational Climate Ensuring children become and remain motivated, understanding the importance of positive feedback.</vt:lpstr>
      <vt:lpstr>Foster Autonomy Within your Coaching</vt:lpstr>
      <vt:lpstr>Sport Ireland Research What really matters in girls lives (aged 14-15 years) through 5 key anchors:</vt:lpstr>
      <vt:lpstr>Meeting the Psycho-Social Needs of Girls in Sport</vt:lpstr>
      <vt:lpstr>TARGET: Creating a Positive Motivational Climate</vt:lpstr>
      <vt:lpstr>Caring Climate</vt:lpstr>
      <vt:lpstr>Create a Collective Environment of Teamwork</vt:lpstr>
      <vt:lpstr>Socially Safe Climate Ensuring children have sufficient support and care, understanding and seeing each child as a unique individual.</vt:lpstr>
      <vt:lpstr>Connect And Encourage Connections to Maximize a Sense of Belonging</vt:lpstr>
      <vt:lpstr>What is Body Image?</vt:lpstr>
      <vt:lpstr>Effects of Puberty</vt:lpstr>
      <vt:lpstr>Practical solutions</vt:lpstr>
      <vt:lpstr>Post Workshop Reading/Task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Sport Training School, Dublin,  02-06 October 2023</dc:title>
  <dc:creator>Declan O'Leary</dc:creator>
  <cp:lastModifiedBy>Kathi Gröne</cp:lastModifiedBy>
  <cp:revision>18</cp:revision>
  <dcterms:created xsi:type="dcterms:W3CDTF">2023-09-18T07:30:19Z</dcterms:created>
  <dcterms:modified xsi:type="dcterms:W3CDTF">2024-11-05T14:09:13Z</dcterms:modified>
</cp:coreProperties>
</file>