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81" r:id="rId3"/>
    <p:sldId id="270" r:id="rId4"/>
    <p:sldId id="271" r:id="rId5"/>
    <p:sldId id="272" r:id="rId6"/>
    <p:sldId id="273" r:id="rId7"/>
    <p:sldId id="318" r:id="rId8"/>
    <p:sldId id="274" r:id="rId9"/>
    <p:sldId id="320" r:id="rId10"/>
    <p:sldId id="276" r:id="rId11"/>
    <p:sldId id="280" r:id="rId12"/>
    <p:sldId id="284" r:id="rId13"/>
    <p:sldId id="290" r:id="rId14"/>
    <p:sldId id="288" r:id="rId15"/>
    <p:sldId id="306" r:id="rId16"/>
    <p:sldId id="286" r:id="rId17"/>
    <p:sldId id="289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D68"/>
    <a:srgbClr val="391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F41369-F4CF-95FB-C2F5-B73116D9F9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8149E-BCEF-38ED-BE8C-CDCF5341CF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3393B-DD71-41C3-8404-FD3F444C0A17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607DDD-BF64-7AEF-F048-D032C0F962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61F53-3AF1-E4EA-0BDF-91B02C379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236D8-30E2-4032-8C0A-28CF1D4968D5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859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E9371-FFB6-E449-B7C3-AD50729FADEE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337E4-DAF6-8E40-BD47-0D8B83E55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27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Perhaps review the Multi-Skills Jigsaw from the writing on the wall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ACA7C-37FB-4AF2-90B3-D6E400E3CDD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263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Perhaps review the Multi-Skills Jigsaw from the writing on the wall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ACA7C-37FB-4AF2-90B3-D6E400E3CDD9}" type="slidenum">
              <a:rPr lang="en-GB" smtClean="0">
                <a:solidFill>
                  <a:srgbClr val="000000"/>
                </a:solidFill>
              </a:rPr>
              <a:pPr/>
              <a:t>4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Building your athletes</a:t>
            </a:r>
            <a:r>
              <a:rPr lang="en-GB" baseline="0" dirty="0"/>
              <a:t> own GPS system… Stop </a:t>
            </a:r>
            <a:r>
              <a:rPr lang="en-GB" baseline="0"/>
              <a:t>them depending on yours…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ACA7C-37FB-4AF2-90B3-D6E400E3CDD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263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Building your athletes</a:t>
            </a:r>
            <a:r>
              <a:rPr lang="en-GB" baseline="0" dirty="0"/>
              <a:t> own GPS system… Stop </a:t>
            </a:r>
            <a:r>
              <a:rPr lang="en-GB" baseline="0"/>
              <a:t>them depending on yours…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ACA7C-37FB-4AF2-90B3-D6E400E3CDD9}" type="slidenum">
              <a:rPr lang="en-GB" smtClean="0">
                <a:solidFill>
                  <a:srgbClr val="000000"/>
                </a:solidFill>
              </a:rPr>
              <a:pPr/>
              <a:t>17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9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9B0A-66F6-1A5D-7709-FC3D0D8A2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745EF-3CBE-D387-4C71-BDD0B7322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D4D6D-6BDF-C3F6-73EC-1AF06800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1649-900F-C409-CB44-99F38AB2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CFE0F-6171-FD31-6C22-C2FDC79C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702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B731-D664-F475-58EB-0923E588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F0D4D-4BA0-B27A-9031-7596EF6BB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9D6D7-1E10-10D6-8C14-BDD9B028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62A2-7944-71D5-1001-71A14B4B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98C8F-223E-75D2-BF2C-4988802F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438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B938B-2BDD-F186-0B0B-8B262FF55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C19EB-5E0D-AA70-7968-9D051D335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40D26-2491-0CEB-FC06-6C872396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92523-6E7B-4F2E-2F8B-76E891B64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ABB50-14E8-1B68-E70F-57723FB4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6577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7" y="918932"/>
            <a:ext cx="10972800" cy="660825"/>
          </a:xfrm>
          <a:prstGeom prst="rect">
            <a:avLst/>
          </a:prstGeom>
        </p:spPr>
        <p:txBody>
          <a:bodyPr/>
          <a:lstStyle>
            <a:lvl1pPr algn="l"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617" y="2325029"/>
            <a:ext cx="10972800" cy="36532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baseline="0">
                <a:solidFill>
                  <a:srgbClr val="FEC50A"/>
                </a:solidFill>
                <a:latin typeface="Arial"/>
                <a:cs typeface="Arial"/>
              </a:defRPr>
            </a:lvl1pPr>
            <a:lvl2pPr marL="0" indent="0">
              <a:spcBef>
                <a:spcPts val="1200"/>
              </a:spcBef>
              <a:buClr>
                <a:srgbClr val="BE012F"/>
              </a:buClr>
              <a:buFont typeface="Arial"/>
              <a:buNone/>
              <a:defRPr sz="2000" baseline="0">
                <a:latin typeface="Arial"/>
                <a:cs typeface="Arial"/>
              </a:defRPr>
            </a:lvl2pPr>
            <a:lvl3pPr marL="179388" indent="-179388">
              <a:spcBef>
                <a:spcPts val="600"/>
              </a:spcBef>
              <a:spcAft>
                <a:spcPts val="0"/>
              </a:spcAft>
              <a:buClr>
                <a:srgbClr val="EE7709"/>
              </a:buClr>
              <a:defRPr sz="1600" baseline="0">
                <a:latin typeface="Arial"/>
                <a:cs typeface="Arial"/>
              </a:defRPr>
            </a:lvl3pPr>
            <a:lvl4pPr marL="0" indent="0">
              <a:defRPr sz="2000">
                <a:latin typeface="Arial"/>
                <a:cs typeface="Arial"/>
              </a:defRPr>
            </a:lvl4pPr>
            <a:lvl5pPr marL="0" indent="0"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58467121-96C2-F958-6EFE-027C6E93BCC4}"/>
              </a:ext>
            </a:extLst>
          </p:cNvPr>
          <p:cNvSpPr/>
          <p:nvPr userDrawn="1"/>
        </p:nvSpPr>
        <p:spPr>
          <a:xfrm>
            <a:off x="0" y="6105525"/>
            <a:ext cx="12192000" cy="752475"/>
          </a:xfrm>
          <a:prstGeom prst="rect">
            <a:avLst/>
          </a:prstGeom>
          <a:solidFill>
            <a:srgbClr val="E760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5B30C-B627-DCE7-5F2E-17CDAB9D6E52}"/>
              </a:ext>
            </a:extLst>
          </p:cNvPr>
          <p:cNvSpPr txBox="1">
            <a:spLocks/>
          </p:cNvSpPr>
          <p:nvPr userDrawn="1"/>
        </p:nvSpPr>
        <p:spPr>
          <a:xfrm>
            <a:off x="10653712" y="6353545"/>
            <a:ext cx="1538288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indent="0" algn="l" defTabSz="457200" rtl="0" eaLnBrk="1" latinLnBrk="0" hangingPunct="1">
              <a:tabLst/>
              <a:defRPr sz="1200" b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sportireland.ie</a:t>
            </a:r>
          </a:p>
        </p:txBody>
      </p:sp>
      <p:pic>
        <p:nvPicPr>
          <p:cNvPr id="6" name="Picture 12" descr="Sport Ireland_COACHING white trans_V.png">
            <a:extLst>
              <a:ext uri="{FF2B5EF4-FFF2-40B4-BE49-F238E27FC236}">
                <a16:creationId xmlns:a16="http://schemas.microsoft.com/office/drawing/2014/main" id="{78BD901B-C1BF-08E6-FD65-1DEB012FE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6288088"/>
            <a:ext cx="812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553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aching-_-Divider-_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1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73618" y="3404530"/>
            <a:ext cx="7932892" cy="22310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200"/>
              </a:spcBef>
              <a:buClr>
                <a:srgbClr val="BE012F"/>
              </a:buClr>
              <a:buFont typeface="Arial"/>
              <a:buNone/>
              <a:defRPr sz="2000" baseline="0">
                <a:solidFill>
                  <a:schemeClr val="bg1"/>
                </a:solidFill>
                <a:latin typeface="Arial"/>
                <a:cs typeface="Arial"/>
              </a:defRPr>
            </a:lvl2pPr>
            <a:lvl3pPr marL="179388" indent="-179388">
              <a:spcBef>
                <a:spcPts val="600"/>
              </a:spcBef>
              <a:spcAft>
                <a:spcPts val="0"/>
              </a:spcAft>
              <a:buClr>
                <a:srgbClr val="BE012F"/>
              </a:buClr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defRPr sz="2000">
                <a:latin typeface="Arial"/>
                <a:cs typeface="Arial"/>
              </a:defRPr>
            </a:lvl4pPr>
            <a:lvl5pPr marL="0" indent="0"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3656" y="2399876"/>
            <a:ext cx="10972800" cy="660825"/>
          </a:xfrm>
          <a:prstGeom prst="rect">
            <a:avLst/>
          </a:prstGeom>
        </p:spPr>
        <p:txBody>
          <a:bodyPr/>
          <a:lstStyle>
            <a:lvl1pPr algn="l">
              <a:defRPr sz="40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185759A9-C8A4-0654-DEA1-4B8BE893A789}"/>
              </a:ext>
            </a:extLst>
          </p:cNvPr>
          <p:cNvSpPr/>
          <p:nvPr userDrawn="1"/>
        </p:nvSpPr>
        <p:spPr>
          <a:xfrm>
            <a:off x="0" y="6105525"/>
            <a:ext cx="12192000" cy="752475"/>
          </a:xfrm>
          <a:prstGeom prst="rect">
            <a:avLst/>
          </a:prstGeom>
          <a:solidFill>
            <a:srgbClr val="E760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022C6A-1751-0144-8E5C-4CC75F2F9F8B}"/>
              </a:ext>
            </a:extLst>
          </p:cNvPr>
          <p:cNvSpPr txBox="1">
            <a:spLocks/>
          </p:cNvSpPr>
          <p:nvPr userDrawn="1"/>
        </p:nvSpPr>
        <p:spPr>
          <a:xfrm>
            <a:off x="10653712" y="6353545"/>
            <a:ext cx="1538288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indent="0" algn="l" defTabSz="457200" rtl="0" eaLnBrk="1" latinLnBrk="0" hangingPunct="1">
              <a:tabLst/>
              <a:defRPr sz="1200" b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sportireland.ie</a:t>
            </a:r>
          </a:p>
        </p:txBody>
      </p:sp>
      <p:pic>
        <p:nvPicPr>
          <p:cNvPr id="5" name="Picture 12" descr="Sport Ireland_COACHING white trans_V.png">
            <a:extLst>
              <a:ext uri="{FF2B5EF4-FFF2-40B4-BE49-F238E27FC236}">
                <a16:creationId xmlns:a16="http://schemas.microsoft.com/office/drawing/2014/main" id="{C0E2287C-14F1-A6DE-3A15-B24101705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6288088"/>
            <a:ext cx="812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42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71FCC3E-A25C-A78E-0A11-7FB81CC7B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874" y="234500"/>
            <a:ext cx="2577141" cy="897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EB911A-BD1F-E11A-CCA7-DC56B9647F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761" y="6041963"/>
            <a:ext cx="2648988" cy="756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AB00E8-8247-FC0C-5656-92869A37EA46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6" y="6364896"/>
            <a:ext cx="1609725" cy="26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9B0D2B-68B9-4A34-8B8A-0CFDEFE2989E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11011" r="10535" b="11882"/>
          <a:stretch/>
        </p:blipFill>
        <p:spPr bwMode="auto">
          <a:xfrm>
            <a:off x="8687182" y="6281736"/>
            <a:ext cx="457200" cy="448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AF6CD5-DA12-B917-BFAB-615BDAF89692}"/>
              </a:ext>
            </a:extLst>
          </p:cNvPr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24542" r="7079" b="27044"/>
          <a:stretch/>
        </p:blipFill>
        <p:spPr bwMode="auto">
          <a:xfrm>
            <a:off x="3832379" y="6280083"/>
            <a:ext cx="1302385" cy="415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0C4A77-3506-C6CB-6931-D95026D2BB93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63" y="6284201"/>
            <a:ext cx="462915" cy="41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85EFBC-36D5-1DC6-23E6-444EC2116CEA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33" y="6321778"/>
            <a:ext cx="689610" cy="36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10BD1C-3153-F1C6-7429-5236377C73C8}"/>
              </a:ext>
            </a:extLst>
          </p:cNvPr>
          <p:cNvPicPr/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23459" r="6596" b="19809"/>
          <a:stretch/>
        </p:blipFill>
        <p:spPr bwMode="auto">
          <a:xfrm>
            <a:off x="6275348" y="6342547"/>
            <a:ext cx="1448435" cy="321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B5E2990-F29F-ECC9-458F-7883A23CEC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202460" y="6100906"/>
            <a:ext cx="1459424" cy="7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0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B7B58C4-067D-3A7D-0B9A-672BEE2C0B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874" y="234500"/>
            <a:ext cx="2577141" cy="897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4CCE18-8738-6871-EF5F-8C1BB4602C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761" y="6041963"/>
            <a:ext cx="2648988" cy="756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F14080-6BAA-F015-BEEB-A0B9DCC5877E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6" y="6364896"/>
            <a:ext cx="1609725" cy="26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5AD514-7C94-3BB3-DF12-A47C8DD6F52B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11011" r="10535" b="11882"/>
          <a:stretch/>
        </p:blipFill>
        <p:spPr bwMode="auto">
          <a:xfrm>
            <a:off x="8687182" y="6281736"/>
            <a:ext cx="457200" cy="448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68BEC3C6-1F02-B755-83FA-D5C3760853CA}"/>
              </a:ext>
            </a:extLst>
          </p:cNvPr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24542" r="7079" b="27044"/>
          <a:stretch/>
        </p:blipFill>
        <p:spPr bwMode="auto">
          <a:xfrm>
            <a:off x="3832379" y="6280083"/>
            <a:ext cx="1302385" cy="415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4698A46D-5295-731E-75C7-4F031E1BE7A8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63" y="6284201"/>
            <a:ext cx="462915" cy="41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296A840-6D33-F374-8AAD-82D5549CA3DF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33" y="6321778"/>
            <a:ext cx="689610" cy="36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012ADD9-C070-6512-5737-01463710E2FE}"/>
              </a:ext>
            </a:extLst>
          </p:cNvPr>
          <p:cNvPicPr/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23459" r="6596" b="19809"/>
          <a:stretch/>
        </p:blipFill>
        <p:spPr bwMode="auto">
          <a:xfrm>
            <a:off x="6275348" y="6342547"/>
            <a:ext cx="1448435" cy="321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89E52C03-D46A-2B4D-A43A-6EA30D5D270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202460" y="6100906"/>
            <a:ext cx="1459424" cy="7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3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E1A0-AA87-06C4-21EC-2C56EBAC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C9706-8E75-7913-7247-0C41F3652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A8B6F-38B6-C967-B711-8E432E81B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9D931-2050-290B-D7AA-5F3994C67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1A6AB-8FBA-8A56-1F43-AE282570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AA60A-8D42-B97D-2A81-6F98D554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406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DB19-B218-911C-F41B-FBDC64D5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23E0F-3143-84DF-8054-6C088CD47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4C496-500C-2E19-02CD-8EE66E790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61DC5-4FC6-A396-E974-63EBE8076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52F25-FA34-0688-EA91-87820D19D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8C14A-E955-E892-6830-E7BED28E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1225F-E634-9C75-281E-2B117CA9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68463-F15A-4674-18BD-43890C3C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055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A410-479D-5332-CB4B-F06010B8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0A79B-3B45-872B-6201-1A09FEDD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F2B8C-6FE9-5CF8-CDF6-21E3B23E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6F1DB-2F2E-1E39-94D2-B822513E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017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F533E-3F47-ADF6-54F7-68C87F9F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A2B07E-10AE-8DBE-5FB0-450CDE98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0285D-1773-583A-B785-F8566378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0469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FA79-9A3A-795B-4113-A1300355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B0A0C-47C3-ED36-F8AC-3E5BEBD50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047F4-6955-8442-AAEA-E6DBE4B8D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56EFD-25C0-B3AB-7D49-EBC2495D7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0B73F-7088-42B1-CFEA-701984B2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9667B-BA7D-2D97-1C21-712B8D14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492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78D1-CE16-A72F-2AB2-C96C4F9F5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0E933-6627-0881-E456-4CE94A8EE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44581-48F3-AFA9-D47B-8FF5E038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FE4D5-2004-D3E4-90B2-CC9C348E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FBA76-0AD3-AFF4-B7AA-512C5B586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5A63F-5BDD-9A28-7154-6D374630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313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66578-CFE0-01C0-378C-F1A17282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5B49-32BA-02C3-E313-EAABDBC92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A1F28-725E-C0C7-20AF-46AD846BD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F6880-7EF8-4DC5-9F94-1FDEE347759E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044A6-F729-9A3F-DC31-F5E877A9C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2FA21-BD39-FB82-F72F-FA386491B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07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hyperlink" Target="https://edupass-project.e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JYCp8I9q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2736A9-7589-40F8-ED99-4B5ABC2D14A5}"/>
              </a:ext>
            </a:extLst>
          </p:cNvPr>
          <p:cNvSpPr txBox="1"/>
          <p:nvPr/>
        </p:nvSpPr>
        <p:spPr>
          <a:xfrm>
            <a:off x="1157287" y="1429812"/>
            <a:ext cx="987742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Understanding Balance, Coordination and Agility and Speed</a:t>
            </a:r>
            <a:endParaRPr lang="en-GB" sz="6000" b="1" dirty="0"/>
          </a:p>
          <a:p>
            <a:pPr algn="ctr"/>
            <a:r>
              <a:rPr lang="en-IE" sz="3200" dirty="0"/>
              <a:t>M#4 Fundamental Movement Skills </a:t>
            </a:r>
            <a:br>
              <a:rPr lang="en-IE" sz="3200" dirty="0"/>
            </a:br>
            <a:r>
              <a:rPr lang="en-IE" sz="3200" dirty="0"/>
              <a:t>and Play</a:t>
            </a: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067B9214-4EF7-8C40-B28B-720497150167}"/>
              </a:ext>
            </a:extLst>
          </p:cNvPr>
          <p:cNvSpPr/>
          <p:nvPr/>
        </p:nvSpPr>
        <p:spPr>
          <a:xfrm>
            <a:off x="1783080" y="-2704"/>
            <a:ext cx="1521973" cy="578386"/>
          </a:xfrm>
          <a:prstGeom prst="rect">
            <a:avLst/>
          </a:prstGeom>
          <a:solidFill>
            <a:srgbClr val="2C3D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2AAA62A-00A1-7D51-0CF8-BCF6BAC93A15}"/>
              </a:ext>
            </a:extLst>
          </p:cNvPr>
          <p:cNvSpPr txBox="1"/>
          <p:nvPr/>
        </p:nvSpPr>
        <p:spPr>
          <a:xfrm>
            <a:off x="1949186" y="123223"/>
            <a:ext cx="1355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1">
                <a:solidFill>
                  <a:schemeClr val="bg1"/>
                </a:solidFill>
              </a:rPr>
              <a:t>Course </a:t>
            </a:r>
            <a:r>
              <a:rPr lang="en-IE" b="1">
                <a:solidFill>
                  <a:schemeClr val="bg1"/>
                </a:solidFill>
              </a:rPr>
              <a:t>4.2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E14A72E-2C69-3357-D79D-444C3656174C}"/>
              </a:ext>
            </a:extLst>
          </p:cNvPr>
          <p:cNvSpPr/>
          <p:nvPr/>
        </p:nvSpPr>
        <p:spPr>
          <a:xfrm>
            <a:off x="151912" y="0"/>
            <a:ext cx="820981" cy="5756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89C692F-F149-BE24-D58E-8DEEF9EC10DD}"/>
              </a:ext>
            </a:extLst>
          </p:cNvPr>
          <p:cNvSpPr txBox="1"/>
          <p:nvPr/>
        </p:nvSpPr>
        <p:spPr>
          <a:xfrm>
            <a:off x="151912" y="119989"/>
            <a:ext cx="820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rgbClr val="2C3D68"/>
                </a:solidFill>
              </a:rPr>
              <a:t>YSC</a:t>
            </a:r>
            <a:endParaRPr lang="de-DE" b="1" dirty="0">
              <a:solidFill>
                <a:srgbClr val="2C3D68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BD325378-4F01-B3BA-6841-A7BF2B6226BE}"/>
              </a:ext>
            </a:extLst>
          </p:cNvPr>
          <p:cNvSpPr/>
          <p:nvPr/>
        </p:nvSpPr>
        <p:spPr>
          <a:xfrm>
            <a:off x="1014798" y="-1"/>
            <a:ext cx="726377" cy="576325"/>
          </a:xfrm>
          <a:prstGeom prst="rect">
            <a:avLst/>
          </a:prstGeom>
          <a:solidFill>
            <a:srgbClr val="2C3D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5FE07D2-F481-C89A-C876-7A433340BA83}"/>
              </a:ext>
            </a:extLst>
          </p:cNvPr>
          <p:cNvSpPr txBox="1"/>
          <p:nvPr/>
        </p:nvSpPr>
        <p:spPr>
          <a:xfrm>
            <a:off x="1021425" y="129452"/>
            <a:ext cx="713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chemeClr val="bg1"/>
                </a:solidFill>
              </a:rPr>
              <a:t>M#4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3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20279" y="512676"/>
            <a:ext cx="6823993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b="1" dirty="0">
                <a:solidFill>
                  <a:srgbClr val="008000"/>
                </a:solidFill>
              </a:rPr>
              <a:t>Balance</a:t>
            </a:r>
            <a:endParaRPr lang="en-GB" sz="2000" b="1" dirty="0">
              <a:solidFill>
                <a:srgbClr val="008000"/>
              </a:solidFill>
            </a:endParaRPr>
          </a:p>
          <a:p>
            <a:endParaRPr lang="en-GB" sz="3600" dirty="0">
              <a:solidFill>
                <a:srgbClr val="008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03513" y="1495326"/>
            <a:ext cx="3929893" cy="4525963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A state in which the body remains reasonably steady and stable</a:t>
            </a:r>
          </a:p>
          <a:p>
            <a:r>
              <a:rPr lang="en-GB" sz="2800" dirty="0">
                <a:solidFill>
                  <a:schemeClr val="tx1"/>
                </a:solidFill>
              </a:rPr>
              <a:t>It’s the foundation to safe, efficient and effective movement</a:t>
            </a:r>
          </a:p>
          <a:p>
            <a:r>
              <a:rPr lang="en-GB" sz="2800" dirty="0">
                <a:solidFill>
                  <a:schemeClr val="tx1"/>
                </a:solidFill>
              </a:rPr>
              <a:t>Static &amp; Dynamic</a:t>
            </a:r>
          </a:p>
        </p:txBody>
      </p:sp>
      <p:sp>
        <p:nvSpPr>
          <p:cNvPr id="2" name="Rectangle 1"/>
          <p:cNvSpPr/>
          <p:nvPr/>
        </p:nvSpPr>
        <p:spPr>
          <a:xfrm>
            <a:off x="8574818" y="476672"/>
            <a:ext cx="1697646" cy="1044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8" t="30922" r="11212" b="17591"/>
          <a:stretch/>
        </p:blipFill>
        <p:spPr bwMode="auto">
          <a:xfrm rot="21348435">
            <a:off x="6759209" y="1817896"/>
            <a:ext cx="2436663" cy="3092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ounded Rectangle 6"/>
          <p:cNvSpPr/>
          <p:nvPr/>
        </p:nvSpPr>
        <p:spPr>
          <a:xfrm rot="20267800">
            <a:off x="5532529" y="1232118"/>
            <a:ext cx="2298550" cy="1008112"/>
          </a:xfrm>
          <a:prstGeom prst="roundRect">
            <a:avLst/>
          </a:prstGeom>
          <a:solidFill>
            <a:srgbClr val="008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800" kern="0" dirty="0">
                <a:solidFill>
                  <a:srgbClr val="FFFFFF"/>
                </a:solidFill>
                <a:latin typeface="Arial"/>
                <a:cs typeface="Arial"/>
              </a:rPr>
              <a:t>Centre of Gravity</a:t>
            </a:r>
          </a:p>
        </p:txBody>
      </p:sp>
      <p:sp>
        <p:nvSpPr>
          <p:cNvPr id="9" name="Rounded Rectangle 8"/>
          <p:cNvSpPr/>
          <p:nvPr/>
        </p:nvSpPr>
        <p:spPr>
          <a:xfrm rot="20267800">
            <a:off x="5481180" y="4329985"/>
            <a:ext cx="2298550" cy="1008112"/>
          </a:xfrm>
          <a:prstGeom prst="roundRect">
            <a:avLst/>
          </a:prstGeom>
          <a:solidFill>
            <a:srgbClr val="008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800" kern="0" dirty="0">
                <a:solidFill>
                  <a:srgbClr val="FFFFFF"/>
                </a:solidFill>
                <a:latin typeface="Arial"/>
                <a:cs typeface="Arial"/>
              </a:rPr>
              <a:t>Base of Support</a:t>
            </a:r>
          </a:p>
        </p:txBody>
      </p:sp>
      <p:sp>
        <p:nvSpPr>
          <p:cNvPr id="10" name="Rounded Rectangle 9"/>
          <p:cNvSpPr/>
          <p:nvPr/>
        </p:nvSpPr>
        <p:spPr>
          <a:xfrm rot="1442896">
            <a:off x="8263799" y="1783348"/>
            <a:ext cx="2298550" cy="1008112"/>
          </a:xfrm>
          <a:prstGeom prst="roundRect">
            <a:avLst/>
          </a:prstGeom>
          <a:solidFill>
            <a:srgbClr val="008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800" kern="0" dirty="0">
                <a:solidFill>
                  <a:srgbClr val="FFFFFF"/>
                </a:solidFill>
                <a:latin typeface="Arial"/>
                <a:cs typeface="Arial"/>
              </a:rPr>
              <a:t>Counter-balance</a:t>
            </a:r>
          </a:p>
        </p:txBody>
      </p:sp>
      <p:sp>
        <p:nvSpPr>
          <p:cNvPr id="11" name="Rounded Rectangle 10"/>
          <p:cNvSpPr/>
          <p:nvPr/>
        </p:nvSpPr>
        <p:spPr>
          <a:xfrm rot="1830819">
            <a:off x="8339975" y="4611904"/>
            <a:ext cx="2298550" cy="1008112"/>
          </a:xfrm>
          <a:prstGeom prst="roundRect">
            <a:avLst/>
          </a:prstGeom>
          <a:solidFill>
            <a:srgbClr val="008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800" kern="0" dirty="0">
                <a:solidFill>
                  <a:srgbClr val="FFFFFF"/>
                </a:solidFill>
                <a:latin typeface="Arial"/>
                <a:cs typeface="Arial"/>
              </a:rPr>
              <a:t>Core Strength</a:t>
            </a:r>
          </a:p>
        </p:txBody>
      </p:sp>
    </p:spTree>
    <p:extLst>
      <p:ext uri="{BB962C8B-B14F-4D97-AF65-F5344CB8AC3E}">
        <p14:creationId xmlns:p14="http://schemas.microsoft.com/office/powerpoint/2010/main" val="131801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20279" y="512676"/>
            <a:ext cx="6823993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b="1" dirty="0">
                <a:solidFill>
                  <a:srgbClr val="008000"/>
                </a:solidFill>
              </a:rPr>
              <a:t>Coordination</a:t>
            </a:r>
            <a:endParaRPr lang="en-GB" sz="2000" b="1" dirty="0">
              <a:solidFill>
                <a:srgbClr val="008000"/>
              </a:solidFill>
            </a:endParaRPr>
          </a:p>
          <a:p>
            <a:endParaRPr lang="en-GB" sz="3600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74818" y="476672"/>
            <a:ext cx="1697646" cy="1044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9" y="1484784"/>
            <a:ext cx="300909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77797" y="1304764"/>
            <a:ext cx="4012614" cy="45259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The skilful and balanced movement of the body and its parts at the same time</a:t>
            </a:r>
          </a:p>
          <a:p>
            <a:r>
              <a:rPr lang="en-GB" sz="2800" dirty="0">
                <a:solidFill>
                  <a:schemeClr val="tx1"/>
                </a:solidFill>
              </a:rPr>
              <a:t>Internal and External</a:t>
            </a:r>
          </a:p>
          <a:p>
            <a:r>
              <a:rPr lang="en-GB" sz="2800" dirty="0">
                <a:solidFill>
                  <a:schemeClr val="tx1"/>
                </a:solidFill>
              </a:rPr>
              <a:t>To produce an </a:t>
            </a:r>
            <a:r>
              <a:rPr lang="en-GB" sz="2800" u="sng" dirty="0">
                <a:solidFill>
                  <a:schemeClr val="tx1"/>
                </a:solidFill>
              </a:rPr>
              <a:t>action</a:t>
            </a:r>
            <a:r>
              <a:rPr lang="en-GB" sz="2800" dirty="0">
                <a:solidFill>
                  <a:schemeClr val="tx1"/>
                </a:solidFill>
              </a:rPr>
              <a:t>…</a:t>
            </a:r>
          </a:p>
          <a:p>
            <a:r>
              <a:rPr lang="en-GB" sz="2800" dirty="0">
                <a:solidFill>
                  <a:schemeClr val="tx1"/>
                </a:solidFill>
              </a:rPr>
              <a:t>Or to produce </a:t>
            </a:r>
            <a:r>
              <a:rPr lang="en-GB" sz="2800" u="sng" dirty="0">
                <a:solidFill>
                  <a:schemeClr val="tx1"/>
                </a:solidFill>
              </a:rPr>
              <a:t>force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20267800">
            <a:off x="5544556" y="917596"/>
            <a:ext cx="2531399" cy="1008112"/>
          </a:xfrm>
          <a:prstGeom prst="roundRect">
            <a:avLst/>
          </a:prstGeom>
          <a:solidFill>
            <a:srgbClr val="008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800" kern="0" dirty="0">
                <a:solidFill>
                  <a:srgbClr val="FFFFFF"/>
                </a:solidFill>
                <a:latin typeface="Arial"/>
                <a:cs typeface="Arial"/>
              </a:rPr>
              <a:t>Mental Organisation</a:t>
            </a:r>
          </a:p>
        </p:txBody>
      </p:sp>
      <p:sp>
        <p:nvSpPr>
          <p:cNvPr id="9" name="Rounded Rectangle 8"/>
          <p:cNvSpPr/>
          <p:nvPr/>
        </p:nvSpPr>
        <p:spPr>
          <a:xfrm rot="20267800">
            <a:off x="5481180" y="4329985"/>
            <a:ext cx="2298550" cy="1008112"/>
          </a:xfrm>
          <a:prstGeom prst="roundRect">
            <a:avLst/>
          </a:prstGeom>
          <a:solidFill>
            <a:srgbClr val="008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800" kern="0" dirty="0">
                <a:solidFill>
                  <a:srgbClr val="FFFFFF"/>
                </a:solidFill>
                <a:latin typeface="Arial"/>
                <a:cs typeface="Arial"/>
              </a:rPr>
              <a:t>From the Centre Out</a:t>
            </a:r>
          </a:p>
        </p:txBody>
      </p:sp>
      <p:sp>
        <p:nvSpPr>
          <p:cNvPr id="12" name="Rounded Rectangle 11"/>
          <p:cNvSpPr/>
          <p:nvPr/>
        </p:nvSpPr>
        <p:spPr>
          <a:xfrm rot="1442896">
            <a:off x="8217876" y="1636262"/>
            <a:ext cx="2298550" cy="1008112"/>
          </a:xfrm>
          <a:prstGeom prst="roundRect">
            <a:avLst/>
          </a:prstGeom>
          <a:solidFill>
            <a:srgbClr val="008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800" kern="0" dirty="0">
                <a:solidFill>
                  <a:srgbClr val="FFFFFF"/>
                </a:solidFill>
                <a:latin typeface="Arial"/>
                <a:cs typeface="Arial"/>
              </a:rPr>
              <a:t>Kinematic Chain</a:t>
            </a:r>
          </a:p>
        </p:txBody>
      </p:sp>
      <p:sp>
        <p:nvSpPr>
          <p:cNvPr id="13" name="Rounded Rectangle 12"/>
          <p:cNvSpPr/>
          <p:nvPr/>
        </p:nvSpPr>
        <p:spPr>
          <a:xfrm rot="1830819">
            <a:off x="8339975" y="4611904"/>
            <a:ext cx="2298550" cy="1008112"/>
          </a:xfrm>
          <a:prstGeom prst="roundRect">
            <a:avLst/>
          </a:prstGeom>
          <a:solidFill>
            <a:srgbClr val="008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800" kern="0" dirty="0">
                <a:solidFill>
                  <a:srgbClr val="FFFFFF"/>
                </a:solidFill>
                <a:latin typeface="Arial"/>
                <a:cs typeface="Arial"/>
              </a:rPr>
              <a:t>From the Head Down</a:t>
            </a:r>
          </a:p>
        </p:txBody>
      </p:sp>
    </p:spTree>
    <p:extLst>
      <p:ext uri="{BB962C8B-B14F-4D97-AF65-F5344CB8AC3E}">
        <p14:creationId xmlns:p14="http://schemas.microsoft.com/office/powerpoint/2010/main" val="36255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847529" y="332656"/>
            <a:ext cx="6823993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b="1" dirty="0">
                <a:solidFill>
                  <a:srgbClr val="008000"/>
                </a:solidFill>
              </a:rPr>
              <a:t>Agility &amp; Speed</a:t>
            </a:r>
            <a:endParaRPr lang="en-GB" sz="2000" b="1" dirty="0">
              <a:solidFill>
                <a:srgbClr val="008000"/>
              </a:solidFill>
            </a:endParaRPr>
          </a:p>
          <a:p>
            <a:endParaRPr lang="en-GB" sz="3600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74818" y="476672"/>
            <a:ext cx="1697646" cy="1044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340769"/>
            <a:ext cx="2951163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686932" y="1340769"/>
            <a:ext cx="3467793" cy="452596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Control of the body and its parts in a dynamic environment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Ability to move quickly and efficiently, start, stop and change direction and speed whilst maintaining stability</a:t>
            </a:r>
          </a:p>
        </p:txBody>
      </p:sp>
      <p:sp>
        <p:nvSpPr>
          <p:cNvPr id="8" name="Rounded Rectangle 7"/>
          <p:cNvSpPr/>
          <p:nvPr/>
        </p:nvSpPr>
        <p:spPr>
          <a:xfrm rot="1349590">
            <a:off x="8253203" y="1238048"/>
            <a:ext cx="2298550" cy="1008112"/>
          </a:xfrm>
          <a:prstGeom prst="roundRect">
            <a:avLst/>
          </a:prstGeom>
          <a:solidFill>
            <a:srgbClr val="008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800" kern="0" dirty="0">
                <a:solidFill>
                  <a:srgbClr val="FFFFFF"/>
                </a:solidFill>
                <a:latin typeface="Arial"/>
                <a:cs typeface="Arial"/>
              </a:rPr>
              <a:t>Change Speed</a:t>
            </a:r>
          </a:p>
        </p:txBody>
      </p:sp>
      <p:sp>
        <p:nvSpPr>
          <p:cNvPr id="9" name="Rounded Rectangle 8"/>
          <p:cNvSpPr/>
          <p:nvPr/>
        </p:nvSpPr>
        <p:spPr>
          <a:xfrm rot="1509400">
            <a:off x="5770280" y="4302467"/>
            <a:ext cx="2298550" cy="1008112"/>
          </a:xfrm>
          <a:prstGeom prst="roundRect">
            <a:avLst/>
          </a:prstGeom>
          <a:solidFill>
            <a:srgbClr val="008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800" kern="0" dirty="0">
                <a:solidFill>
                  <a:srgbClr val="FFFFFF"/>
                </a:solidFill>
                <a:latin typeface="Arial"/>
                <a:cs typeface="Arial"/>
              </a:rPr>
              <a:t>Change Direction</a:t>
            </a:r>
          </a:p>
        </p:txBody>
      </p:sp>
      <p:sp>
        <p:nvSpPr>
          <p:cNvPr id="10" name="Rounded Rectangle 9"/>
          <p:cNvSpPr/>
          <p:nvPr/>
        </p:nvSpPr>
        <p:spPr>
          <a:xfrm rot="20456908">
            <a:off x="5405493" y="752199"/>
            <a:ext cx="2298550" cy="1008112"/>
          </a:xfrm>
          <a:prstGeom prst="roundRect">
            <a:avLst/>
          </a:prstGeom>
          <a:solidFill>
            <a:srgbClr val="008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800" kern="0" dirty="0">
                <a:solidFill>
                  <a:srgbClr val="FFFFFF"/>
                </a:solidFill>
                <a:latin typeface="Arial"/>
                <a:cs typeface="Arial"/>
              </a:rPr>
              <a:t>Start-Stop</a:t>
            </a:r>
          </a:p>
          <a:p>
            <a:pPr algn="ctr">
              <a:defRPr/>
            </a:pPr>
            <a:r>
              <a:rPr lang="en-GB" sz="2800" kern="0" dirty="0">
                <a:solidFill>
                  <a:srgbClr val="FFFFFF"/>
                </a:solidFill>
                <a:latin typeface="Arial"/>
                <a:cs typeface="Arial"/>
              </a:rPr>
              <a:t>Efficiently</a:t>
            </a:r>
          </a:p>
        </p:txBody>
      </p:sp>
      <p:sp>
        <p:nvSpPr>
          <p:cNvPr id="13" name="Rounded Rectangle 12"/>
          <p:cNvSpPr/>
          <p:nvPr/>
        </p:nvSpPr>
        <p:spPr>
          <a:xfrm rot="20149252">
            <a:off x="8217855" y="4118368"/>
            <a:ext cx="2298550" cy="1008112"/>
          </a:xfrm>
          <a:prstGeom prst="roundRect">
            <a:avLst/>
          </a:prstGeom>
          <a:solidFill>
            <a:srgbClr val="008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800" kern="0" dirty="0">
                <a:solidFill>
                  <a:srgbClr val="FFFFFF"/>
                </a:solidFill>
                <a:latin typeface="Arial"/>
                <a:cs typeface="Arial"/>
              </a:rPr>
              <a:t>Change Planes</a:t>
            </a:r>
          </a:p>
        </p:txBody>
      </p:sp>
    </p:spTree>
    <p:extLst>
      <p:ext uri="{BB962C8B-B14F-4D97-AF65-F5344CB8AC3E}">
        <p14:creationId xmlns:p14="http://schemas.microsoft.com/office/powerpoint/2010/main" val="157816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4818" y="476672"/>
            <a:ext cx="1697646" cy="1044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19037" y="268083"/>
            <a:ext cx="6627781" cy="146129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200" b="1" dirty="0">
                <a:solidFill>
                  <a:srgbClr val="008000"/>
                </a:solidFill>
              </a:rPr>
              <a:t>Observation &amp; Analysis Skills - What?</a:t>
            </a:r>
          </a:p>
          <a:p>
            <a:endParaRPr lang="en-GB" sz="3200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9037" y="4090101"/>
            <a:ext cx="3297305" cy="207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Agility and Speed</a:t>
            </a:r>
            <a:endParaRPr lang="en-US" sz="2400" dirty="0"/>
          </a:p>
          <a:p>
            <a:pPr lvl="2"/>
            <a:r>
              <a:rPr lang="en-GB" dirty="0"/>
              <a:t>Start-Stop efficiently</a:t>
            </a:r>
            <a:endParaRPr lang="en-US" sz="2400" dirty="0"/>
          </a:p>
          <a:p>
            <a:pPr lvl="2"/>
            <a:r>
              <a:rPr lang="en-GB" dirty="0"/>
              <a:t>Changing speed</a:t>
            </a:r>
            <a:endParaRPr lang="en-US" sz="2400" dirty="0"/>
          </a:p>
          <a:p>
            <a:pPr lvl="2"/>
            <a:r>
              <a:rPr lang="en-GB" dirty="0"/>
              <a:t>Change direction</a:t>
            </a:r>
            <a:endParaRPr lang="en-US" sz="2400" dirty="0"/>
          </a:p>
          <a:p>
            <a:pPr lvl="2"/>
            <a:r>
              <a:rPr lang="en-GB" dirty="0"/>
              <a:t>Change plane/level</a:t>
            </a:r>
            <a:endParaRPr lang="en-US" sz="2400" dirty="0"/>
          </a:p>
          <a:p>
            <a:pPr marL="342900" indent="-342900">
              <a:lnSpc>
                <a:spcPct val="115000"/>
              </a:lnSpc>
              <a:buFont typeface="Courier New"/>
              <a:buChar char="o"/>
            </a:pPr>
            <a:endParaRPr lang="en-GB" sz="3600" dirty="0">
              <a:solidFill>
                <a:schemeClr val="tx2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660" y="1520788"/>
            <a:ext cx="3297303" cy="36429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9037" y="1198867"/>
            <a:ext cx="3297305" cy="3462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Balance:</a:t>
            </a:r>
            <a:endParaRPr lang="en-US" sz="2400" dirty="0"/>
          </a:p>
          <a:p>
            <a:pPr lvl="2"/>
            <a:r>
              <a:rPr lang="en-GB" dirty="0"/>
              <a:t>Base of support</a:t>
            </a:r>
            <a:endParaRPr lang="en-US" sz="2400" dirty="0"/>
          </a:p>
          <a:p>
            <a:pPr lvl="2"/>
            <a:r>
              <a:rPr lang="en-GB" dirty="0"/>
              <a:t>Height of </a:t>
            </a:r>
            <a:r>
              <a:rPr lang="en-GB" dirty="0" err="1"/>
              <a:t>CoG</a:t>
            </a:r>
            <a:endParaRPr lang="en-US" sz="2400" dirty="0"/>
          </a:p>
          <a:p>
            <a:pPr lvl="2"/>
            <a:r>
              <a:rPr lang="en-GB" dirty="0"/>
              <a:t>Counter balance</a:t>
            </a:r>
            <a:endParaRPr lang="en-US" sz="2400" dirty="0"/>
          </a:p>
          <a:p>
            <a:pPr lvl="2"/>
            <a:r>
              <a:rPr lang="en-GB" dirty="0"/>
              <a:t>Core strength</a:t>
            </a:r>
            <a:endParaRPr lang="en-US" sz="2400" dirty="0"/>
          </a:p>
          <a:p>
            <a:r>
              <a:rPr lang="en-GB" b="1" dirty="0"/>
              <a:t>Coordination</a:t>
            </a:r>
            <a:endParaRPr lang="en-US" sz="2400" dirty="0"/>
          </a:p>
          <a:p>
            <a:pPr lvl="2"/>
            <a:r>
              <a:rPr lang="en-GB" dirty="0"/>
              <a:t>Mental organisation</a:t>
            </a:r>
            <a:endParaRPr lang="en-US" sz="2400" dirty="0"/>
          </a:p>
          <a:p>
            <a:pPr lvl="2"/>
            <a:r>
              <a:rPr lang="en-GB" dirty="0"/>
              <a:t>Mistimed Kinetic Chain</a:t>
            </a:r>
            <a:endParaRPr lang="en-US" sz="2400" dirty="0"/>
          </a:p>
          <a:p>
            <a:pPr lvl="2"/>
            <a:r>
              <a:rPr lang="en-GB" dirty="0"/>
              <a:t>From centre out</a:t>
            </a:r>
            <a:endParaRPr lang="en-US" sz="2400" dirty="0"/>
          </a:p>
          <a:p>
            <a:pPr lvl="2"/>
            <a:r>
              <a:rPr lang="en-GB" dirty="0"/>
              <a:t>From head down</a:t>
            </a:r>
            <a:endParaRPr lang="en-US" sz="2400" dirty="0"/>
          </a:p>
          <a:p>
            <a:pPr marL="342900" indent="-342900">
              <a:lnSpc>
                <a:spcPct val="115000"/>
              </a:lnSpc>
              <a:buFont typeface="Courier New"/>
              <a:buChar char="o"/>
            </a:pPr>
            <a:endParaRPr lang="en-GB" sz="3600" dirty="0">
              <a:solidFill>
                <a:schemeClr val="tx2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254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4818" y="476672"/>
            <a:ext cx="1697646" cy="1044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03513" y="607938"/>
            <a:ext cx="8309035" cy="181295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200" b="1" dirty="0">
                <a:solidFill>
                  <a:srgbClr val="008000"/>
                </a:solidFill>
              </a:rPr>
              <a:t>Observation &amp; Analysis Skills - How?</a:t>
            </a:r>
          </a:p>
          <a:p>
            <a:endParaRPr lang="en-GB" sz="3200" b="1" dirty="0">
              <a:solidFill>
                <a:srgbClr val="008000"/>
              </a:solidFill>
            </a:endParaRPr>
          </a:p>
          <a:p>
            <a:endParaRPr lang="en-GB" sz="3200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513" y="1514413"/>
            <a:ext cx="5688632" cy="419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Courier New"/>
              <a:buChar char="o"/>
            </a:pPr>
            <a:r>
              <a:rPr lang="en-GB" sz="3200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Vantage Point</a:t>
            </a:r>
          </a:p>
          <a:p>
            <a:pPr marL="342900" indent="-342900">
              <a:lnSpc>
                <a:spcPct val="115000"/>
              </a:lnSpc>
              <a:buFont typeface="Courier New"/>
              <a:buChar char="o"/>
            </a:pPr>
            <a:r>
              <a:rPr lang="en-GB" sz="3200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Focus on one individual</a:t>
            </a:r>
          </a:p>
          <a:p>
            <a:pPr marL="342900" indent="-342900">
              <a:lnSpc>
                <a:spcPct val="115000"/>
              </a:lnSpc>
              <a:buFont typeface="Courier New"/>
              <a:buChar char="o"/>
            </a:pPr>
            <a:r>
              <a:rPr lang="en-GB" sz="3200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Whole v Part Focus</a:t>
            </a:r>
          </a:p>
          <a:p>
            <a:pPr marL="342900" indent="-342900">
              <a:lnSpc>
                <a:spcPct val="115000"/>
              </a:lnSpc>
              <a:buFont typeface="Courier New"/>
              <a:buChar char="o"/>
            </a:pPr>
            <a:r>
              <a:rPr lang="en-GB" sz="3200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More than once</a:t>
            </a:r>
          </a:p>
          <a:p>
            <a:pPr marL="342900" indent="-342900">
              <a:lnSpc>
                <a:spcPct val="115000"/>
              </a:lnSpc>
              <a:buFont typeface="Courier New"/>
              <a:buChar char="o"/>
            </a:pPr>
            <a:r>
              <a:rPr lang="en-GB" sz="3200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Have an agenda</a:t>
            </a:r>
          </a:p>
          <a:p>
            <a:pPr marL="342900" indent="-342900">
              <a:lnSpc>
                <a:spcPct val="115000"/>
              </a:lnSpc>
              <a:buFont typeface="Courier New"/>
              <a:buChar char="o"/>
            </a:pPr>
            <a:r>
              <a:rPr lang="en-GB" sz="3200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Use of Video</a:t>
            </a:r>
          </a:p>
          <a:p>
            <a:pPr marL="342900" indent="-342900">
              <a:lnSpc>
                <a:spcPct val="115000"/>
              </a:lnSpc>
              <a:buFont typeface="Courier New"/>
              <a:buChar char="o"/>
            </a:pPr>
            <a:endParaRPr lang="en-GB" sz="4000" dirty="0">
              <a:solidFill>
                <a:schemeClr val="tx2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362" y="1652054"/>
            <a:ext cx="3495970" cy="386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8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4818" y="476672"/>
            <a:ext cx="1697646" cy="1044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03513" y="146564"/>
            <a:ext cx="8309035" cy="181295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3200" b="1" dirty="0">
                <a:solidFill>
                  <a:srgbClr val="008000"/>
                </a:solidFill>
              </a:rPr>
              <a:t>Fundamental Movement Skills (BCAs combo!)</a:t>
            </a:r>
          </a:p>
          <a:p>
            <a:endParaRPr lang="en-GB" sz="3200" b="1" dirty="0">
              <a:solidFill>
                <a:srgbClr val="008000"/>
              </a:solidFill>
            </a:endParaRPr>
          </a:p>
          <a:p>
            <a:endParaRPr lang="en-GB" sz="3200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1855" y="805354"/>
            <a:ext cx="8405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FMS are combinations of different FOM (Balance, Coordination, Agility and Speed) patterns. Take account of how these may apply in different environments and sports</a:t>
            </a:r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95" y="1399717"/>
            <a:ext cx="6268639" cy="437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7671" y="1769049"/>
            <a:ext cx="15701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Walking</a:t>
            </a:r>
          </a:p>
          <a:p>
            <a:r>
              <a:rPr lang="en-IE" dirty="0"/>
              <a:t>Running</a:t>
            </a:r>
          </a:p>
          <a:p>
            <a:r>
              <a:rPr lang="en-IE" dirty="0"/>
              <a:t>Jumping</a:t>
            </a:r>
          </a:p>
          <a:p>
            <a:r>
              <a:rPr lang="en-IE" dirty="0"/>
              <a:t>Skipping</a:t>
            </a:r>
          </a:p>
          <a:p>
            <a:r>
              <a:rPr lang="en-IE" dirty="0"/>
              <a:t>Dodging</a:t>
            </a:r>
          </a:p>
          <a:p>
            <a:r>
              <a:rPr lang="en-IE" dirty="0"/>
              <a:t>Leaping</a:t>
            </a:r>
          </a:p>
          <a:p>
            <a:r>
              <a:rPr lang="en-IE" dirty="0"/>
              <a:t>Sliding</a:t>
            </a:r>
          </a:p>
          <a:p>
            <a:r>
              <a:rPr lang="en-IE" dirty="0"/>
              <a:t>Swimming</a:t>
            </a:r>
          </a:p>
          <a:p>
            <a:r>
              <a:rPr lang="en-IE" dirty="0"/>
              <a:t>Etc.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2664" y="1859563"/>
            <a:ext cx="2074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Landing</a:t>
            </a:r>
          </a:p>
          <a:p>
            <a:r>
              <a:rPr lang="en-IE" dirty="0"/>
              <a:t>Twisting</a:t>
            </a:r>
          </a:p>
          <a:p>
            <a:r>
              <a:rPr lang="en-IE" dirty="0"/>
              <a:t>Turning</a:t>
            </a:r>
          </a:p>
          <a:p>
            <a:r>
              <a:rPr lang="en-IE" dirty="0"/>
              <a:t>Starting position</a:t>
            </a:r>
          </a:p>
          <a:p>
            <a:r>
              <a:rPr lang="en-IE" dirty="0"/>
              <a:t>Stopping position</a:t>
            </a:r>
          </a:p>
          <a:p>
            <a:r>
              <a:rPr lang="en-IE" dirty="0"/>
              <a:t>Floating</a:t>
            </a:r>
          </a:p>
          <a:p>
            <a:r>
              <a:rPr lang="en-IE" dirty="0" err="1"/>
              <a:t>Etc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1383" y="5701654"/>
            <a:ext cx="773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Catch, Throw, Pass, Kick, Strike with implement, Dribble, Bounce, Surfboard,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28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69714" y="438463"/>
            <a:ext cx="6823993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3600" b="1" dirty="0">
                <a:solidFill>
                  <a:srgbClr val="008000"/>
                </a:solidFill>
              </a:rPr>
              <a:t>Activity Analysis - Let’s Play!</a:t>
            </a:r>
            <a:endParaRPr lang="en-GB" sz="1800" b="1" dirty="0">
              <a:solidFill>
                <a:srgbClr val="008000"/>
              </a:solidFill>
            </a:endParaRPr>
          </a:p>
          <a:p>
            <a:endParaRPr lang="en-GB" sz="36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9398" y="1358865"/>
            <a:ext cx="8504624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FFCC00"/>
              </a:buClr>
            </a:pPr>
            <a:r>
              <a:rPr lang="en-US" sz="2800" b="1" kern="0" dirty="0"/>
              <a:t>1. Set up and play an activity</a:t>
            </a:r>
          </a:p>
          <a:p>
            <a:pPr fontAlgn="base">
              <a:spcAft>
                <a:spcPct val="0"/>
              </a:spcAft>
              <a:buClr>
                <a:srgbClr val="FFCC00"/>
              </a:buClr>
            </a:pPr>
            <a:endParaRPr lang="en-US" sz="2800" b="1" kern="0" dirty="0"/>
          </a:p>
          <a:p>
            <a:pPr fontAlgn="base">
              <a:spcAft>
                <a:spcPct val="0"/>
              </a:spcAft>
              <a:buClr>
                <a:srgbClr val="FFCC00"/>
              </a:buClr>
            </a:pPr>
            <a:r>
              <a:rPr lang="en-US" sz="2800" b="1" kern="0" dirty="0"/>
              <a:t>2. Then review using the worksheet</a:t>
            </a:r>
          </a:p>
          <a:p>
            <a:pPr fontAlgn="base">
              <a:spcAft>
                <a:spcPct val="0"/>
              </a:spcAft>
              <a:buClr>
                <a:srgbClr val="FFCC00"/>
              </a:buClr>
            </a:pPr>
            <a:endParaRPr lang="en-US" sz="2800" b="1" kern="0" dirty="0"/>
          </a:p>
          <a:p>
            <a:pPr fontAlgn="base">
              <a:spcAft>
                <a:spcPct val="0"/>
              </a:spcAft>
              <a:buClr>
                <a:srgbClr val="FFCC00"/>
              </a:buClr>
            </a:pPr>
            <a:r>
              <a:rPr lang="en-US" sz="2800" b="1" kern="0" dirty="0"/>
              <a:t>3. Reflect on what BCAs you observed in the activities</a:t>
            </a:r>
          </a:p>
          <a:p>
            <a:pPr fontAlgn="base">
              <a:spcAft>
                <a:spcPct val="0"/>
              </a:spcAft>
              <a:buClr>
                <a:srgbClr val="FFCC00"/>
              </a:buClr>
            </a:pPr>
            <a:endParaRPr lang="en-US" sz="2800" b="1" kern="0" dirty="0"/>
          </a:p>
          <a:p>
            <a:pPr fontAlgn="base">
              <a:spcAft>
                <a:spcPct val="0"/>
              </a:spcAft>
              <a:buClr>
                <a:srgbClr val="FFCC00"/>
              </a:buClr>
            </a:pPr>
            <a:r>
              <a:rPr lang="en-US" sz="2800" b="1" kern="0" dirty="0"/>
              <a:t>4. Discuss how you would affirm efficient movement</a:t>
            </a:r>
          </a:p>
          <a:p>
            <a:pPr fontAlgn="base">
              <a:spcAft>
                <a:spcPct val="0"/>
              </a:spcAft>
              <a:buClr>
                <a:srgbClr val="FFCC00"/>
              </a:buClr>
            </a:pPr>
            <a:endParaRPr lang="en-US" sz="2800" b="1" kern="0" dirty="0"/>
          </a:p>
          <a:p>
            <a:pPr fontAlgn="base">
              <a:spcAft>
                <a:spcPct val="0"/>
              </a:spcAft>
              <a:buClr>
                <a:srgbClr val="FFCC00"/>
              </a:buClr>
            </a:pPr>
            <a:r>
              <a:rPr lang="en-US" sz="2800" b="1" kern="0" dirty="0"/>
              <a:t>5. Discuss how you would address inefficient movement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</a:pPr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41322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39649" y="225609"/>
            <a:ext cx="6577423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3600" b="1" dirty="0">
                <a:solidFill>
                  <a:srgbClr val="008000"/>
                </a:solidFill>
              </a:rPr>
              <a:t>Game Design - Let’s Play!</a:t>
            </a:r>
            <a:endParaRPr lang="en-GB" sz="18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6600" y="1056043"/>
            <a:ext cx="817880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FFCC00"/>
              </a:buClr>
            </a:pPr>
            <a:r>
              <a:rPr lang="en-US" sz="2400" b="1" kern="0" dirty="0">
                <a:solidFill>
                  <a:srgbClr val="000000"/>
                </a:solidFill>
              </a:rPr>
              <a:t>1. Now think about a particular FOM that you could coach</a:t>
            </a:r>
          </a:p>
          <a:p>
            <a:pPr marL="457200" indent="-457200">
              <a:spcBef>
                <a:spcPct val="20000"/>
              </a:spcBef>
              <a:buClr>
                <a:srgbClr val="FFCC00"/>
              </a:buClr>
              <a:buFont typeface="+mj-lt"/>
              <a:buAutoNum type="arabicPeriod"/>
            </a:pPr>
            <a:endParaRPr lang="en-US" sz="2400" b="1" kern="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FFCC00"/>
              </a:buClr>
            </a:pPr>
            <a:r>
              <a:rPr lang="en-US" sz="2400" b="1" kern="0" dirty="0">
                <a:solidFill>
                  <a:srgbClr val="000000"/>
                </a:solidFill>
              </a:rPr>
              <a:t>2. Using the ideas we have covered try to develop or pick a game that would support the learning of that FOM</a:t>
            </a:r>
          </a:p>
          <a:p>
            <a:pPr marL="457200" indent="-457200">
              <a:spcBef>
                <a:spcPct val="20000"/>
              </a:spcBef>
              <a:buClr>
                <a:srgbClr val="FFCC00"/>
              </a:buClr>
              <a:buFont typeface="+mj-lt"/>
              <a:buAutoNum type="arabicPeriod"/>
            </a:pPr>
            <a:endParaRPr lang="en-US" sz="2400" b="1" kern="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FFCC00"/>
              </a:buClr>
            </a:pPr>
            <a:r>
              <a:rPr lang="en-US" sz="2400" b="1" kern="0" dirty="0">
                <a:solidFill>
                  <a:srgbClr val="000000"/>
                </a:solidFill>
              </a:rPr>
              <a:t>3. Use the Blank Game Card to record your ideas</a:t>
            </a:r>
          </a:p>
          <a:p>
            <a:pPr>
              <a:spcBef>
                <a:spcPct val="20000"/>
              </a:spcBef>
              <a:buClr>
                <a:srgbClr val="FFCC00"/>
              </a:buClr>
            </a:pPr>
            <a:endParaRPr lang="en-US" sz="2400" b="1" kern="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FFCC00"/>
              </a:buClr>
            </a:pPr>
            <a:r>
              <a:rPr lang="en-US" sz="2400" b="1" kern="0" dirty="0">
                <a:solidFill>
                  <a:srgbClr val="000000"/>
                </a:solidFill>
              </a:rPr>
              <a:t>4. Volunteer to coach the game</a:t>
            </a:r>
          </a:p>
          <a:p>
            <a:pPr>
              <a:spcBef>
                <a:spcPct val="20000"/>
              </a:spcBef>
              <a:buClr>
                <a:srgbClr val="FFCC00"/>
              </a:buClr>
            </a:pPr>
            <a:endParaRPr lang="en-US" sz="2400" b="1" kern="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FFCC00"/>
              </a:buClr>
            </a:pPr>
            <a:r>
              <a:rPr lang="en-US" sz="2400" b="1" kern="0" dirty="0">
                <a:solidFill>
                  <a:srgbClr val="000000"/>
                </a:solidFill>
              </a:rPr>
              <a:t>5. Discuss the game with your peers and it’s effectiveness in developing the FOM</a:t>
            </a:r>
          </a:p>
        </p:txBody>
      </p:sp>
    </p:spTree>
    <p:extLst>
      <p:ext uri="{BB962C8B-B14F-4D97-AF65-F5344CB8AC3E}">
        <p14:creationId xmlns:p14="http://schemas.microsoft.com/office/powerpoint/2010/main" val="15484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 bwMode="auto">
          <a:xfrm>
            <a:off x="1946275" y="2400300"/>
            <a:ext cx="82296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647729" y="116632"/>
            <a:ext cx="6840761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endParaRPr lang="en-GB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37DCAE71-DC95-A89E-3C76-15BE564141A9}"/>
              </a:ext>
            </a:extLst>
          </p:cNvPr>
          <p:cNvSpPr txBox="1"/>
          <p:nvPr/>
        </p:nvSpPr>
        <p:spPr>
          <a:xfrm>
            <a:off x="541335" y="4698558"/>
            <a:ext cx="10982183" cy="120032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further information on the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EduPASS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Project  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please follow the link:</a:t>
            </a:r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Website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https://edupass-project.eu/</a:t>
            </a:r>
            <a:r>
              <a:rPr lang="de-D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This work is licensed under the Creative    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Commons Attribution 4.0 International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License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http://creativecommons.org/licenses/by/4.0/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8776968-3EB6-1AFE-9CBC-E6F703E7B498}"/>
              </a:ext>
            </a:extLst>
          </p:cNvPr>
          <p:cNvSpPr txBox="1"/>
          <p:nvPr/>
        </p:nvSpPr>
        <p:spPr>
          <a:xfrm>
            <a:off x="541334" y="1120676"/>
            <a:ext cx="10462287" cy="32316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kern="0" dirty="0">
                <a:effectLst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Technical sheet</a:t>
            </a:r>
            <a:endParaRPr lang="de-DE" sz="2400" b="1" kern="0" dirty="0">
              <a:solidFill>
                <a:srgbClr val="2C3D68"/>
              </a:solidFill>
              <a:effectLst/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Project: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Education for Physical Activity and Sport: 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Informal and Non-formal Settings</a:t>
            </a:r>
          </a:p>
          <a:p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Authors: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EduPASS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Project Partners</a:t>
            </a:r>
          </a:p>
          <a:p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Intellectual Property Statement:</a:t>
            </a:r>
            <a:b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The following slides were presented by Sport Ireland Coaching during the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EduPASS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LTT </a:t>
            </a:r>
            <a:r>
              <a:rPr lang="en-GB" dirty="0">
                <a:latin typeface="Calibri" panose="020F0502020204030204" pitchFamily="34" charset="0"/>
              </a:rPr>
              <a:t>events. They are shared here as a resource to be adapted in respective contexts, where those Sport Ireland Coaching ’ intellectual property should be acknowledged, if their slides are used.</a:t>
            </a:r>
          </a:p>
        </p:txBody>
      </p:sp>
      <p:pic>
        <p:nvPicPr>
          <p:cNvPr id="8" name="Picture 4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184EC39-ED71-C1DD-BC49-882960C33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26" y="4811998"/>
            <a:ext cx="105473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101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20279" y="404664"/>
            <a:ext cx="8254145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b="1" dirty="0">
                <a:solidFill>
                  <a:srgbClr val="008000"/>
                </a:solidFill>
              </a:rPr>
              <a:t>The Holy Grail – Safe &amp; Efficient Movement</a:t>
            </a:r>
            <a:endParaRPr lang="en-GB" sz="2000" b="1" dirty="0">
              <a:solidFill>
                <a:srgbClr val="008000"/>
              </a:solidFill>
            </a:endParaRPr>
          </a:p>
          <a:p>
            <a:endParaRPr lang="en-GB" sz="3600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7688" y="5363802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https://www.youtube.com/watch?v=BJYCp8I9qUs</a:t>
            </a:r>
            <a:endParaRPr lang="en-GB" dirty="0"/>
          </a:p>
          <a:p>
            <a:endParaRPr lang="en-GB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553801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60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22106" y="404664"/>
            <a:ext cx="7977674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3600" b="1" dirty="0">
                <a:solidFill>
                  <a:srgbClr val="008000"/>
                </a:solidFill>
              </a:rPr>
              <a:t>The Holy Grail – Safe &amp; Efficient Movement</a:t>
            </a:r>
            <a:endParaRPr lang="en-GB" sz="2000" b="1" dirty="0">
              <a:solidFill>
                <a:srgbClr val="008000"/>
              </a:solidFill>
            </a:endParaRPr>
          </a:p>
          <a:p>
            <a:pPr algn="ctr"/>
            <a:endParaRPr lang="en-GB" sz="3600" dirty="0">
              <a:solidFill>
                <a:srgbClr val="008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43" y="2555006"/>
            <a:ext cx="3285656" cy="219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91096" y="2680729"/>
            <a:ext cx="38198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</a:rPr>
              <a:t>In small groups, come up with a definition of safe and efficient movement and its key components </a:t>
            </a:r>
          </a:p>
          <a:p>
            <a:pPr algn="ctr"/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33666" y="398269"/>
            <a:ext cx="8142178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3600" b="1" dirty="0">
                <a:solidFill>
                  <a:srgbClr val="008000"/>
                </a:solidFill>
              </a:rPr>
              <a:t>The Holy Grail – Safe &amp; Efficient Movement</a:t>
            </a:r>
            <a:endParaRPr lang="en-GB" sz="2000" b="1" dirty="0">
              <a:solidFill>
                <a:srgbClr val="008000"/>
              </a:solidFill>
            </a:endParaRPr>
          </a:p>
          <a:p>
            <a:pPr algn="ctr"/>
            <a:endParaRPr lang="en-GB" sz="3600" dirty="0">
              <a:solidFill>
                <a:srgbClr val="008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0279" y="119675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solidFill>
                  <a:schemeClr val="tx2"/>
                </a:solidFill>
              </a:rPr>
              <a:t>Safe movement</a:t>
            </a:r>
            <a:r>
              <a:rPr lang="en-GB" sz="2400" b="1" dirty="0">
                <a:solidFill>
                  <a:schemeClr val="tx2"/>
                </a:solidFill>
              </a:rPr>
              <a:t> is movement where the joints and muscles of the body are able to </a:t>
            </a:r>
            <a:r>
              <a:rPr lang="en-GB" sz="2400" b="1" u="sng" dirty="0">
                <a:solidFill>
                  <a:schemeClr val="tx2"/>
                </a:solidFill>
              </a:rPr>
              <a:t>withstand the forces</a:t>
            </a:r>
            <a:r>
              <a:rPr lang="en-GB" sz="2400" b="1" dirty="0">
                <a:solidFill>
                  <a:schemeClr val="tx2"/>
                </a:solidFill>
              </a:rPr>
              <a:t> produced by the movement. </a:t>
            </a:r>
          </a:p>
          <a:p>
            <a:pPr algn="ctr"/>
            <a:endParaRPr lang="en-GB" sz="2400" b="1" dirty="0">
              <a:solidFill>
                <a:schemeClr val="tx2"/>
              </a:solidFill>
            </a:endParaRPr>
          </a:p>
          <a:p>
            <a:pPr algn="ctr"/>
            <a:r>
              <a:rPr lang="en-GB" sz="2400" b="1" u="sng" dirty="0">
                <a:solidFill>
                  <a:schemeClr val="tx2"/>
                </a:solidFill>
              </a:rPr>
              <a:t>Efficient movement</a:t>
            </a:r>
            <a:r>
              <a:rPr lang="en-GB" sz="2400" b="1" dirty="0">
                <a:solidFill>
                  <a:schemeClr val="tx2"/>
                </a:solidFill>
              </a:rPr>
              <a:t> is movement where the joints and muscles of the body produce an action or force with the </a:t>
            </a:r>
            <a:r>
              <a:rPr lang="en-GB" sz="2400" b="1" u="sng" dirty="0">
                <a:solidFill>
                  <a:schemeClr val="tx2"/>
                </a:solidFill>
              </a:rPr>
              <a:t>lowest level of energy expenditure possible</a:t>
            </a:r>
            <a:r>
              <a:rPr lang="en-GB" sz="2400" b="1" dirty="0">
                <a:solidFill>
                  <a:schemeClr val="tx2"/>
                </a:solidFill>
              </a:rPr>
              <a:t>. </a:t>
            </a:r>
          </a:p>
          <a:p>
            <a:pPr algn="ctr"/>
            <a:endParaRPr lang="en-GB" sz="2400" b="1" dirty="0">
              <a:solidFill>
                <a:schemeClr val="tx2"/>
              </a:solidFill>
            </a:endParaRPr>
          </a:p>
          <a:p>
            <a:pPr algn="ctr"/>
            <a:r>
              <a:rPr lang="en-GB" sz="2400" b="1" dirty="0">
                <a:solidFill>
                  <a:schemeClr val="tx2"/>
                </a:solidFill>
              </a:rPr>
              <a:t>Appropriate </a:t>
            </a:r>
            <a:r>
              <a:rPr lang="en-GB" sz="2400" b="1" u="sng" dirty="0">
                <a:solidFill>
                  <a:schemeClr val="tx2"/>
                </a:solidFill>
              </a:rPr>
              <a:t>angles and ranges </a:t>
            </a:r>
            <a:r>
              <a:rPr lang="en-GB" sz="2400" b="1" dirty="0">
                <a:solidFill>
                  <a:schemeClr val="tx2"/>
                </a:solidFill>
              </a:rPr>
              <a:t>of movement, and the ability to </a:t>
            </a:r>
            <a:r>
              <a:rPr lang="en-GB" sz="2400" b="1" u="sng" dirty="0">
                <a:solidFill>
                  <a:schemeClr val="tx2"/>
                </a:solidFill>
              </a:rPr>
              <a:t>create and dissipate force </a:t>
            </a:r>
            <a:r>
              <a:rPr lang="en-GB" sz="2400" b="1" dirty="0">
                <a:solidFill>
                  <a:schemeClr val="tx2"/>
                </a:solidFill>
              </a:rPr>
              <a:t>are paramount to this.</a:t>
            </a:r>
          </a:p>
          <a:p>
            <a:pPr algn="ctr"/>
            <a:endParaRPr lang="en-GB" sz="2400" b="1" dirty="0">
              <a:solidFill>
                <a:schemeClr val="tx2"/>
              </a:solidFill>
            </a:endParaRPr>
          </a:p>
          <a:p>
            <a:pPr algn="ctr"/>
            <a:r>
              <a:rPr lang="en-GB" sz="2400" b="1" dirty="0">
                <a:solidFill>
                  <a:schemeClr val="tx2"/>
                </a:solidFill>
              </a:rPr>
              <a:t>BALANCE – COORDINATION – AGILITY &amp; SPEED</a:t>
            </a:r>
          </a:p>
          <a:p>
            <a:pPr algn="ctr"/>
            <a:endParaRPr lang="en-GB" sz="2400" b="1" dirty="0">
              <a:solidFill>
                <a:schemeClr val="tx2"/>
              </a:solidFill>
            </a:endParaRPr>
          </a:p>
          <a:p>
            <a:pPr algn="ctr"/>
            <a:endParaRPr lang="en-GB" sz="2400" b="1" dirty="0">
              <a:solidFill>
                <a:schemeClr val="tx2"/>
              </a:solidFill>
            </a:endParaRPr>
          </a:p>
          <a:p>
            <a:pPr algn="ctr"/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9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849183" y="336814"/>
            <a:ext cx="826347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3600" b="1" dirty="0">
                <a:solidFill>
                  <a:srgbClr val="008000"/>
                </a:solidFill>
              </a:rPr>
              <a:t>The Holy Grail – Safe &amp; Efficient Movement</a:t>
            </a:r>
            <a:endParaRPr lang="en-GB" sz="2000" b="1" dirty="0">
              <a:solidFill>
                <a:srgbClr val="008000"/>
              </a:solidFill>
            </a:endParaRPr>
          </a:p>
          <a:p>
            <a:pPr algn="ctr"/>
            <a:endParaRPr lang="en-GB" sz="3600" dirty="0">
              <a:solidFill>
                <a:srgbClr val="008000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58EA293-F0D3-8786-7DE7-E9C0649A4E9B}"/>
              </a:ext>
            </a:extLst>
          </p:cNvPr>
          <p:cNvGrpSpPr/>
          <p:nvPr/>
        </p:nvGrpSpPr>
        <p:grpSpPr>
          <a:xfrm>
            <a:off x="1811524" y="1591180"/>
            <a:ext cx="8568952" cy="4230440"/>
            <a:chOff x="1919537" y="1983066"/>
            <a:chExt cx="8568952" cy="4230440"/>
          </a:xfrm>
        </p:grpSpPr>
        <p:sp>
          <p:nvSpPr>
            <p:cNvPr id="7" name="Rectangle 6"/>
            <p:cNvSpPr/>
            <p:nvPr/>
          </p:nvSpPr>
          <p:spPr>
            <a:xfrm>
              <a:off x="1919537" y="5013177"/>
              <a:ext cx="856895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GB" sz="2400" b="1" dirty="0">
                <a:solidFill>
                  <a:srgbClr val="000000"/>
                </a:solidFill>
              </a:endParaRPr>
            </a:p>
            <a:p>
              <a:pPr algn="ctr"/>
              <a:r>
                <a:rPr lang="en-GB" sz="2400" b="1" dirty="0">
                  <a:solidFill>
                    <a:srgbClr val="000000"/>
                  </a:solidFill>
                </a:rPr>
                <a:t>Balance, Coordination, Agility and Speed are the fundamental building blocks which allow movement to be safe and efficient.</a:t>
              </a:r>
            </a:p>
          </p:txBody>
        </p:sp>
        <p:pic>
          <p:nvPicPr>
            <p:cNvPr id="38918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4"/>
            <a:stretch/>
          </p:blipFill>
          <p:spPr bwMode="auto">
            <a:xfrm>
              <a:off x="7821994" y="1988840"/>
              <a:ext cx="2090430" cy="28803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38919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71"/>
            <a:stretch/>
          </p:blipFill>
          <p:spPr bwMode="auto">
            <a:xfrm rot="630499">
              <a:off x="5004465" y="1983066"/>
              <a:ext cx="2168939" cy="28918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38921" name="Picture 9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48" t="30922" r="11212" b="17591"/>
            <a:stretch/>
          </p:blipFill>
          <p:spPr bwMode="auto">
            <a:xfrm rot="21348435">
              <a:off x="2136897" y="2027295"/>
              <a:ext cx="2247545" cy="28521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1295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847528" y="373957"/>
            <a:ext cx="8496944" cy="73924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3600" dirty="0">
                <a:solidFill>
                  <a:srgbClr val="008000"/>
                </a:solidFill>
              </a:rPr>
              <a:t>The Multi-Skills Jigsaw</a:t>
            </a:r>
            <a:endParaRPr lang="en-GB" sz="1200" dirty="0">
              <a:solidFill>
                <a:srgbClr val="00B050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D44FB4A-2947-B685-039C-5672C4B0B030}"/>
              </a:ext>
            </a:extLst>
          </p:cNvPr>
          <p:cNvGrpSpPr/>
          <p:nvPr/>
        </p:nvGrpSpPr>
        <p:grpSpPr>
          <a:xfrm>
            <a:off x="1803078" y="1265602"/>
            <a:ext cx="8722249" cy="4490665"/>
            <a:chOff x="1734877" y="1237611"/>
            <a:chExt cx="8722249" cy="44906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4330" y="1498477"/>
              <a:ext cx="6250940" cy="349262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362960" y="5143501"/>
              <a:ext cx="5313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3200" b="1" dirty="0"/>
                <a:t>Fundamentals of Movement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050B12B-260C-4D70-871A-F5D74702E17B}"/>
                </a:ext>
              </a:extLst>
            </p:cNvPr>
            <p:cNvSpPr txBox="1"/>
            <p:nvPr/>
          </p:nvSpPr>
          <p:spPr>
            <a:xfrm>
              <a:off x="8034075" y="1237611"/>
              <a:ext cx="24230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3200" b="1" dirty="0"/>
                <a:t>Fundamental Games Skills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A9903F-6F72-43BE-8790-0D915810826D}"/>
                </a:ext>
              </a:extLst>
            </p:cNvPr>
            <p:cNvSpPr txBox="1"/>
            <p:nvPr/>
          </p:nvSpPr>
          <p:spPr>
            <a:xfrm>
              <a:off x="1734877" y="1498477"/>
              <a:ext cx="24230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3200" b="1" dirty="0"/>
                <a:t>Fundamental Movement Skills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478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1239611"/>
            <a:ext cx="5414700" cy="4057650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2242198" y="174259"/>
            <a:ext cx="7707604" cy="1084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3600" dirty="0">
                <a:solidFill>
                  <a:srgbClr val="008000"/>
                </a:solidFill>
              </a:rPr>
              <a:t>The Multi-Skills Jigsaw &amp; Benefits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92224" y="5297261"/>
            <a:ext cx="3918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Multi-Skills Jigsaw</a:t>
            </a:r>
          </a:p>
          <a:p>
            <a:r>
              <a:rPr lang="en-GB" sz="1400" dirty="0">
                <a:solidFill>
                  <a:schemeClr val="tx2"/>
                </a:solidFill>
              </a:rPr>
              <a:t>Lara-</a:t>
            </a:r>
            <a:r>
              <a:rPr lang="en-GB" sz="1400" dirty="0" err="1">
                <a:solidFill>
                  <a:schemeClr val="tx2"/>
                </a:solidFill>
              </a:rPr>
              <a:t>Bercial</a:t>
            </a:r>
            <a:r>
              <a:rPr lang="en-GB" sz="1400" dirty="0">
                <a:solidFill>
                  <a:schemeClr val="tx2"/>
                </a:solidFill>
              </a:rPr>
              <a:t>, Hetherington and </a:t>
            </a:r>
            <a:r>
              <a:rPr lang="en-GB" sz="1400" dirty="0" err="1">
                <a:solidFill>
                  <a:schemeClr val="tx2"/>
                </a:solidFill>
              </a:rPr>
              <a:t>Hendrie</a:t>
            </a:r>
            <a:r>
              <a:rPr lang="en-GB" sz="1400" dirty="0">
                <a:solidFill>
                  <a:schemeClr val="tx2"/>
                </a:solidFill>
              </a:rPr>
              <a:t> (2015)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9416" y="1167547"/>
            <a:ext cx="6292768" cy="4522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Courier New"/>
              <a:buChar char="o"/>
            </a:pPr>
            <a:r>
              <a:rPr lang="en-GB" sz="2800" b="1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All-round development</a:t>
            </a:r>
          </a:p>
          <a:p>
            <a:pPr marL="342900" indent="-342900">
              <a:lnSpc>
                <a:spcPct val="115000"/>
              </a:lnSpc>
              <a:buFont typeface="Courier New"/>
              <a:buChar char="o"/>
            </a:pPr>
            <a:r>
              <a:rPr lang="en-GB" sz="2800" b="1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Facilitation of skill acquisition later in life</a:t>
            </a:r>
          </a:p>
          <a:p>
            <a:pPr marL="342900" indent="-342900">
              <a:lnSpc>
                <a:spcPct val="115000"/>
              </a:lnSpc>
              <a:buFont typeface="Courier New"/>
              <a:buChar char="o"/>
            </a:pPr>
            <a:r>
              <a:rPr lang="en-GB" sz="2800" b="1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Facilitation of transitions to other sports or within sport</a:t>
            </a:r>
          </a:p>
          <a:p>
            <a:pPr marL="342900" indent="-342900">
              <a:lnSpc>
                <a:spcPct val="115000"/>
              </a:lnSpc>
              <a:buFont typeface="Courier New"/>
              <a:buChar char="o"/>
            </a:pPr>
            <a:r>
              <a:rPr lang="en-GB" sz="2800" b="1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Injury prevention</a:t>
            </a:r>
          </a:p>
          <a:p>
            <a:pPr marL="342900" indent="-342900">
              <a:lnSpc>
                <a:spcPct val="115000"/>
              </a:lnSpc>
              <a:buFont typeface="Courier New"/>
              <a:buChar char="o"/>
            </a:pPr>
            <a:r>
              <a:rPr lang="en-GB" sz="2800" b="1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Prevention of burn-out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r>
              <a:rPr lang="en-GB" sz="2800" b="1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Specific sports can be used as a vehicle for multi-skills development</a:t>
            </a:r>
          </a:p>
        </p:txBody>
      </p:sp>
    </p:spTree>
    <p:extLst>
      <p:ext uri="{BB962C8B-B14F-4D97-AF65-F5344CB8AC3E}">
        <p14:creationId xmlns:p14="http://schemas.microsoft.com/office/powerpoint/2010/main" val="274096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BAA2-6A06-FCF1-6695-1BC101DE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989" y="806965"/>
            <a:ext cx="5828020" cy="660825"/>
          </a:xfrm>
        </p:spPr>
        <p:txBody>
          <a:bodyPr>
            <a:normAutofit fontScale="90000"/>
          </a:bodyPr>
          <a:lstStyle/>
          <a:p>
            <a:r>
              <a:rPr lang="en-IE" sz="4000" dirty="0">
                <a:solidFill>
                  <a:srgbClr val="008000"/>
                </a:solidFill>
                <a:latin typeface="+mj-lt"/>
                <a:cs typeface="+mj-cs"/>
              </a:rPr>
              <a:t>Fundamentals of Movement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93E70-5FEC-7EF4-C241-D8FCC377D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1989" y="1905152"/>
            <a:ext cx="2276419" cy="1864415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Balance</a:t>
            </a:r>
          </a:p>
          <a:p>
            <a:r>
              <a:rPr lang="en-GB" sz="2800" dirty="0">
                <a:solidFill>
                  <a:srgbClr val="000000"/>
                </a:solidFill>
              </a:rPr>
              <a:t>Coordination</a:t>
            </a:r>
          </a:p>
          <a:p>
            <a:r>
              <a:rPr lang="en-GB" sz="2800" dirty="0">
                <a:solidFill>
                  <a:srgbClr val="000000"/>
                </a:solidFill>
              </a:rPr>
              <a:t>Agility</a:t>
            </a:r>
          </a:p>
          <a:p>
            <a:r>
              <a:rPr lang="en-GB" sz="2800" dirty="0">
                <a:solidFill>
                  <a:srgbClr val="000000"/>
                </a:solidFill>
              </a:rPr>
              <a:t>Speed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92000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811</Words>
  <Application>Microsoft Office PowerPoint</Application>
  <PresentationFormat>Breitbild</PresentationFormat>
  <Paragraphs>148</Paragraphs>
  <Slides>18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Courier New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The Multi-Skills Jigsaw</vt:lpstr>
      <vt:lpstr>The Multi-Skills Jigsaw &amp; Benefits</vt:lpstr>
      <vt:lpstr>Fundamentals of Movement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Sport Training School, Dublin,  02-06 October 2023</dc:title>
  <dc:creator>Declan O'Leary</dc:creator>
  <cp:lastModifiedBy>Cornelius Reh</cp:lastModifiedBy>
  <cp:revision>23</cp:revision>
  <dcterms:created xsi:type="dcterms:W3CDTF">2023-09-18T07:30:19Z</dcterms:created>
  <dcterms:modified xsi:type="dcterms:W3CDTF">2024-11-15T11:45:49Z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5e1b534-098f-4ac8-9223-69712ddf82de_Enabled">
    <vt:lpwstr>true</vt:lpwstr>
  </property>
  <property fmtid="{D5CDD505-2E9C-101B-9397-08002B2CF9AE}" pid="3" name="MSIP_Label_55e1b534-098f-4ac8-9223-69712ddf82de_SetDate">
    <vt:lpwstr>2024-10-16T12:42:14Z</vt:lpwstr>
  </property>
  <property fmtid="{D5CDD505-2E9C-101B-9397-08002B2CF9AE}" pid="4" name="MSIP_Label_55e1b534-098f-4ac8-9223-69712ddf82de_Method">
    <vt:lpwstr>Standard</vt:lpwstr>
  </property>
  <property fmtid="{D5CDD505-2E9C-101B-9397-08002B2CF9AE}" pid="5" name="MSIP_Label_55e1b534-098f-4ac8-9223-69712ddf82de_Name">
    <vt:lpwstr>Public Document</vt:lpwstr>
  </property>
  <property fmtid="{D5CDD505-2E9C-101B-9397-08002B2CF9AE}" pid="6" name="MSIP_Label_55e1b534-098f-4ac8-9223-69712ddf82de_SiteId">
    <vt:lpwstr>c9ef029c-18cf-4016-86d3-93cf8e94ff94</vt:lpwstr>
  </property>
  <property fmtid="{D5CDD505-2E9C-101B-9397-08002B2CF9AE}" pid="7" name="MSIP_Label_55e1b534-098f-4ac8-9223-69712ddf82de_ActionId">
    <vt:lpwstr>6642c99c-14df-4d59-b225-4677c2b23ef1</vt:lpwstr>
  </property>
  <property fmtid="{D5CDD505-2E9C-101B-9397-08002B2CF9AE}" pid="8" name="MSIP_Label_55e1b534-098f-4ac8-9223-69712ddf82de_ContentBits">
    <vt:lpwstr>0</vt:lpwstr>
  </property>
</Properties>
</file>