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8" r:id="rId2"/>
    <p:sldId id="281" r:id="rId3"/>
    <p:sldId id="910" r:id="rId4"/>
    <p:sldId id="264" r:id="rId5"/>
    <p:sldId id="895" r:id="rId6"/>
    <p:sldId id="278" r:id="rId7"/>
    <p:sldId id="279" r:id="rId8"/>
    <p:sldId id="283" r:id="rId9"/>
    <p:sldId id="896" r:id="rId10"/>
    <p:sldId id="897" r:id="rId11"/>
    <p:sldId id="282" r:id="rId12"/>
    <p:sldId id="285" r:id="rId13"/>
    <p:sldId id="327" r:id="rId14"/>
    <p:sldId id="929" r:id="rId15"/>
    <p:sldId id="880" r:id="rId16"/>
    <p:sldId id="290" r:id="rId17"/>
    <p:sldId id="89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3D68"/>
    <a:srgbClr val="391B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63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7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3F41369-F4CF-95FB-C2F5-B73116D9F9E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58149E-BCEF-38ED-BE8C-CDCF5341CF7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C3393B-DD71-41C3-8404-FD3F444C0A17}" type="datetimeFigureOut">
              <a:rPr lang="en-IE" smtClean="0"/>
              <a:t>05/11/2024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607DDD-BF64-7AEF-F048-D032C0F962A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861F53-3AF1-E4EA-0BDF-91B02C37938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E236D8-30E2-4032-8C0A-28CF1D4968D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985977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0E9371-FFB6-E449-B7C3-AD50729FADEE}" type="datetimeFigureOut">
              <a:rPr lang="de-DE" smtClean="0"/>
              <a:t>05.11.24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C337E4-DAF6-8E40-BD47-0D8B83E555A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8278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7255D4-717B-42AC-A38E-73FF344388C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30356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Build girls’ skills early so there’s a level playing field: </a:t>
            </a:r>
          </a:p>
          <a:p>
            <a:r>
              <a:rPr lang="en-GB"/>
              <a:t>Encourage, expect, and support girls from a young age to master the fundamental skills they need to succeed in sport. Skills give sport meaning for girls, make competition fairer and success more attainable, building and sustaining self-belief.</a:t>
            </a:r>
          </a:p>
          <a:p>
            <a:r>
              <a:rPr lang="en-GB" b="0" i="0">
                <a:solidFill>
                  <a:srgbClr val="494949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r>
              <a:rPr lang="en-GB" b="0" i="0">
                <a:solidFill>
                  <a:srgbClr val="494949"/>
                </a:solidFill>
                <a:effectLst/>
                <a:latin typeface="Arial" panose="020B0604020202020204" pitchFamily="34" charset="0"/>
              </a:rPr>
              <a:t>Irish children demonstrated low levels of FMS mastery (25.2% - 56.7%), with boys significantly outperforming girls in object control skills 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7255D4-717B-42AC-A38E-73FF344388C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8102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E9B0A-66F6-1A5D-7709-FC3D0D8A21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E745EF-3CBE-D387-4C71-BDD0B73227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8D4D6D-6BDF-C3F6-73EC-1AF06800F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F6880-7EF8-4DC5-9F94-1FDEE347759E}" type="datetimeFigureOut">
              <a:rPr lang="en-IE" smtClean="0"/>
              <a:t>05/11/2024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91649-900F-C409-CB44-99F38AB25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CFE0F-6171-FD31-6C22-C2FDC79CD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5ABE-5CA1-44F9-8C7E-8BF698BE8CF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67027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4B731-D664-F475-58EB-0923E5885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FF0D4D-4BA0-B27A-9031-7596EF6BBF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9D6D7-1E10-10D6-8C14-BDD9B0283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F6880-7EF8-4DC5-9F94-1FDEE347759E}" type="datetimeFigureOut">
              <a:rPr lang="en-IE" smtClean="0"/>
              <a:t>05/11/2024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462A2-7944-71D5-1001-71A14B4B0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F98C8F-223E-75D2-BF2C-4988802FB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5ABE-5CA1-44F9-8C7E-8BF698BE8CF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44386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0B938B-2BDD-F186-0B0B-8B262FF551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7C19EB-5E0D-AA70-7968-9D051D335C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B40D26-2491-0CEB-FC06-6C8723962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F6880-7EF8-4DC5-9F94-1FDEE347759E}" type="datetimeFigureOut">
              <a:rPr lang="en-IE" smtClean="0"/>
              <a:t>05/11/2024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892523-6E7B-4F2E-2F8B-76E891B64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5ABB50-14E8-1B68-E70F-57723FB42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5ABE-5CA1-44F9-8C7E-8BF698BE8CF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065778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F25FF-DB5B-27B6-8A3D-CBA968DD1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6BFE7-1E8A-9089-24A0-C455CF0D1D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CD1034-A308-AAF8-E306-E01C88C4E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457F6-B8A2-4187-A454-C82561D88FD3}" type="datetimeFigureOut">
              <a:rPr lang="en-IE" smtClean="0"/>
              <a:t>05/11/2024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F253E-26AE-CAAA-9057-E0F82FFE7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9CC7D-818C-9EDE-9990-9FB03E2F6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4B98A-B989-4E54-AD0D-F1554848BC3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66899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971FCC3E-A25C-A78E-0A11-7FB81CC7B98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3874" y="234500"/>
            <a:ext cx="2577141" cy="89775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DEB911A-BD1F-E11A-CCA7-DC56B9647F9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1761" y="6041963"/>
            <a:ext cx="2648988" cy="75666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2AB00E8-8247-FC0C-5656-92869A37EA46}"/>
              </a:ext>
            </a:extLst>
          </p:cNvPr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386" y="6364896"/>
            <a:ext cx="1609725" cy="2679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A9B0D2B-68B9-4A34-8B8A-0CFDEFE2989E}"/>
              </a:ext>
            </a:extLst>
          </p:cNvPr>
          <p:cNvPicPr/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15" t="11011" r="10535" b="11882"/>
          <a:stretch/>
        </p:blipFill>
        <p:spPr bwMode="auto">
          <a:xfrm>
            <a:off x="8687182" y="6281736"/>
            <a:ext cx="457200" cy="44894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DAF6CD5-DA12-B917-BFAB-615BDAF89692}"/>
              </a:ext>
            </a:extLst>
          </p:cNvPr>
          <p:cNvPicPr/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77" t="24542" r="7079" b="27044"/>
          <a:stretch/>
        </p:blipFill>
        <p:spPr bwMode="auto">
          <a:xfrm>
            <a:off x="3832379" y="6280083"/>
            <a:ext cx="1302385" cy="4159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90C4A77-3506-C6CB-6931-D95026D2BB93}"/>
              </a:ext>
            </a:extLst>
          </p:cNvPr>
          <p:cNvPicPr/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863" y="6284201"/>
            <a:ext cx="462915" cy="4108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185EFBC-36D5-1DC6-23E6-444EC2116CEA}"/>
              </a:ext>
            </a:extLst>
          </p:cNvPr>
          <p:cNvPicPr/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2233" y="6321778"/>
            <a:ext cx="689610" cy="3600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C10BD1C-3153-F1C6-7429-5236377C73C8}"/>
              </a:ext>
            </a:extLst>
          </p:cNvPr>
          <p:cNvPicPr/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1" t="23459" r="6596" b="19809"/>
          <a:stretch/>
        </p:blipFill>
        <p:spPr bwMode="auto">
          <a:xfrm>
            <a:off x="6275348" y="6342547"/>
            <a:ext cx="1448435" cy="3213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Picture 3">
            <a:extLst>
              <a:ext uri="{FF2B5EF4-FFF2-40B4-BE49-F238E27FC236}">
                <a16:creationId xmlns:a16="http://schemas.microsoft.com/office/drawing/2014/main" id="{9B5E2990-F29F-ECC9-458F-7883A23CEC95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202460" y="6100906"/>
            <a:ext cx="1459424" cy="757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903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9B7B58C4-067D-3A7D-0B9A-672BEE2C0B6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3874" y="234500"/>
            <a:ext cx="2577141" cy="89775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44CCE18-8738-6871-EF5F-8C1BB4602C8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1761" y="6041963"/>
            <a:ext cx="2648988" cy="75666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5F14080-6BAA-F015-BEEB-A0B9DCC5877E}"/>
              </a:ext>
            </a:extLst>
          </p:cNvPr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386" y="6364896"/>
            <a:ext cx="1609725" cy="2679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95AD514-7C94-3BB3-DF12-A47C8DD6F52B}"/>
              </a:ext>
            </a:extLst>
          </p:cNvPr>
          <p:cNvPicPr/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15" t="11011" r="10535" b="11882"/>
          <a:stretch/>
        </p:blipFill>
        <p:spPr bwMode="auto">
          <a:xfrm>
            <a:off x="8687182" y="6281736"/>
            <a:ext cx="457200" cy="44894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1">
            <a:extLst>
              <a:ext uri="{FF2B5EF4-FFF2-40B4-BE49-F238E27FC236}">
                <a16:creationId xmlns:a16="http://schemas.microsoft.com/office/drawing/2014/main" id="{68BEC3C6-1F02-B755-83FA-D5C3760853CA}"/>
              </a:ext>
            </a:extLst>
          </p:cNvPr>
          <p:cNvPicPr/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77" t="24542" r="7079" b="27044"/>
          <a:stretch/>
        </p:blipFill>
        <p:spPr bwMode="auto">
          <a:xfrm>
            <a:off x="3832379" y="6280083"/>
            <a:ext cx="1302385" cy="4159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2">
            <a:extLst>
              <a:ext uri="{FF2B5EF4-FFF2-40B4-BE49-F238E27FC236}">
                <a16:creationId xmlns:a16="http://schemas.microsoft.com/office/drawing/2014/main" id="{4698A46D-5295-731E-75C7-4F031E1BE7A8}"/>
              </a:ext>
            </a:extLst>
          </p:cNvPr>
          <p:cNvPicPr/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863" y="6284201"/>
            <a:ext cx="462915" cy="4108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3">
            <a:extLst>
              <a:ext uri="{FF2B5EF4-FFF2-40B4-BE49-F238E27FC236}">
                <a16:creationId xmlns:a16="http://schemas.microsoft.com/office/drawing/2014/main" id="{9296A840-6D33-F374-8AAD-82D5549CA3DF}"/>
              </a:ext>
            </a:extLst>
          </p:cNvPr>
          <p:cNvPicPr/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2233" y="6321778"/>
            <a:ext cx="689610" cy="3600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4">
            <a:extLst>
              <a:ext uri="{FF2B5EF4-FFF2-40B4-BE49-F238E27FC236}">
                <a16:creationId xmlns:a16="http://schemas.microsoft.com/office/drawing/2014/main" id="{E012ADD9-C070-6512-5737-01463710E2FE}"/>
              </a:ext>
            </a:extLst>
          </p:cNvPr>
          <p:cNvPicPr/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1" t="23459" r="6596" b="19809"/>
          <a:stretch/>
        </p:blipFill>
        <p:spPr bwMode="auto">
          <a:xfrm>
            <a:off x="6275348" y="6342547"/>
            <a:ext cx="1448435" cy="3213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Picture 3">
            <a:extLst>
              <a:ext uri="{FF2B5EF4-FFF2-40B4-BE49-F238E27FC236}">
                <a16:creationId xmlns:a16="http://schemas.microsoft.com/office/drawing/2014/main" id="{89E52C03-D46A-2B4D-A43A-6EA30D5D2701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202460" y="6100906"/>
            <a:ext cx="1459424" cy="757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334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8E1A0-AA87-06C4-21EC-2C56EBAC5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C9706-8E75-7913-7247-0C41F3652E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2A8B6F-38B6-C967-B711-8E432E81BA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C9D931-2050-290B-D7AA-5F3994C67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F6880-7EF8-4DC5-9F94-1FDEE347759E}" type="datetimeFigureOut">
              <a:rPr lang="en-IE" smtClean="0"/>
              <a:t>05/11/2024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71A6AB-8FBA-8A56-1F43-AE282570B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8AA60A-8D42-B97D-2A81-6F98D5540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5ABE-5CA1-44F9-8C7E-8BF698BE8CF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94064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ADB19-B218-911C-F41B-FBDC64D5C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823E0F-3143-84DF-8054-6C088CD47D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A4C496-500C-2E19-02CD-8EE66E790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461DC5-4FC6-A396-E974-63EBE8076D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452F25-FA34-0688-EA91-87820D19D4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88C14A-E955-E892-6830-E7BED28E5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F6880-7EF8-4DC5-9F94-1FDEE347759E}" type="datetimeFigureOut">
              <a:rPr lang="en-IE" smtClean="0"/>
              <a:t>05/11/2024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01225F-E634-9C75-281E-2B117CA96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968463-F15A-4674-18BD-43890C3C3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5ABE-5CA1-44F9-8C7E-8BF698BE8CF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60559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DA410-479D-5332-CB4B-F06010B84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E0A79B-3B45-872B-6201-1A09FEDDB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F6880-7EF8-4DC5-9F94-1FDEE347759E}" type="datetimeFigureOut">
              <a:rPr lang="en-IE" smtClean="0"/>
              <a:t>05/11/2024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1F2B8C-6FE9-5CF8-CDF6-21E3B23EF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D6F1DB-2F2E-1E39-94D2-B822513E2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5ABE-5CA1-44F9-8C7E-8BF698BE8CF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60177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2F533E-3F47-ADF6-54F7-68C87F9F1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F6880-7EF8-4DC5-9F94-1FDEE347759E}" type="datetimeFigureOut">
              <a:rPr lang="en-IE" smtClean="0"/>
              <a:t>05/11/2024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A2B07E-10AE-8DBE-5FB0-450CDE98A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00285D-1773-583A-B785-F8566378D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5ABE-5CA1-44F9-8C7E-8BF698BE8CFA}" type="slidenum">
              <a:rPr lang="en-IE" smtClean="0"/>
              <a:t>‹#›</a:t>
            </a:fld>
            <a:endParaRPr lang="en-IE"/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07478DA1-845B-4CA1-8594-5ADBA272E992}"/>
              </a:ext>
            </a:extLst>
          </p:cNvPr>
          <p:cNvSpPr/>
          <p:nvPr userDrawn="1"/>
        </p:nvSpPr>
        <p:spPr>
          <a:xfrm>
            <a:off x="0" y="6105525"/>
            <a:ext cx="12192000" cy="752475"/>
          </a:xfrm>
          <a:prstGeom prst="rect">
            <a:avLst/>
          </a:prstGeom>
          <a:solidFill>
            <a:srgbClr val="E7601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92CF019-E225-4BB4-BDEA-35B1D0ADC479}"/>
              </a:ext>
            </a:extLst>
          </p:cNvPr>
          <p:cNvSpPr txBox="1">
            <a:spLocks/>
          </p:cNvSpPr>
          <p:nvPr userDrawn="1"/>
        </p:nvSpPr>
        <p:spPr>
          <a:xfrm>
            <a:off x="10653712" y="6353545"/>
            <a:ext cx="1538288" cy="365125"/>
          </a:xfrm>
          <a:prstGeom prst="rect">
            <a:avLst/>
          </a:prstGeom>
          <a:ln>
            <a:noFill/>
          </a:ln>
        </p:spPr>
        <p:txBody>
          <a:bodyPr/>
          <a:lstStyle>
            <a:defPPr>
              <a:defRPr lang="en-US"/>
            </a:defPPr>
            <a:lvl1pPr marL="0" indent="0" algn="l" defTabSz="457200" rtl="0" eaLnBrk="1" latinLnBrk="0" hangingPunct="1">
              <a:tabLst/>
              <a:defRPr sz="1200" b="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sportireland.ie</a:t>
            </a:r>
          </a:p>
        </p:txBody>
      </p:sp>
      <p:pic>
        <p:nvPicPr>
          <p:cNvPr id="7" name="Picture 12" descr="Sport Ireland_COACHING white trans_V.png">
            <a:extLst>
              <a:ext uri="{FF2B5EF4-FFF2-40B4-BE49-F238E27FC236}">
                <a16:creationId xmlns:a16="http://schemas.microsoft.com/office/drawing/2014/main" id="{57126925-F8F1-4CA2-A9FB-C665549CF6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13" y="6288088"/>
            <a:ext cx="812800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04694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3FA79-9A3A-795B-4113-A13003554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AB0A0C-47C3-ED36-F8AC-3E5BEBD50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E047F4-6955-8442-AAEA-E6DBE4B8D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C56EFD-25C0-B3AB-7D49-EBC2495D7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F6880-7EF8-4DC5-9F94-1FDEE347759E}" type="datetimeFigureOut">
              <a:rPr lang="en-IE" smtClean="0"/>
              <a:t>05/11/2024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90B73F-7088-42B1-CFEA-701984B2D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79667B-BA7D-2D97-1C21-712B8D14A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5ABE-5CA1-44F9-8C7E-8BF698BE8CF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64928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478D1-CE16-A72F-2AB2-C96C4F9F5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30E933-6627-0881-E456-4CE94A8EE7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644581-48F3-AFA9-D47B-8FF5E038AC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0FE4D5-2004-D3E4-90B2-CC9C348E1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F6880-7EF8-4DC5-9F94-1FDEE347759E}" type="datetimeFigureOut">
              <a:rPr lang="en-IE" smtClean="0"/>
              <a:t>05/11/2024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BFBA76-0AD3-AFF4-B7AA-512C5B586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05A63F-5BDD-9A28-7154-6D374630C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5ABE-5CA1-44F9-8C7E-8BF698BE8CF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13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666578-CFE0-01C0-378C-F1A17282E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0B5B49-32BA-02C3-E313-EAABDBC922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BA1F28-725E-C0C7-20AF-46AD846BD6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F6880-7EF8-4DC5-9F94-1FDEE347759E}" type="datetimeFigureOut">
              <a:rPr lang="en-IE" smtClean="0"/>
              <a:t>05/11/2024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E044A6-F729-9A3F-DC31-F5E877A9C4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2FA21-BD39-FB82-F72F-FA386491B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95ABE-5CA1-44F9-8C7E-8BF698BE8CF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70780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sv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svg"/><Relationship Id="rId4" Type="http://schemas.openxmlformats.org/officeDocument/2006/relationships/image" Target="../media/image15.svg"/><Relationship Id="rId9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sv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/4.0/" TargetMode="External"/><Relationship Id="rId2" Type="http://schemas.openxmlformats.org/officeDocument/2006/relationships/hyperlink" Target="https://edupass-project.eu/" TargetMode="Externa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pn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92736A9-7589-40F8-ED99-4B5ABC2D14A5}"/>
              </a:ext>
            </a:extLst>
          </p:cNvPr>
          <p:cNvSpPr txBox="1"/>
          <p:nvPr/>
        </p:nvSpPr>
        <p:spPr>
          <a:xfrm>
            <a:off x="1157287" y="2049406"/>
            <a:ext cx="9877425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6000" b="1" dirty="0"/>
              <a:t>Fundamentals to Coaching Practice</a:t>
            </a:r>
            <a:endParaRPr lang="en-IE" sz="3200" dirty="0"/>
          </a:p>
          <a:p>
            <a:pPr algn="ctr"/>
            <a:r>
              <a:rPr lang="en-IE" sz="3200" dirty="0"/>
              <a:t>M#5 Hands-on Coaching</a:t>
            </a:r>
          </a:p>
        </p:txBody>
      </p:sp>
      <p:sp>
        <p:nvSpPr>
          <p:cNvPr id="2" name="Rectangle 17">
            <a:extLst>
              <a:ext uri="{FF2B5EF4-FFF2-40B4-BE49-F238E27FC236}">
                <a16:creationId xmlns:a16="http://schemas.microsoft.com/office/drawing/2014/main" id="{067B9214-4EF7-8C40-B28B-720497150167}"/>
              </a:ext>
            </a:extLst>
          </p:cNvPr>
          <p:cNvSpPr/>
          <p:nvPr/>
        </p:nvSpPr>
        <p:spPr>
          <a:xfrm>
            <a:off x="1783080" y="-2704"/>
            <a:ext cx="1521973" cy="578386"/>
          </a:xfrm>
          <a:prstGeom prst="rect">
            <a:avLst/>
          </a:prstGeom>
          <a:solidFill>
            <a:srgbClr val="2C3D6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02AAA62A-00A1-7D51-0CF8-BCF6BAC93A15}"/>
              </a:ext>
            </a:extLst>
          </p:cNvPr>
          <p:cNvSpPr txBox="1"/>
          <p:nvPr/>
        </p:nvSpPr>
        <p:spPr>
          <a:xfrm>
            <a:off x="1949186" y="123223"/>
            <a:ext cx="13558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sz="1800" b="1" dirty="0">
                <a:solidFill>
                  <a:schemeClr val="bg1"/>
                </a:solidFill>
              </a:rPr>
              <a:t>Course 5.1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BE14A72E-2C69-3357-D79D-444C3656174C}"/>
              </a:ext>
            </a:extLst>
          </p:cNvPr>
          <p:cNvSpPr/>
          <p:nvPr/>
        </p:nvSpPr>
        <p:spPr>
          <a:xfrm>
            <a:off x="151912" y="0"/>
            <a:ext cx="820981" cy="57568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89C692F-F149-BE24-D58E-8DEEF9EC10DD}"/>
              </a:ext>
            </a:extLst>
          </p:cNvPr>
          <p:cNvSpPr txBox="1"/>
          <p:nvPr/>
        </p:nvSpPr>
        <p:spPr>
          <a:xfrm>
            <a:off x="151912" y="119989"/>
            <a:ext cx="820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E" sz="1800" b="1" dirty="0">
                <a:solidFill>
                  <a:srgbClr val="2C3D68"/>
                </a:solidFill>
              </a:rPr>
              <a:t>YSC</a:t>
            </a:r>
            <a:endParaRPr lang="de-DE" b="1" dirty="0">
              <a:solidFill>
                <a:srgbClr val="2C3D68"/>
              </a:solidFill>
            </a:endParaRPr>
          </a:p>
        </p:txBody>
      </p:sp>
      <p:sp>
        <p:nvSpPr>
          <p:cNvPr id="7" name="Rectangle 17">
            <a:extLst>
              <a:ext uri="{FF2B5EF4-FFF2-40B4-BE49-F238E27FC236}">
                <a16:creationId xmlns:a16="http://schemas.microsoft.com/office/drawing/2014/main" id="{BD325378-4F01-B3BA-6841-A7BF2B6226BE}"/>
              </a:ext>
            </a:extLst>
          </p:cNvPr>
          <p:cNvSpPr/>
          <p:nvPr/>
        </p:nvSpPr>
        <p:spPr>
          <a:xfrm>
            <a:off x="1014798" y="-1"/>
            <a:ext cx="726377" cy="576325"/>
          </a:xfrm>
          <a:prstGeom prst="rect">
            <a:avLst/>
          </a:prstGeom>
          <a:solidFill>
            <a:srgbClr val="2C3D6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B5FE07D2-F481-C89A-C876-7A433340BA83}"/>
              </a:ext>
            </a:extLst>
          </p:cNvPr>
          <p:cNvSpPr txBox="1"/>
          <p:nvPr/>
        </p:nvSpPr>
        <p:spPr>
          <a:xfrm>
            <a:off x="1021425" y="129452"/>
            <a:ext cx="7138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E" sz="1800" b="1">
                <a:solidFill>
                  <a:schemeClr val="bg1"/>
                </a:solidFill>
              </a:rPr>
              <a:t>M#5</a:t>
            </a:r>
            <a:endParaRPr lang="de-DE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3354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A04576-40EF-91A1-FD85-7ECDECAEFDD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01040" y="1690688"/>
            <a:ext cx="5619750" cy="29098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rgbClr val="6A46FE"/>
                </a:solidFill>
              </a:rPr>
              <a:t>Ripple 3: Making Sense</a:t>
            </a:r>
          </a:p>
          <a:p>
            <a:pPr marL="0" indent="0">
              <a:buNone/>
            </a:pPr>
            <a:endParaRPr lang="en-GB" sz="1800" dirty="0"/>
          </a:p>
          <a:p>
            <a:pPr>
              <a:buClr>
                <a:srgbClr val="6A46FE"/>
              </a:buClr>
            </a:pPr>
            <a:r>
              <a:rPr lang="en-GB" sz="2000" dirty="0"/>
              <a:t>If kids get to practice, they have more opportunities to make sense and increase their understanding of a skill.</a:t>
            </a:r>
          </a:p>
          <a:p>
            <a:pPr>
              <a:buClr>
                <a:srgbClr val="6A46FE"/>
              </a:buClr>
            </a:pPr>
            <a:r>
              <a:rPr lang="en-GB" sz="2000" dirty="0"/>
              <a:t>Coaches should consider how they use the tools from the Coaches Toolkit to help kids make greater sense: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4FFBF10-037D-9E1B-3431-998303462935}"/>
              </a:ext>
            </a:extLst>
          </p:cNvPr>
          <p:cNvSpPr txBox="1"/>
          <p:nvPr/>
        </p:nvSpPr>
        <p:spPr>
          <a:xfrm>
            <a:off x="3123151" y="4320844"/>
            <a:ext cx="1588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6A46FE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Explanations</a:t>
            </a:r>
            <a:endParaRPr lang="en-GB" sz="1400" dirty="0">
              <a:solidFill>
                <a:srgbClr val="6A46FE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B4BDB46-6076-4CD7-04A7-FE1C0E888BD1}"/>
              </a:ext>
            </a:extLst>
          </p:cNvPr>
          <p:cNvSpPr txBox="1"/>
          <p:nvPr/>
        </p:nvSpPr>
        <p:spPr>
          <a:xfrm>
            <a:off x="3123151" y="5368556"/>
            <a:ext cx="28026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6A46FE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Questioning and Listening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E056F3-63AC-97D8-5381-55ABDC2B903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01040" y="365125"/>
            <a:ext cx="10515600" cy="1325563"/>
          </a:xfrm>
        </p:spPr>
        <p:txBody>
          <a:bodyPr/>
          <a:lstStyle/>
          <a:p>
            <a:r>
              <a:rPr lang="en-GB" dirty="0"/>
              <a:t>Ripples on a Pond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23E05F4-09CE-4F5F-C050-2CF7281910A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78" t="2760" r="21728" b="8318"/>
          <a:stretch/>
        </p:blipFill>
        <p:spPr>
          <a:xfrm>
            <a:off x="6829331" y="1141213"/>
            <a:ext cx="4569191" cy="453512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894521C-51B7-EE95-BEC6-E210AEE4EB22}"/>
              </a:ext>
            </a:extLst>
          </p:cNvPr>
          <p:cNvSpPr/>
          <p:nvPr/>
        </p:nvSpPr>
        <p:spPr>
          <a:xfrm>
            <a:off x="9881135" y="4061861"/>
            <a:ext cx="706654" cy="2695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D723597-BD75-FCE0-A48A-5809954B7767}"/>
              </a:ext>
            </a:extLst>
          </p:cNvPr>
          <p:cNvSpPr/>
          <p:nvPr/>
        </p:nvSpPr>
        <p:spPr>
          <a:xfrm>
            <a:off x="10186334" y="4158115"/>
            <a:ext cx="706654" cy="2695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3D2A48-0010-C3F4-FA60-D60781FEC76B}"/>
              </a:ext>
            </a:extLst>
          </p:cNvPr>
          <p:cNvSpPr/>
          <p:nvPr/>
        </p:nvSpPr>
        <p:spPr>
          <a:xfrm>
            <a:off x="5720214" y="4032984"/>
            <a:ext cx="899160" cy="4042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9" name="Graphic 18" descr="Hammer with solid fill">
            <a:extLst>
              <a:ext uri="{FF2B5EF4-FFF2-40B4-BE49-F238E27FC236}">
                <a16:creationId xmlns:a16="http://schemas.microsoft.com/office/drawing/2014/main" id="{EF3055ED-DC93-B6E4-EFF7-E2607E0033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765202" y="4324341"/>
            <a:ext cx="308790" cy="308790"/>
          </a:xfrm>
          <a:prstGeom prst="rect">
            <a:avLst/>
          </a:prstGeom>
        </p:spPr>
      </p:pic>
      <p:pic>
        <p:nvPicPr>
          <p:cNvPr id="21" name="Graphic 20" descr="Wrench with solid fill">
            <a:extLst>
              <a:ext uri="{FF2B5EF4-FFF2-40B4-BE49-F238E27FC236}">
                <a16:creationId xmlns:a16="http://schemas.microsoft.com/office/drawing/2014/main" id="{6336281E-D475-6A3E-8C5E-53B40136155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737506" y="4664030"/>
            <a:ext cx="308790" cy="308790"/>
          </a:xfrm>
          <a:prstGeom prst="rect">
            <a:avLst/>
          </a:prstGeom>
        </p:spPr>
      </p:pic>
      <p:pic>
        <p:nvPicPr>
          <p:cNvPr id="23" name="Graphic 22" descr="Screwdriver with solid fill">
            <a:extLst>
              <a:ext uri="{FF2B5EF4-FFF2-40B4-BE49-F238E27FC236}">
                <a16:creationId xmlns:a16="http://schemas.microsoft.com/office/drawing/2014/main" id="{745F3F63-160E-C9A6-E2BE-D358611B840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737510" y="5357858"/>
            <a:ext cx="308790" cy="308790"/>
          </a:xfrm>
          <a:prstGeom prst="rect">
            <a:avLst/>
          </a:prstGeom>
        </p:spPr>
      </p:pic>
      <p:pic>
        <p:nvPicPr>
          <p:cNvPr id="25" name="Graphic 24" descr="Torch with solid fill">
            <a:extLst>
              <a:ext uri="{FF2B5EF4-FFF2-40B4-BE49-F238E27FC236}">
                <a16:creationId xmlns:a16="http://schemas.microsoft.com/office/drawing/2014/main" id="{D32E8CA2-357B-4D1E-6868-FFCD3E9CE02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737506" y="5025376"/>
            <a:ext cx="308790" cy="308790"/>
          </a:xfrm>
          <a:prstGeom prst="rect">
            <a:avLst/>
          </a:prstGeom>
        </p:spPr>
      </p:pic>
      <p:pic>
        <p:nvPicPr>
          <p:cNvPr id="27" name="Graphic 26" descr="Saw with solid fill">
            <a:extLst>
              <a:ext uri="{FF2B5EF4-FFF2-40B4-BE49-F238E27FC236}">
                <a16:creationId xmlns:a16="http://schemas.microsoft.com/office/drawing/2014/main" id="{C26A94E0-ED4B-3FF7-048A-30CD24CD7F9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698401" y="5686799"/>
            <a:ext cx="387000" cy="387000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55176315-E31E-B9CD-842F-C19D1191B22F}"/>
              </a:ext>
            </a:extLst>
          </p:cNvPr>
          <p:cNvSpPr txBox="1"/>
          <p:nvPr/>
        </p:nvSpPr>
        <p:spPr>
          <a:xfrm>
            <a:off x="3123151" y="4665043"/>
            <a:ext cx="1812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6A46FE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Demonstrations</a:t>
            </a:r>
            <a:endParaRPr lang="en-GB" sz="1400" dirty="0">
              <a:solidFill>
                <a:srgbClr val="6A46FE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BB24A96-93C6-0EB6-6AF9-7999B50E5169}"/>
              </a:ext>
            </a:extLst>
          </p:cNvPr>
          <p:cNvSpPr txBox="1"/>
          <p:nvPr/>
        </p:nvSpPr>
        <p:spPr>
          <a:xfrm>
            <a:off x="3123151" y="5726410"/>
            <a:ext cx="1588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6A46FE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Feedback*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06DA0DD-395A-FB48-8463-DD28F1FFB8DF}"/>
              </a:ext>
            </a:extLst>
          </p:cNvPr>
          <p:cNvSpPr txBox="1"/>
          <p:nvPr/>
        </p:nvSpPr>
        <p:spPr>
          <a:xfrm>
            <a:off x="3123150" y="5020224"/>
            <a:ext cx="28026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6A46FE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Set-up and Stand Back</a:t>
            </a:r>
          </a:p>
        </p:txBody>
      </p:sp>
    </p:spTree>
    <p:extLst>
      <p:ext uri="{BB962C8B-B14F-4D97-AF65-F5344CB8AC3E}">
        <p14:creationId xmlns:p14="http://schemas.microsoft.com/office/powerpoint/2010/main" val="2138713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1" grpId="0"/>
      <p:bldP spid="29" grpId="0"/>
      <p:bldP spid="30" grpId="0"/>
      <p:bldP spid="3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23E05F4-09CE-4F5F-C050-2CF7281910A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91" t="2760" r="10873" b="391"/>
          <a:stretch/>
        </p:blipFill>
        <p:spPr>
          <a:xfrm>
            <a:off x="5310739" y="1181001"/>
            <a:ext cx="6785411" cy="493938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FE056F3-63AC-97D8-5381-55ABDC2B903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38618" y="365125"/>
            <a:ext cx="10515600" cy="1325563"/>
          </a:xfrm>
        </p:spPr>
        <p:txBody>
          <a:bodyPr/>
          <a:lstStyle/>
          <a:p>
            <a:r>
              <a:rPr lang="en-GB" dirty="0"/>
              <a:t>Ripples on a Pond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A04576-40EF-91A1-FD85-7ECDECAEFDD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38618" y="1552902"/>
            <a:ext cx="5749448" cy="437959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3000" dirty="0">
                <a:solidFill>
                  <a:srgbClr val="6A46FE"/>
                </a:solidFill>
              </a:rPr>
              <a:t>Ripple 4: Feedback</a:t>
            </a:r>
            <a:br>
              <a:rPr lang="en-GB" sz="3000" dirty="0">
                <a:solidFill>
                  <a:srgbClr val="6A46FE"/>
                </a:solidFill>
              </a:rPr>
            </a:br>
            <a:endParaRPr lang="en-GB" dirty="0">
              <a:solidFill>
                <a:srgbClr val="6A46FE"/>
              </a:solidFill>
            </a:endParaRPr>
          </a:p>
          <a:p>
            <a:pPr>
              <a:buClr>
                <a:srgbClr val="6A46FE"/>
              </a:buClr>
            </a:pPr>
            <a:r>
              <a:rPr lang="en-GB" sz="2400" dirty="0"/>
              <a:t>Children can receive feedback from:</a:t>
            </a:r>
          </a:p>
          <a:p>
            <a:pPr lvl="1">
              <a:buClr>
                <a:srgbClr val="6A46FE"/>
              </a:buClr>
            </a:pPr>
            <a:r>
              <a:rPr lang="en-GB" sz="2000" dirty="0"/>
              <a:t>Coaches</a:t>
            </a:r>
          </a:p>
          <a:p>
            <a:pPr lvl="1">
              <a:buClr>
                <a:srgbClr val="6A46FE"/>
              </a:buClr>
            </a:pPr>
            <a:r>
              <a:rPr lang="en-GB" sz="2000" dirty="0"/>
              <a:t>Peers</a:t>
            </a:r>
          </a:p>
          <a:p>
            <a:pPr lvl="1">
              <a:buClr>
                <a:srgbClr val="6A46FE"/>
              </a:buClr>
            </a:pPr>
            <a:r>
              <a:rPr lang="en-GB" sz="2000" dirty="0"/>
              <a:t>Parents</a:t>
            </a:r>
          </a:p>
          <a:p>
            <a:pPr lvl="1">
              <a:buClr>
                <a:srgbClr val="6A46FE"/>
              </a:buClr>
            </a:pPr>
            <a:r>
              <a:rPr lang="en-GB" sz="2000" dirty="0"/>
              <a:t>Themselves</a:t>
            </a:r>
          </a:p>
          <a:p>
            <a:pPr>
              <a:buClr>
                <a:srgbClr val="6A46FE"/>
              </a:buClr>
            </a:pPr>
            <a:r>
              <a:rPr lang="en-GB" sz="2400" dirty="0"/>
              <a:t>Coaches should consider how they </a:t>
            </a:r>
            <a:br>
              <a:rPr lang="en-GB" sz="2400" dirty="0"/>
            </a:br>
            <a:r>
              <a:rPr lang="en-GB" sz="2400" dirty="0"/>
              <a:t>deliver feedback to keep the kids to:</a:t>
            </a:r>
          </a:p>
          <a:p>
            <a:pPr lvl="1">
              <a:buClr>
                <a:srgbClr val="6A46FE"/>
              </a:buClr>
            </a:pPr>
            <a:r>
              <a:rPr lang="en-GB" sz="2000" dirty="0"/>
              <a:t>Come back for more sessions</a:t>
            </a:r>
          </a:p>
          <a:p>
            <a:pPr lvl="1">
              <a:buClr>
                <a:srgbClr val="6A46FE"/>
              </a:buClr>
            </a:pPr>
            <a:r>
              <a:rPr lang="en-GB" sz="2000" dirty="0"/>
              <a:t>Develop a love for sport</a:t>
            </a:r>
          </a:p>
          <a:p>
            <a:pPr lvl="1">
              <a:buClr>
                <a:srgbClr val="6A46FE"/>
              </a:buClr>
            </a:pPr>
            <a:r>
              <a:rPr lang="en-GB" sz="2000" dirty="0"/>
              <a:t>Meet their wants and needs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46437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E3755-8CE8-0213-95EF-D6EB8534918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26300" y="365125"/>
            <a:ext cx="10515600" cy="1325563"/>
          </a:xfrm>
        </p:spPr>
        <p:txBody>
          <a:bodyPr/>
          <a:lstStyle/>
          <a:p>
            <a:r>
              <a:rPr lang="en-GB" dirty="0"/>
              <a:t>Team Talk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BB8B30-3725-C14E-960A-4445CAC375A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26300" y="1825625"/>
            <a:ext cx="10515600" cy="247808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In groups, discuss the following:</a:t>
            </a:r>
            <a:br>
              <a:rPr lang="en-GB" dirty="0"/>
            </a:br>
            <a:endParaRPr lang="en-GB" dirty="0"/>
          </a:p>
          <a:p>
            <a:pPr lvl="1">
              <a:buClr>
                <a:srgbClr val="FADB46"/>
              </a:buClr>
            </a:pPr>
            <a:r>
              <a:rPr lang="en-GB" dirty="0"/>
              <a:t>How do you identify kids wants?</a:t>
            </a:r>
            <a:br>
              <a:rPr lang="en-GB" dirty="0"/>
            </a:br>
            <a:endParaRPr lang="en-GB" dirty="0"/>
          </a:p>
          <a:p>
            <a:pPr lvl="1">
              <a:buClr>
                <a:srgbClr val="FADB46"/>
              </a:buClr>
            </a:pPr>
            <a:r>
              <a:rPr lang="en-GB" dirty="0"/>
              <a:t>How do you identify kids needs?</a:t>
            </a:r>
          </a:p>
        </p:txBody>
      </p:sp>
      <p:pic>
        <p:nvPicPr>
          <p:cNvPr id="7" name="Graphic 6" descr="Stopwatch 75% with solid fill">
            <a:extLst>
              <a:ext uri="{FF2B5EF4-FFF2-40B4-BE49-F238E27FC236}">
                <a16:creationId xmlns:a16="http://schemas.microsoft.com/office/drawing/2014/main" id="{DA1674F0-768C-B30A-A271-06FCD13758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30998" y="4540771"/>
            <a:ext cx="1551272" cy="1551272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BD56D7ED-2A70-79BE-11EF-61122DBC19B8}"/>
              </a:ext>
            </a:extLst>
          </p:cNvPr>
          <p:cNvSpPr txBox="1">
            <a:spLocks/>
          </p:cNvSpPr>
          <p:nvPr/>
        </p:nvSpPr>
        <p:spPr>
          <a:xfrm>
            <a:off x="9156339" y="4925782"/>
            <a:ext cx="3023135" cy="93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rgbClr val="FADB46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GB" dirty="0"/>
              <a:t>5 minutes</a:t>
            </a:r>
          </a:p>
        </p:txBody>
      </p:sp>
    </p:spTree>
    <p:extLst>
      <p:ext uri="{BB962C8B-B14F-4D97-AF65-F5344CB8AC3E}">
        <p14:creationId xmlns:p14="http://schemas.microsoft.com/office/powerpoint/2010/main" val="2584144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BFFDBC2-2295-DDA6-48E3-03488115756B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3"/>
          <a:stretch>
            <a:fillRect/>
          </a:stretch>
        </p:blipFill>
        <p:spPr>
          <a:xfrm>
            <a:off x="7645399" y="960077"/>
            <a:ext cx="2559050" cy="18224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A70C5CC-AF83-3D52-06C9-AB640F7685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46895"/>
            <a:ext cx="6106569" cy="55378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83687BD-3047-07CA-BFB5-D78D5237F545}"/>
              </a:ext>
            </a:extLst>
          </p:cNvPr>
          <p:cNvSpPr txBox="1"/>
          <p:nvPr/>
        </p:nvSpPr>
        <p:spPr>
          <a:xfrm>
            <a:off x="5972175" y="3068430"/>
            <a:ext cx="5905499" cy="28294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6A46FE"/>
              </a:buClr>
              <a:buSzTx/>
              <a:buFontTx/>
              <a:buNone/>
              <a:tabLst/>
              <a:defRPr/>
            </a:pPr>
            <a:r>
              <a:rPr kumimoji="0" lang="en-IE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 panose="02000503000000020004" pitchFamily="2" charset="0"/>
                <a:ea typeface="+mn-ea"/>
                <a:cs typeface="Helvetica Neue" panose="02000503000000020004" pitchFamily="2" charset="0"/>
              </a:rPr>
              <a:t>Multi-Skills Jigsaw</a:t>
            </a:r>
          </a:p>
          <a:p>
            <a:pPr marL="342900" marR="0" lvl="0" indent="-34290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6A46FE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E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 panose="02000503000000020004" pitchFamily="2" charset="0"/>
                <a:ea typeface="+mn-ea"/>
                <a:cs typeface="Helvetica Neue" panose="02000503000000020004" pitchFamily="2" charset="0"/>
              </a:rPr>
              <a:t>Fundamentals of Movements</a:t>
            </a:r>
          </a:p>
          <a:p>
            <a:pPr marL="342900" marR="0" lvl="0" indent="-34290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6A46FE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E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 panose="02000503000000020004" pitchFamily="2" charset="0"/>
                <a:ea typeface="+mn-ea"/>
                <a:cs typeface="Helvetica Neue" panose="02000503000000020004" pitchFamily="2" charset="0"/>
              </a:rPr>
              <a:t>Fundamental Movement Skills</a:t>
            </a:r>
          </a:p>
          <a:p>
            <a:pPr marL="342900" marR="0" lvl="0" indent="-34290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6A46FE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E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 panose="02000503000000020004" pitchFamily="2" charset="0"/>
                <a:ea typeface="+mn-ea"/>
                <a:cs typeface="Helvetica Neue" panose="02000503000000020004" pitchFamily="2" charset="0"/>
              </a:rPr>
              <a:t>Fundamental Game Skills</a:t>
            </a:r>
          </a:p>
          <a:p>
            <a:pPr marL="342900" marR="0" lvl="0" indent="-34290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6A46FE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E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 panose="02000503000000020004" pitchFamily="2" charset="0"/>
                <a:ea typeface="+mn-ea"/>
                <a:cs typeface="Helvetica Neue" panose="02000503000000020004" pitchFamily="2" charset="0"/>
              </a:rPr>
              <a:t>Sports Specific Skills and Tactics</a:t>
            </a:r>
          </a:p>
        </p:txBody>
      </p:sp>
    </p:spTree>
    <p:extLst>
      <p:ext uri="{BB962C8B-B14F-4D97-AF65-F5344CB8AC3E}">
        <p14:creationId xmlns:p14="http://schemas.microsoft.com/office/powerpoint/2010/main" val="42921594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4AAE5E-8C3C-8CE3-A437-A3E1DFB73B8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239713"/>
            <a:ext cx="10515600" cy="8953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E" sz="4400" b="1" dirty="0"/>
              <a:t>The Coach’s Toolkit</a:t>
            </a:r>
          </a:p>
          <a:p>
            <a:endParaRPr lang="en-I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5033BD8-0E6A-6E48-604A-39CEDA8F0FC0}"/>
              </a:ext>
            </a:extLst>
          </p:cNvPr>
          <p:cNvSpPr txBox="1">
            <a:spLocks/>
          </p:cNvSpPr>
          <p:nvPr/>
        </p:nvSpPr>
        <p:spPr>
          <a:xfrm>
            <a:off x="586199" y="1375950"/>
            <a:ext cx="8407859" cy="470313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3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 well as Planning and Organisation -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3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3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</a:t>
            </a:r>
            <a:r>
              <a:rPr kumimoji="0" lang="en-IE" sz="3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Explanations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IE" sz="3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 Demonstrations</a:t>
            </a:r>
          </a:p>
          <a:p>
            <a:pPr marL="409575" marR="0" lvl="0" indent="-409575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GB" sz="3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3. Setting Up and Standing Back (Observation, Analysis, Have a Go, Intervention)</a:t>
            </a:r>
            <a:endParaRPr kumimoji="0" lang="en-IE" sz="3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IE" sz="3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4. Questioning and Listening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IE" sz="3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5. Feedback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IE" sz="3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_______________________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IE" sz="3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IE" sz="3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6. Reflection (During a session)</a:t>
            </a:r>
          </a:p>
        </p:txBody>
      </p:sp>
      <p:pic>
        <p:nvPicPr>
          <p:cNvPr id="2" name="Picture 2" descr="Image result for sports coach">
            <a:extLst>
              <a:ext uri="{FF2B5EF4-FFF2-40B4-BE49-F238E27FC236}">
                <a16:creationId xmlns:a16="http://schemas.microsoft.com/office/drawing/2014/main" id="{E579E6B1-A7EC-7AC7-97E2-C2AC0425FE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7263" y="2272257"/>
            <a:ext cx="32004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75895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81E96-D75D-FB1E-8E9B-826E14F12E4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38410" y="296863"/>
            <a:ext cx="10515600" cy="1325562"/>
          </a:xfrm>
        </p:spPr>
        <p:txBody>
          <a:bodyPr/>
          <a:lstStyle/>
          <a:p>
            <a:r>
              <a:rPr lang="en-GB" dirty="0"/>
              <a:t>Developing Your Coaching </a:t>
            </a:r>
            <a:br>
              <a:rPr lang="en-GB" dirty="0"/>
            </a:br>
            <a:r>
              <a:rPr lang="en-GB" dirty="0"/>
              <a:t>– Experiential Learning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D3263-E544-E6AE-DDED-8D0743D01AC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38410" y="2271713"/>
            <a:ext cx="9371013" cy="40433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1. </a:t>
            </a:r>
            <a:r>
              <a:rPr lang="en-GB" b="1" dirty="0"/>
              <a:t>Have an open mind: </a:t>
            </a:r>
            <a:r>
              <a:rPr lang="en-GB" dirty="0"/>
              <a:t>Each Coaching Tool is a </a:t>
            </a:r>
            <a:r>
              <a:rPr lang="en-GB" b="1" dirty="0"/>
              <a:t>SKILL</a:t>
            </a:r>
            <a:r>
              <a:rPr lang="en-GB" dirty="0"/>
              <a:t> &amp; can be learned!</a:t>
            </a:r>
          </a:p>
          <a:p>
            <a:pPr marL="0" indent="0">
              <a:buNone/>
            </a:pPr>
            <a:r>
              <a:rPr lang="en-GB" dirty="0"/>
              <a:t>2. </a:t>
            </a:r>
            <a:r>
              <a:rPr lang="en-GB" b="1" dirty="0"/>
              <a:t>Plan</a:t>
            </a:r>
            <a:r>
              <a:rPr lang="en-GB" dirty="0"/>
              <a:t> how you will use the Coaching Tool: </a:t>
            </a:r>
          </a:p>
          <a:p>
            <a:pPr marL="0" indent="0">
              <a:buNone/>
            </a:pPr>
            <a:r>
              <a:rPr lang="en-GB" dirty="0"/>
              <a:t>	Then </a:t>
            </a:r>
            <a:r>
              <a:rPr lang="en-GB" b="1" dirty="0"/>
              <a:t>Deliver</a:t>
            </a:r>
            <a:r>
              <a:rPr lang="en-GB" dirty="0"/>
              <a:t> - </a:t>
            </a:r>
            <a:r>
              <a:rPr lang="en-GB" b="1" dirty="0"/>
              <a:t>Reflect -</a:t>
            </a:r>
            <a:r>
              <a:rPr lang="en-GB" dirty="0"/>
              <a:t> </a:t>
            </a:r>
            <a:r>
              <a:rPr lang="en-GB" b="1" dirty="0"/>
              <a:t>Repeat</a:t>
            </a:r>
            <a:r>
              <a:rPr lang="en-GB" dirty="0"/>
              <a:t> the process.</a:t>
            </a:r>
          </a:p>
          <a:p>
            <a:pPr marL="0" indent="0">
              <a:buNone/>
            </a:pPr>
            <a:r>
              <a:rPr lang="en-GB" dirty="0"/>
              <a:t>3. </a:t>
            </a:r>
            <a:r>
              <a:rPr lang="en-GB" b="1" dirty="0"/>
              <a:t>Ask</a:t>
            </a:r>
            <a:r>
              <a:rPr lang="en-GB" dirty="0"/>
              <a:t> the children about your use of the Coaching Tool.</a:t>
            </a:r>
          </a:p>
          <a:p>
            <a:pPr marL="0" indent="0">
              <a:buNone/>
            </a:pPr>
            <a:r>
              <a:rPr lang="en-GB" dirty="0"/>
              <a:t>4. Have </a:t>
            </a:r>
            <a:r>
              <a:rPr lang="en-GB" b="1" dirty="0"/>
              <a:t>a co-coach </a:t>
            </a:r>
            <a:r>
              <a:rPr lang="en-GB" dirty="0"/>
              <a:t>observe you &amp; provide </a:t>
            </a:r>
            <a:r>
              <a:rPr lang="en-GB" b="1" dirty="0"/>
              <a:t>feedback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/>
              <a:t>5. </a:t>
            </a:r>
            <a:r>
              <a:rPr lang="en-GB" b="1" dirty="0"/>
              <a:t>Observe</a:t>
            </a:r>
            <a:r>
              <a:rPr lang="en-GB" dirty="0"/>
              <a:t> other coaches applying the Coaching Tool.</a:t>
            </a:r>
          </a:p>
          <a:p>
            <a:pPr marL="0" indent="0">
              <a:buNone/>
            </a:pPr>
            <a:endParaRPr lang="en-IE" dirty="0"/>
          </a:p>
        </p:txBody>
      </p:sp>
      <p:pic>
        <p:nvPicPr>
          <p:cNvPr id="1026" name="Picture 2" descr="Image result for sports coach">
            <a:extLst>
              <a:ext uri="{FF2B5EF4-FFF2-40B4-BE49-F238E27FC236}">
                <a16:creationId xmlns:a16="http://schemas.microsoft.com/office/drawing/2014/main" id="{0C413B94-9409-3949-B127-B8E9483EC0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0621" y="2995730"/>
            <a:ext cx="2595402" cy="2595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59676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9B2964E-3815-D251-D903-A859ED0AA25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25884" y="212725"/>
            <a:ext cx="8010525" cy="868363"/>
          </a:xfrm>
        </p:spPr>
        <p:txBody>
          <a:bodyPr>
            <a:normAutofit/>
          </a:bodyPr>
          <a:lstStyle/>
          <a:p>
            <a:pPr algn="ctr"/>
            <a:r>
              <a:rPr lang="en-I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Coach Reflection ‘On Practice’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DED1F79-83B5-4A52-9AD2-261927ED560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25884" y="1236663"/>
            <a:ext cx="9915525" cy="422116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 sz="2400" b="1" dirty="0">
                <a:effectLst/>
                <a:ea typeface="Calibri" panose="020F0502020204030204" pitchFamily="34" charset="0"/>
              </a:rPr>
              <a:t>Defined as </a:t>
            </a:r>
            <a:r>
              <a:rPr lang="en-IE" sz="2400" dirty="0">
                <a:effectLst/>
                <a:ea typeface="Calibri" panose="020F0502020204030204" pitchFamily="34" charset="0"/>
              </a:rPr>
              <a:t>- Thinking back on your experience of what happened in the session for the </a:t>
            </a:r>
            <a:r>
              <a:rPr lang="en-IE" sz="2400" dirty="0">
                <a:ea typeface="Calibri" panose="020F0502020204030204" pitchFamily="34" charset="0"/>
              </a:rPr>
              <a:t>children.</a:t>
            </a:r>
            <a:endParaRPr lang="en-IE" sz="2400" dirty="0">
              <a:effectLst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 sz="2400" dirty="0">
                <a:effectLst/>
                <a:ea typeface="Calibri" panose="020F0502020204030204" pitchFamily="34" charset="0"/>
              </a:rPr>
              <a:t>Then deciding what went well and what challenged you.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IE" sz="2400" dirty="0">
                <a:effectLst/>
                <a:ea typeface="Calibri" panose="020F0502020204030204" pitchFamily="34" charset="0"/>
              </a:rPr>
              <a:t>___________________________________________</a:t>
            </a:r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r>
              <a:rPr lang="en-GB" sz="2400" b="1" dirty="0"/>
              <a:t>Reflect On Practice </a:t>
            </a:r>
            <a:r>
              <a:rPr lang="en-GB" sz="2400" dirty="0"/>
              <a:t>– After a coaching session: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/>
              <a:t>The Voice of the Children </a:t>
            </a:r>
            <a:r>
              <a:rPr lang="en-GB" sz="2400" dirty="0"/>
              <a:t>– How did you hear them?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/>
              <a:t>The Youth Sport Compass Climates </a:t>
            </a:r>
            <a:r>
              <a:rPr lang="en-GB" sz="2400" dirty="0"/>
              <a:t>– What was applied and what worked?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/>
              <a:t>The Coach’s Toolkit </a:t>
            </a:r>
            <a:r>
              <a:rPr lang="en-GB" sz="2400" dirty="0"/>
              <a:t>– Which Tools did I use and How well did I apply it?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800" dirty="0"/>
          </a:p>
          <a:p>
            <a:pPr marL="0" indent="0">
              <a:buNone/>
            </a:pPr>
            <a:r>
              <a:rPr lang="en-GB" sz="2400" dirty="0">
                <a:solidFill>
                  <a:schemeClr val="bg1"/>
                </a:solidFill>
              </a:rPr>
              <a:t>For ICG Play Centres – 15 minutes (post-clean up)</a:t>
            </a:r>
          </a:p>
          <a:p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052DEF-8524-CB8A-32C6-4E7E355B8DF1}"/>
              </a:ext>
            </a:extLst>
          </p:cNvPr>
          <p:cNvSpPr txBox="1"/>
          <p:nvPr/>
        </p:nvSpPr>
        <p:spPr>
          <a:xfrm>
            <a:off x="2776728" y="5389727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EduPASS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– 10 minutes</a:t>
            </a:r>
          </a:p>
        </p:txBody>
      </p:sp>
    </p:spTree>
    <p:extLst>
      <p:ext uri="{BB962C8B-B14F-4D97-AF65-F5344CB8AC3E}">
        <p14:creationId xmlns:p14="http://schemas.microsoft.com/office/powerpoint/2010/main" val="32490113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F83FA-269B-A828-D45B-0115322E2EA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3841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IE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Mentoring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04C00-8712-3123-B8E2-3DBA65B47DF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50936" y="2575383"/>
            <a:ext cx="10833100" cy="3776662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en-IE" sz="5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BENEFITS</a:t>
            </a:r>
            <a:endParaRPr lang="en-IE" sz="2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IE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 the Mentee</a:t>
            </a:r>
            <a:r>
              <a:rPr lang="en-IE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Increased learning, motivation, belief, skills, self-satisfaction, not alone</a:t>
            </a:r>
            <a:endParaRPr lang="en-IE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/>
            <a:endParaRPr lang="en-IE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IE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 the Mentor:</a:t>
            </a:r>
            <a:r>
              <a:rPr lang="en-IE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Sense of commitment, new ideas, continuous learning, leadership skills, satisfaction</a:t>
            </a:r>
            <a:endParaRPr lang="en-IE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/>
            <a:endParaRPr lang="en-IE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IE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 the Club / Community Group: </a:t>
            </a:r>
            <a:r>
              <a:rPr lang="en-IE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L</a:t>
            </a:r>
            <a:r>
              <a:rPr lang="en-IE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oyalty and commitment, Enthusiasm, Attraction of new coaches, Development and retention, Reduced turnover, Increased productivity.</a:t>
            </a:r>
            <a:endParaRPr lang="en-IE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E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5E639E9-6D3A-C134-9F4A-9C60613D3137}"/>
              </a:ext>
            </a:extLst>
          </p:cNvPr>
          <p:cNvSpPr txBox="1"/>
          <p:nvPr/>
        </p:nvSpPr>
        <p:spPr>
          <a:xfrm>
            <a:off x="975985" y="1491059"/>
            <a:ext cx="10258425" cy="8651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 - </a:t>
            </a:r>
            <a:r>
              <a:rPr kumimoji="0" lang="en-I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Mentoring is a relationship in which advice, information, guidance, support, or opportunity are offered for further development.</a:t>
            </a:r>
          </a:p>
        </p:txBody>
      </p:sp>
    </p:spTree>
    <p:extLst>
      <p:ext uri="{BB962C8B-B14F-4D97-AF65-F5344CB8AC3E}">
        <p14:creationId xmlns:p14="http://schemas.microsoft.com/office/powerpoint/2010/main" val="3769544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37DCAE71-DC95-A89E-3C76-15BE564141A9}"/>
              </a:ext>
            </a:extLst>
          </p:cNvPr>
          <p:cNvSpPr txBox="1"/>
          <p:nvPr/>
        </p:nvSpPr>
        <p:spPr>
          <a:xfrm>
            <a:off x="541335" y="4698558"/>
            <a:ext cx="10982183" cy="1200329"/>
          </a:xfrm>
          <a:prstGeom prst="rect">
            <a:avLst/>
          </a:prstGeom>
          <a:noFill/>
        </p:spPr>
        <p:txBody>
          <a:bodyPr wrap="square" numCol="2">
            <a:spAutoFit/>
          </a:bodyPr>
          <a:lstStyle/>
          <a:p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 further information on the </a:t>
            </a:r>
            <a:r>
              <a:rPr lang="en-GB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EduPASS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Project  </a:t>
            </a:r>
            <a:b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please follow the link:</a:t>
            </a:r>
            <a: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en-GB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Website </a:t>
            </a: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https://edupass-project.eu/</a:t>
            </a:r>
            <a:r>
              <a:rPr lang="de-D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GB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             This work is licensed under the Creative    </a:t>
            </a:r>
            <a:b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               Commons Attribution 4.0 International</a:t>
            </a:r>
            <a:endParaRPr lang="de-D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License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http://creativecommons.org/licenses/by/4.0/</a:t>
            </a:r>
            <a:endParaRPr lang="de-D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8776968-3EB6-1AFE-9CBC-E6F703E7B498}"/>
              </a:ext>
            </a:extLst>
          </p:cNvPr>
          <p:cNvSpPr txBox="1"/>
          <p:nvPr/>
        </p:nvSpPr>
        <p:spPr>
          <a:xfrm>
            <a:off x="541335" y="1120676"/>
            <a:ext cx="10493110" cy="3231654"/>
          </a:xfrm>
          <a:prstGeom prst="rect">
            <a:avLst/>
          </a:prstGeom>
          <a:noFill/>
        </p:spPr>
        <p:txBody>
          <a:bodyPr wrap="square" numCol="1">
            <a:spAutoFit/>
          </a:bodyPr>
          <a:lstStyle/>
          <a:p>
            <a:pPr>
              <a:spcBef>
                <a:spcPts val="1200"/>
              </a:spcBef>
            </a:pPr>
            <a:r>
              <a:rPr lang="en-GB" sz="2400" b="1" kern="0" dirty="0">
                <a:effectLst/>
                <a:latin typeface="Calibri" panose="020F0502020204030204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Technical sheet</a:t>
            </a:r>
            <a:endParaRPr lang="de-DE" sz="2400" b="1" kern="0" dirty="0">
              <a:solidFill>
                <a:srgbClr val="2C3D68"/>
              </a:solidFill>
              <a:effectLst/>
              <a:latin typeface="Calibri" panose="020F0502020204030204" pitchFamily="34" charset="0"/>
              <a:ea typeface="Yu Gothic Light" panose="020B0300000000000000" pitchFamily="34" charset="-128"/>
              <a:cs typeface="Calibri" panose="020F0502020204030204" pitchFamily="34" charset="0"/>
            </a:endParaRPr>
          </a:p>
          <a:p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de-D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Project: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Education for Physical Activity and Sport: </a:t>
            </a:r>
            <a:b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     Informal and Non-formal Settings</a:t>
            </a:r>
          </a:p>
          <a:p>
            <a:endParaRPr lang="de-D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Authors: </a:t>
            </a:r>
            <a:r>
              <a:rPr lang="en-GB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EduPASS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Project Partners</a:t>
            </a:r>
          </a:p>
          <a:p>
            <a:endParaRPr lang="de-D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b="1" dirty="0">
                <a:latin typeface="Calibri" panose="020F0502020204030204" pitchFamily="34" charset="0"/>
                <a:ea typeface="Times New Roman" panose="02020603050405020304" pitchFamily="18" charset="0"/>
              </a:rPr>
              <a:t>Intellectual Property Statement:</a:t>
            </a:r>
            <a:br>
              <a:rPr lang="en-GB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The following slides were presented by </a:t>
            </a:r>
            <a:r>
              <a:rPr lang="en-GB" b="1" dirty="0">
                <a:latin typeface="Calibri" panose="020F0502020204030204" pitchFamily="34" charset="0"/>
                <a:ea typeface="Times New Roman" panose="02020603050405020304" pitchFamily="18" charset="0"/>
              </a:rPr>
              <a:t>Sport Ireland Coaching </a:t>
            </a: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during the EduPASS LTT events. They are shared here as a resource to be adapted in respective contexts, where those organisations’ (</a:t>
            </a:r>
            <a:r>
              <a:rPr lang="en-GB" b="1" dirty="0">
                <a:latin typeface="Calibri" panose="020F0502020204030204" pitchFamily="34" charset="0"/>
                <a:ea typeface="Times New Roman" panose="02020603050405020304" pitchFamily="18" charset="0"/>
              </a:rPr>
              <a:t>Sport Ireland Coaching</a:t>
            </a: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) intellectual property should be acknowledged, if their slides are used.   </a:t>
            </a:r>
            <a:endParaRPr lang="en-GB" b="1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8" name="Picture 4" descr="Dibujo en blanco y negro&#10;&#10;Descripción generada automáticamente con confianza media">
            <a:extLst>
              <a:ext uri="{FF2B5EF4-FFF2-40B4-BE49-F238E27FC236}">
                <a16:creationId xmlns:a16="http://schemas.microsoft.com/office/drawing/2014/main" id="{C184EC39-ED71-C1DD-BC49-882960C336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426" y="4811998"/>
            <a:ext cx="1054735" cy="365760"/>
          </a:xfrm>
          <a:prstGeom prst="rect">
            <a:avLst/>
          </a:prstGeom>
          <a:noFill/>
        </p:spPr>
      </p:pic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0B773D77-9A28-4DD0-8763-D59D2DE1C3F6}"/>
              </a:ext>
            </a:extLst>
          </p:cNvPr>
          <p:cNvGrpSpPr/>
          <p:nvPr/>
        </p:nvGrpSpPr>
        <p:grpSpPr>
          <a:xfrm>
            <a:off x="6981288" y="2030496"/>
            <a:ext cx="2178480" cy="1025648"/>
            <a:chOff x="2605143" y="2894173"/>
            <a:chExt cx="1357313" cy="639035"/>
          </a:xfrm>
        </p:grpSpPr>
        <p:sp>
          <p:nvSpPr>
            <p:cNvPr id="6" name="Rectangle 17">
              <a:extLst>
                <a:ext uri="{FF2B5EF4-FFF2-40B4-BE49-F238E27FC236}">
                  <a16:creationId xmlns:a16="http://schemas.microsoft.com/office/drawing/2014/main" id="{D9BFACA5-51E7-4602-880B-D7019DC660A2}"/>
                </a:ext>
              </a:extLst>
            </p:cNvPr>
            <p:cNvSpPr/>
            <p:nvPr/>
          </p:nvSpPr>
          <p:spPr>
            <a:xfrm>
              <a:off x="2605143" y="2894173"/>
              <a:ext cx="1357313" cy="639035"/>
            </a:xfrm>
            <a:prstGeom prst="rect">
              <a:avLst/>
            </a:prstGeom>
            <a:solidFill>
              <a:srgbClr val="E7601B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9" name="Picture 12" descr="Sport Ireland_COACHING white trans_V.png">
              <a:extLst>
                <a:ext uri="{FF2B5EF4-FFF2-40B4-BE49-F238E27FC236}">
                  <a16:creationId xmlns:a16="http://schemas.microsoft.com/office/drawing/2014/main" id="{6CB7B659-DB6B-48AD-9D95-AB24B9FAD67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4031" y="3064861"/>
              <a:ext cx="812800" cy="341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31016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BCF7D-7DD1-7596-D720-07C788A2D27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76196" y="458788"/>
            <a:ext cx="10515600" cy="1325562"/>
          </a:xfrm>
        </p:spPr>
        <p:txBody>
          <a:bodyPr/>
          <a:lstStyle/>
          <a:p>
            <a:r>
              <a:rPr lang="en-GB" b="1" dirty="0"/>
              <a:t>Youth Sport Compass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01ED424-A9EF-8E8B-2660-4DB7BA7EB756}"/>
              </a:ext>
            </a:extLst>
          </p:cNvPr>
          <p:cNvGrpSpPr/>
          <p:nvPr/>
        </p:nvGrpSpPr>
        <p:grpSpPr>
          <a:xfrm>
            <a:off x="4833766" y="2177424"/>
            <a:ext cx="6589643" cy="3429000"/>
            <a:chOff x="0" y="676440"/>
            <a:chExt cx="12192000" cy="6181560"/>
          </a:xfrm>
        </p:grpSpPr>
        <p:pic>
          <p:nvPicPr>
            <p:cNvPr id="5" name="Afbeelding 4" descr="Afbeelding met tekst, illustratie&#10;&#10;Automatisch gegenereerde beschrijving">
              <a:extLst>
                <a:ext uri="{FF2B5EF4-FFF2-40B4-BE49-F238E27FC236}">
                  <a16:creationId xmlns:a16="http://schemas.microsoft.com/office/drawing/2014/main" id="{A239A9AA-CDAF-ACB0-E6AC-8C4D4ED231C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24891" y="2056224"/>
              <a:ext cx="3435991" cy="3168029"/>
            </a:xfrm>
            <a:prstGeom prst="rect">
              <a:avLst/>
            </a:prstGeom>
          </p:spPr>
        </p:pic>
        <p:cxnSp>
          <p:nvCxnSpPr>
            <p:cNvPr id="6" name="Rechte verbindingslijn 23">
              <a:extLst>
                <a:ext uri="{FF2B5EF4-FFF2-40B4-BE49-F238E27FC236}">
                  <a16:creationId xmlns:a16="http://schemas.microsoft.com/office/drawing/2014/main" id="{FFA6B732-98EF-D7A2-9F9E-DE39E9B5E72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0" y="3583515"/>
              <a:ext cx="12192000" cy="11923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Rechte verbindingslijn 26">
              <a:extLst>
                <a:ext uri="{FF2B5EF4-FFF2-40B4-BE49-F238E27FC236}">
                  <a16:creationId xmlns:a16="http://schemas.microsoft.com/office/drawing/2014/main" id="{2AE127EA-802F-22C4-C0BE-653E1118FDB4}"/>
                </a:ext>
              </a:extLst>
            </p:cNvPr>
            <p:cNvCxnSpPr>
              <a:cxnSpLocks/>
            </p:cNvCxnSpPr>
            <p:nvPr/>
          </p:nvCxnSpPr>
          <p:spPr>
            <a:xfrm>
              <a:off x="5765798" y="676440"/>
              <a:ext cx="0" cy="618156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DA67CA84-B166-81A4-8821-847598B5661D}"/>
              </a:ext>
            </a:extLst>
          </p:cNvPr>
          <p:cNvSpPr txBox="1"/>
          <p:nvPr/>
        </p:nvSpPr>
        <p:spPr>
          <a:xfrm>
            <a:off x="623522" y="2019133"/>
            <a:ext cx="348556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youth sport compass is a great tool to help us think about how to support children in appropriate ways. By considering our practice across the four corners, we can ensure we create a positive environment where children can thrive.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Watch this video for more: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https://www.youtube.com/watch?v=83McfP3FUOk</a:t>
            </a:r>
          </a:p>
        </p:txBody>
      </p:sp>
      <p:sp>
        <p:nvSpPr>
          <p:cNvPr id="10" name="Tijdelijke aanduiding voor inhoud 2">
            <a:extLst>
              <a:ext uri="{FF2B5EF4-FFF2-40B4-BE49-F238E27FC236}">
                <a16:creationId xmlns:a16="http://schemas.microsoft.com/office/drawing/2014/main" id="{508A83A3-3EE9-23FB-8E95-E99016D196E0}"/>
              </a:ext>
            </a:extLst>
          </p:cNvPr>
          <p:cNvSpPr txBox="1">
            <a:spLocks/>
          </p:cNvSpPr>
          <p:nvPr/>
        </p:nvSpPr>
        <p:spPr>
          <a:xfrm>
            <a:off x="4702306" y="1696626"/>
            <a:ext cx="3002307" cy="86349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DEVELOPMENT-ORIENTED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Helping young athletes reach their full potential, by offering age-appropriate activities.</a:t>
            </a:r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CA2416D0-D9A1-1C48-3603-8E84BB0FD69F}"/>
              </a:ext>
            </a:extLst>
          </p:cNvPr>
          <p:cNvSpPr txBox="1">
            <a:spLocks/>
          </p:cNvSpPr>
          <p:nvPr/>
        </p:nvSpPr>
        <p:spPr>
          <a:xfrm>
            <a:off x="8421102" y="1561033"/>
            <a:ext cx="3002307" cy="86349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MOTIVATIONAL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Ensuring children become and remain motivated, understanding the importance of positive feedback. </a:t>
            </a:r>
          </a:p>
        </p:txBody>
      </p:sp>
      <p:sp>
        <p:nvSpPr>
          <p:cNvPr id="12" name="Tijdelijke aanduiding voor inhoud 2">
            <a:extLst>
              <a:ext uri="{FF2B5EF4-FFF2-40B4-BE49-F238E27FC236}">
                <a16:creationId xmlns:a16="http://schemas.microsoft.com/office/drawing/2014/main" id="{19DEA786-399A-DCED-A90F-575ECB82903F}"/>
              </a:ext>
            </a:extLst>
          </p:cNvPr>
          <p:cNvSpPr txBox="1">
            <a:spLocks/>
          </p:cNvSpPr>
          <p:nvPr/>
        </p:nvSpPr>
        <p:spPr>
          <a:xfrm>
            <a:off x="4420318" y="4354181"/>
            <a:ext cx="3002307" cy="86349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CARING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Ensuring children have sufficient support and care, understanding and seeing each child as a unique individual.</a:t>
            </a:r>
          </a:p>
        </p:txBody>
      </p:sp>
      <p:sp>
        <p:nvSpPr>
          <p:cNvPr id="13" name="Tijdelijke aanduiding voor inhoud 2">
            <a:extLst>
              <a:ext uri="{FF2B5EF4-FFF2-40B4-BE49-F238E27FC236}">
                <a16:creationId xmlns:a16="http://schemas.microsoft.com/office/drawing/2014/main" id="{6DABD9D9-8093-3FBD-2257-6C7ED735B22E}"/>
              </a:ext>
            </a:extLst>
          </p:cNvPr>
          <p:cNvSpPr txBox="1">
            <a:spLocks/>
          </p:cNvSpPr>
          <p:nvPr/>
        </p:nvSpPr>
        <p:spPr>
          <a:xfrm>
            <a:off x="8487706" y="4095425"/>
            <a:ext cx="3002307" cy="86349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SOCIALLY SAFE</a:t>
            </a: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Creating a safe environment, where children feel respected and secure in all social interactions. </a:t>
            </a:r>
          </a:p>
        </p:txBody>
      </p:sp>
    </p:spTree>
    <p:extLst>
      <p:ext uri="{BB962C8B-B14F-4D97-AF65-F5344CB8AC3E}">
        <p14:creationId xmlns:p14="http://schemas.microsoft.com/office/powerpoint/2010/main" val="2997295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3500D-DDA3-9AF9-E992-CECA0BA90BA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88306" y="147268"/>
            <a:ext cx="10515600" cy="1325563"/>
          </a:xfrm>
        </p:spPr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A7F32AE-366F-5BF7-7EE0-838BF2C08B5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88306" y="1339481"/>
            <a:ext cx="10515600" cy="493236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Clr>
                <a:srgbClr val="6A46FE"/>
              </a:buClr>
            </a:pPr>
            <a:r>
              <a:rPr lang="en-GB" sz="2400" kern="100" dirty="0">
                <a:solidFill>
                  <a:srgbClr val="000000"/>
                </a:solidFill>
                <a:effectLst/>
                <a:latin typeface="Helvetica Neue" panose="02000503000000020004"/>
                <a:ea typeface="Calibri" panose="020F0502020204030204" pitchFamily="34" charset="0"/>
                <a:cs typeface="Times New Roman" panose="02020603050405020304" pitchFamily="18" charset="0"/>
              </a:rPr>
              <a:t>Coaching children is not always easy.</a:t>
            </a:r>
            <a:br>
              <a:rPr lang="en-GB" sz="2400" kern="100" dirty="0">
                <a:solidFill>
                  <a:srgbClr val="000000"/>
                </a:solidFill>
                <a:effectLst/>
                <a:latin typeface="Helvetica Neue" panose="02000503000000020004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400" kern="100" dirty="0">
                <a:solidFill>
                  <a:srgbClr val="6A46FE"/>
                </a:solidFill>
                <a:effectLst/>
                <a:latin typeface="Helvetica Neue" panose="02000503000000020004"/>
                <a:ea typeface="Calibri" panose="020F0502020204030204" pitchFamily="34" charset="0"/>
                <a:cs typeface="Times New Roman" panose="02020603050405020304" pitchFamily="18" charset="0"/>
              </a:rPr>
              <a:t>But it is very rewarding. Active children are more likely to become active adults, and who knows… maybe the coaches of the future.</a:t>
            </a:r>
            <a:endParaRPr lang="en-GB" sz="2400" kern="100" dirty="0">
              <a:solidFill>
                <a:srgbClr val="000000"/>
              </a:solidFill>
              <a:effectLst/>
              <a:latin typeface="Helvetica Neue" panose="020005030000000200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Clr>
                <a:srgbClr val="6A46FE"/>
              </a:buClr>
            </a:pPr>
            <a:r>
              <a:rPr lang="en-GB" sz="2400" kern="100" dirty="0">
                <a:solidFill>
                  <a:srgbClr val="000000"/>
                </a:solidFill>
                <a:latin typeface="Helvetica Neue" panose="02000503000000020004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GB" sz="2400" kern="100" dirty="0">
                <a:solidFill>
                  <a:srgbClr val="000000"/>
                </a:solidFill>
                <a:effectLst/>
                <a:latin typeface="Helvetica Neue" panose="02000503000000020004"/>
                <a:ea typeface="Calibri" panose="020F0502020204030204" pitchFamily="34" charset="0"/>
                <a:cs typeface="Times New Roman" panose="02020603050405020304" pitchFamily="18" charset="0"/>
              </a:rPr>
              <a:t>reating a child-centred motivational climate can be a challenging task.</a:t>
            </a:r>
            <a:br>
              <a:rPr lang="en-GB" sz="2400" kern="100" dirty="0">
                <a:solidFill>
                  <a:srgbClr val="000000"/>
                </a:solidFill>
                <a:effectLst/>
                <a:latin typeface="Helvetica Neue" panose="02000503000000020004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400" kern="100" dirty="0">
                <a:solidFill>
                  <a:srgbClr val="6A46FE"/>
                </a:solidFill>
                <a:effectLst/>
                <a:latin typeface="Helvetica Neue" panose="02000503000000020004"/>
                <a:ea typeface="Calibri" panose="020F0502020204030204" pitchFamily="34" charset="0"/>
                <a:cs typeface="Times New Roman" panose="02020603050405020304" pitchFamily="18" charset="0"/>
              </a:rPr>
              <a:t>Promoting communication, honesty and openness in your coaching relationships and environments is essential.</a:t>
            </a:r>
            <a:endParaRPr lang="en-GB" sz="2400" kern="100" dirty="0">
              <a:solidFill>
                <a:srgbClr val="000000"/>
              </a:solidFill>
              <a:effectLst/>
              <a:latin typeface="Helvetica Neue" panose="020005030000000200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Clr>
                <a:srgbClr val="6A46FE"/>
              </a:buClr>
            </a:pPr>
            <a:r>
              <a:rPr lang="en-GB" sz="2400" kern="100" dirty="0">
                <a:solidFill>
                  <a:srgbClr val="000000"/>
                </a:solidFill>
                <a:latin typeface="Helvetica Neue" panose="02000503000000020004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GB" sz="2400" kern="100" dirty="0">
                <a:solidFill>
                  <a:srgbClr val="000000"/>
                </a:solidFill>
                <a:effectLst/>
                <a:latin typeface="Helvetica Neue" panose="02000503000000020004"/>
                <a:ea typeface="Calibri" panose="020F0502020204030204" pitchFamily="34" charset="0"/>
                <a:cs typeface="Times New Roman" panose="02020603050405020304" pitchFamily="18" charset="0"/>
              </a:rPr>
              <a:t>t is important to emphasise that YOU, the coach, can have an impact on what goes on in your training sessions and the type of environments that you create.</a:t>
            </a:r>
            <a:br>
              <a:rPr lang="en-GB" sz="2400" kern="100" dirty="0">
                <a:solidFill>
                  <a:srgbClr val="000000"/>
                </a:solidFill>
                <a:effectLst/>
                <a:latin typeface="Helvetica Neue" panose="02000503000000020004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400" kern="100" dirty="0">
                <a:solidFill>
                  <a:srgbClr val="6A46FE"/>
                </a:solidFill>
                <a:effectLst/>
                <a:latin typeface="Helvetica Neue" panose="02000503000000020004"/>
                <a:ea typeface="Calibri" panose="020F0502020204030204" pitchFamily="34" charset="0"/>
                <a:cs typeface="Times New Roman" panose="02020603050405020304" pitchFamily="18" charset="0"/>
              </a:rPr>
              <a:t>Create safe spaces for children to develop a LOVE FOR SPORT.</a:t>
            </a:r>
          </a:p>
        </p:txBody>
      </p:sp>
    </p:spTree>
    <p:extLst>
      <p:ext uri="{BB962C8B-B14F-4D97-AF65-F5344CB8AC3E}">
        <p14:creationId xmlns:p14="http://schemas.microsoft.com/office/powerpoint/2010/main" val="1203556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BCF089C-FE6B-BFB8-4B76-D46129BF34E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26092" y="1596570"/>
            <a:ext cx="9026525" cy="370194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en-GB" sz="2800" kern="100" dirty="0">
                <a:effectLst/>
                <a:latin typeface="Helvetica Neue" panose="02000503000000020004"/>
                <a:ea typeface="Calibri" panose="020F0502020204030204" pitchFamily="34" charset="0"/>
                <a:cs typeface="Calibri" panose="020F0502020204030204" pitchFamily="34" charset="0"/>
              </a:rPr>
              <a:t>A very small proportion of kids will become elite athletes, yet all of them have the potential to become healthy and active adults. </a:t>
            </a:r>
          </a:p>
          <a:p>
            <a:pPr>
              <a:lnSpc>
                <a:spcPct val="120000"/>
              </a:lnSpc>
            </a:pPr>
            <a:r>
              <a:rPr lang="en-GB" sz="2800" kern="100" dirty="0">
                <a:effectLst/>
                <a:latin typeface="Helvetica Neue" panose="02000503000000020004"/>
                <a:ea typeface="Calibri" panose="020F0502020204030204" pitchFamily="34" charset="0"/>
                <a:cs typeface="Calibri" panose="020F0502020204030204" pitchFamily="34" charset="0"/>
              </a:rPr>
              <a:t>Creating that legacy is a part of a coach’s job.</a:t>
            </a:r>
            <a:endParaRPr lang="en-GB" sz="2800" kern="100" dirty="0">
              <a:effectLst/>
              <a:latin typeface="Helvetica Neue" panose="020005030000000200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sz="3500" b="1" dirty="0">
                <a:latin typeface="Helvetica Neue" panose="02000503000000020004"/>
              </a:rPr>
              <a:t>And remember:</a:t>
            </a:r>
          </a:p>
          <a:p>
            <a:pPr>
              <a:lnSpc>
                <a:spcPct val="120000"/>
              </a:lnSpc>
            </a:pPr>
            <a:r>
              <a:rPr lang="en-US" sz="2800" dirty="0">
                <a:latin typeface="Helvetica Neue" panose="02000503000000020004"/>
              </a:rPr>
              <a:t>Children are not mini-adults: make sport fit the child, not the child fit the sport</a:t>
            </a:r>
          </a:p>
          <a:p>
            <a:pPr>
              <a:lnSpc>
                <a:spcPct val="150000"/>
              </a:lnSpc>
            </a:pPr>
            <a:endParaRPr lang="en-GB" sz="2800" dirty="0">
              <a:latin typeface="Helvetica Neue" panose="02000503000000020004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B8E6240-5A14-7954-DC12-199F06EFEB3E}"/>
              </a:ext>
            </a:extLst>
          </p:cNvPr>
          <p:cNvSpPr txBox="1"/>
          <p:nvPr/>
        </p:nvSpPr>
        <p:spPr>
          <a:xfrm>
            <a:off x="1964367" y="600075"/>
            <a:ext cx="55435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latin typeface="Helvetica Neue" panose="02000503000000020004"/>
              </a:rPr>
              <a:t>Key point …..</a:t>
            </a:r>
            <a:endParaRPr lang="en-IE" sz="4400" b="1" dirty="0">
              <a:latin typeface="Helvetica Neue" panose="02000503000000020004"/>
            </a:endParaRPr>
          </a:p>
        </p:txBody>
      </p:sp>
    </p:spTree>
    <p:extLst>
      <p:ext uri="{BB962C8B-B14F-4D97-AF65-F5344CB8AC3E}">
        <p14:creationId xmlns:p14="http://schemas.microsoft.com/office/powerpoint/2010/main" val="2722452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056F3-63AC-97D8-5381-55ABDC2B903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26092" y="365125"/>
            <a:ext cx="10515600" cy="1325563"/>
          </a:xfrm>
        </p:spPr>
        <p:txBody>
          <a:bodyPr/>
          <a:lstStyle/>
          <a:p>
            <a:r>
              <a:rPr lang="en-GB" dirty="0"/>
              <a:t>Ripples on a Pond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A04576-40EF-91A1-FD85-7ECDECAEFDD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26092" y="1690688"/>
            <a:ext cx="5330825" cy="34877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Imagine dropping a stone into water. The ripple effect it causes is just like the things that learning needs to grow and develop.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23E05F4-09CE-4F5F-C050-2CF7281910A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53" t="2760" r="10462" b="2069"/>
          <a:stretch/>
        </p:blipFill>
        <p:spPr>
          <a:xfrm>
            <a:off x="5238121" y="1227380"/>
            <a:ext cx="6726343" cy="485380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CB9683E-BDC2-D5CD-043F-692424E2829C}"/>
              </a:ext>
            </a:extLst>
          </p:cNvPr>
          <p:cNvSpPr txBox="1"/>
          <p:nvPr/>
        </p:nvSpPr>
        <p:spPr>
          <a:xfrm>
            <a:off x="838200" y="3838575"/>
            <a:ext cx="37713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37A9FF"/>
                </a:solidFill>
              </a:rPr>
              <a:t>Ripple 1: Wants and Needs</a:t>
            </a:r>
          </a:p>
          <a:p>
            <a:r>
              <a:rPr lang="en-GB" sz="2400" dirty="0">
                <a:solidFill>
                  <a:srgbClr val="37A9FF"/>
                </a:solidFill>
              </a:rPr>
              <a:t>Ripple 2: Doing</a:t>
            </a:r>
          </a:p>
          <a:p>
            <a:r>
              <a:rPr lang="en-GB" sz="2400" dirty="0">
                <a:solidFill>
                  <a:srgbClr val="37A9FF"/>
                </a:solidFill>
              </a:rPr>
              <a:t>Ripple 3: Making Sense</a:t>
            </a:r>
          </a:p>
          <a:p>
            <a:r>
              <a:rPr lang="en-GB" sz="2400" dirty="0">
                <a:solidFill>
                  <a:srgbClr val="37A9FF"/>
                </a:solidFill>
              </a:rPr>
              <a:t>Ripple 4: Feedback</a:t>
            </a:r>
            <a:endParaRPr lang="en-IE" sz="2400" dirty="0">
              <a:solidFill>
                <a:srgbClr val="37A9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731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056F3-63AC-97D8-5381-55ABDC2B903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25884" y="365125"/>
            <a:ext cx="10515600" cy="1325563"/>
          </a:xfrm>
        </p:spPr>
        <p:txBody>
          <a:bodyPr/>
          <a:lstStyle/>
          <a:p>
            <a:r>
              <a:rPr lang="en-GB" dirty="0"/>
              <a:t>Ripples on a Pond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A04576-40EF-91A1-FD85-7ECDECAEFDD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25884" y="1690688"/>
            <a:ext cx="6294438" cy="42291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rgbClr val="6A46FE"/>
                </a:solidFill>
              </a:rPr>
              <a:t>Ripple 1: Wants and Needs</a:t>
            </a:r>
          </a:p>
          <a:p>
            <a:pPr marL="0" indent="0">
              <a:buNone/>
            </a:pPr>
            <a:br>
              <a:rPr lang="en-GB" dirty="0"/>
            </a:br>
            <a:r>
              <a:rPr lang="en-GB" dirty="0"/>
              <a:t>Wants:</a:t>
            </a:r>
            <a:br>
              <a:rPr lang="en-GB" dirty="0"/>
            </a:br>
            <a:endParaRPr lang="en-GB" dirty="0"/>
          </a:p>
          <a:p>
            <a:pPr>
              <a:buClr>
                <a:srgbClr val="6A46FE"/>
              </a:buClr>
            </a:pPr>
            <a:r>
              <a:rPr lang="en-GB" sz="2000" dirty="0"/>
              <a:t>Learning happens when someone wants to learn something.</a:t>
            </a:r>
          </a:p>
          <a:p>
            <a:pPr>
              <a:buClr>
                <a:srgbClr val="6A46FE"/>
              </a:buClr>
            </a:pPr>
            <a:r>
              <a:rPr lang="en-GB" sz="2000" dirty="0"/>
              <a:t>But not all children have this want all of the time.</a:t>
            </a:r>
          </a:p>
          <a:p>
            <a:pPr>
              <a:buClr>
                <a:srgbClr val="6A46FE"/>
              </a:buClr>
            </a:pPr>
            <a:r>
              <a:rPr lang="en-GB" sz="2000" dirty="0"/>
              <a:t>Therefore, a coach should create the want in their participants.</a:t>
            </a:r>
          </a:p>
          <a:p>
            <a:pPr>
              <a:buClr>
                <a:srgbClr val="6A46FE"/>
              </a:buClr>
            </a:pPr>
            <a:r>
              <a:rPr lang="en-GB" sz="2000" dirty="0"/>
              <a:t>This can only be done if the coach understands a child’s motivations.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23E05F4-09CE-4F5F-C050-2CF7281910A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786" t="2760" r="38575" b="28855"/>
          <a:stretch/>
        </p:blipFill>
        <p:spPr>
          <a:xfrm>
            <a:off x="8499106" y="1336591"/>
            <a:ext cx="1780675" cy="3487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18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056F3-63AC-97D8-5381-55ABDC2B903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25884" y="365125"/>
            <a:ext cx="10515600" cy="1325563"/>
          </a:xfrm>
        </p:spPr>
        <p:txBody>
          <a:bodyPr/>
          <a:lstStyle/>
          <a:p>
            <a:r>
              <a:rPr lang="en-GB" dirty="0"/>
              <a:t>Ripples on a Pond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A04576-40EF-91A1-FD85-7ECDECAEFDD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25884" y="1690688"/>
            <a:ext cx="6294438" cy="42291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rgbClr val="6A46FE"/>
                </a:solidFill>
              </a:rPr>
              <a:t>Ripple 1: Wants and Needs</a:t>
            </a:r>
          </a:p>
          <a:p>
            <a:pPr marL="0" indent="0">
              <a:buNone/>
            </a:pPr>
            <a:br>
              <a:rPr lang="en-GB" dirty="0"/>
            </a:br>
            <a:r>
              <a:rPr lang="en-GB" dirty="0"/>
              <a:t>Needs:</a:t>
            </a:r>
            <a:br>
              <a:rPr lang="en-GB" dirty="0"/>
            </a:br>
            <a:endParaRPr lang="en-GB" dirty="0"/>
          </a:p>
          <a:p>
            <a:pPr>
              <a:buClr>
                <a:srgbClr val="6A46FE"/>
              </a:buClr>
            </a:pPr>
            <a:r>
              <a:rPr lang="en-GB" sz="2000" dirty="0"/>
              <a:t>When the child is aware of the needs for new knowledge or skills to succeed.</a:t>
            </a:r>
          </a:p>
          <a:p>
            <a:pPr>
              <a:buClr>
                <a:srgbClr val="6A46FE"/>
              </a:buClr>
            </a:pPr>
            <a:r>
              <a:rPr lang="en-GB" sz="2000" dirty="0"/>
              <a:t>For example, if you want to get to this, you need that.</a:t>
            </a:r>
          </a:p>
          <a:p>
            <a:pPr>
              <a:buClr>
                <a:srgbClr val="6A46FE"/>
              </a:buClr>
            </a:pPr>
            <a:r>
              <a:rPr lang="en-GB" sz="2000" dirty="0"/>
              <a:t>More simple than creating a want.</a:t>
            </a:r>
          </a:p>
          <a:p>
            <a:pPr>
              <a:buClr>
                <a:srgbClr val="6A46FE"/>
              </a:buClr>
            </a:pPr>
            <a:r>
              <a:rPr lang="en-GB" sz="2000" dirty="0"/>
              <a:t>But coach must help the child see and feel the need.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23E05F4-09CE-4F5F-C050-2CF7281910A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786" t="2760" r="38575" b="28855"/>
          <a:stretch/>
        </p:blipFill>
        <p:spPr>
          <a:xfrm>
            <a:off x="8352722" y="1308016"/>
            <a:ext cx="1780675" cy="3487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088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056F3-63AC-97D8-5381-55ABDC2B903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01040" y="365125"/>
            <a:ext cx="10515600" cy="1325563"/>
          </a:xfrm>
        </p:spPr>
        <p:txBody>
          <a:bodyPr/>
          <a:lstStyle/>
          <a:p>
            <a:r>
              <a:rPr lang="en-GB" dirty="0"/>
              <a:t>Ripples on a Pond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A04576-40EF-91A1-FD85-7ECDECAEFDD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01040" y="1690688"/>
            <a:ext cx="5330825" cy="40798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rgbClr val="6A46FE"/>
                </a:solidFill>
              </a:rPr>
              <a:t>Ripple 2: Doing</a:t>
            </a:r>
            <a:br>
              <a:rPr lang="en-GB" dirty="0">
                <a:solidFill>
                  <a:srgbClr val="6A46FE"/>
                </a:solidFill>
              </a:rPr>
            </a:br>
            <a:endParaRPr lang="en-GB" dirty="0">
              <a:solidFill>
                <a:srgbClr val="6A46FE"/>
              </a:solidFill>
            </a:endParaRPr>
          </a:p>
          <a:p>
            <a:pPr>
              <a:buClr>
                <a:srgbClr val="6A46FE"/>
              </a:buClr>
            </a:pPr>
            <a:r>
              <a:rPr lang="en-GB" sz="2000" dirty="0"/>
              <a:t>This is where children practice the skills according to their wants and needs.</a:t>
            </a:r>
          </a:p>
          <a:p>
            <a:pPr>
              <a:buClr>
                <a:srgbClr val="6A46FE"/>
              </a:buClr>
            </a:pPr>
            <a:r>
              <a:rPr lang="en-GB" sz="2000" dirty="0"/>
              <a:t>Coaches need to consider whether their activities give their participants the opportunities to practice these skills.</a:t>
            </a:r>
          </a:p>
          <a:p>
            <a:pPr>
              <a:buClr>
                <a:srgbClr val="6A46FE"/>
              </a:buClr>
            </a:pPr>
            <a:r>
              <a:rPr lang="en-GB" sz="2000" dirty="0"/>
              <a:t>Children love to play, so create opportunities for them to practice while they do so!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23E05F4-09CE-4F5F-C050-2CF7281910A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78" t="2760" r="27323" b="16433"/>
          <a:stretch/>
        </p:blipFill>
        <p:spPr>
          <a:xfrm>
            <a:off x="7144151" y="1207134"/>
            <a:ext cx="4061861" cy="4121234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894521C-51B7-EE95-BEC6-E210AEE4EB22}"/>
              </a:ext>
            </a:extLst>
          </p:cNvPr>
          <p:cNvSpPr/>
          <p:nvPr/>
        </p:nvSpPr>
        <p:spPr>
          <a:xfrm>
            <a:off x="9881135" y="4061861"/>
            <a:ext cx="706654" cy="2695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D723597-BD75-FCE0-A48A-5809954B7767}"/>
              </a:ext>
            </a:extLst>
          </p:cNvPr>
          <p:cNvSpPr/>
          <p:nvPr/>
        </p:nvSpPr>
        <p:spPr>
          <a:xfrm>
            <a:off x="10186334" y="4158115"/>
            <a:ext cx="706654" cy="2695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B5B1E8-E0BF-DE2E-83EB-23225600191A}"/>
              </a:ext>
            </a:extLst>
          </p:cNvPr>
          <p:cNvSpPr/>
          <p:nvPr/>
        </p:nvSpPr>
        <p:spPr>
          <a:xfrm>
            <a:off x="9936078" y="5246602"/>
            <a:ext cx="899160" cy="4042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3D2A48-0010-C3F4-FA60-D60781FEC76B}"/>
              </a:ext>
            </a:extLst>
          </p:cNvPr>
          <p:cNvSpPr/>
          <p:nvPr/>
        </p:nvSpPr>
        <p:spPr>
          <a:xfrm>
            <a:off x="5720214" y="4032984"/>
            <a:ext cx="899160" cy="4042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922535C-7EE0-7720-B308-FC3774FD66B6}"/>
              </a:ext>
            </a:extLst>
          </p:cNvPr>
          <p:cNvSpPr/>
          <p:nvPr/>
        </p:nvSpPr>
        <p:spPr>
          <a:xfrm>
            <a:off x="6186235" y="5366501"/>
            <a:ext cx="899160" cy="4042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F4ABD25-61D1-138E-B3F9-D5905D4A7319}"/>
              </a:ext>
            </a:extLst>
          </p:cNvPr>
          <p:cNvSpPr/>
          <p:nvPr/>
        </p:nvSpPr>
        <p:spPr>
          <a:xfrm>
            <a:off x="6924573" y="4254366"/>
            <a:ext cx="2651363" cy="924026"/>
          </a:xfrm>
          <a:prstGeom prst="ellipse">
            <a:avLst/>
          </a:prstGeom>
          <a:solidFill>
            <a:schemeClr val="bg1">
              <a:alpha val="72902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630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1221</Words>
  <Application>Microsoft Macintosh PowerPoint</Application>
  <PresentationFormat>Widescreen</PresentationFormat>
  <Paragraphs>139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Aptos</vt:lpstr>
      <vt:lpstr>Arial</vt:lpstr>
      <vt:lpstr>Calibri</vt:lpstr>
      <vt:lpstr>Calibri Light</vt:lpstr>
      <vt:lpstr>Helvetica Neue</vt:lpstr>
      <vt:lpstr>Symbol</vt:lpstr>
      <vt:lpstr>Times New Roman</vt:lpstr>
      <vt:lpstr>Office Theme</vt:lpstr>
      <vt:lpstr>PowerPoint Presentation</vt:lpstr>
      <vt:lpstr>PowerPoint Presentation</vt:lpstr>
      <vt:lpstr>Youth Sport Compass</vt:lpstr>
      <vt:lpstr>Introduction</vt:lpstr>
      <vt:lpstr>PowerPoint Presentation</vt:lpstr>
      <vt:lpstr>Ripples on a Pond</vt:lpstr>
      <vt:lpstr>Ripples on a Pond</vt:lpstr>
      <vt:lpstr>Ripples on a Pond</vt:lpstr>
      <vt:lpstr>Ripples on a Pond</vt:lpstr>
      <vt:lpstr>Ripples on a Pond</vt:lpstr>
      <vt:lpstr>Ripples on a Pond</vt:lpstr>
      <vt:lpstr>Team Talk</vt:lpstr>
      <vt:lpstr>PowerPoint Presentation</vt:lpstr>
      <vt:lpstr>PowerPoint Presentation</vt:lpstr>
      <vt:lpstr>Developing Your Coaching  – Experiential Learning</vt:lpstr>
      <vt:lpstr>Coach Reflection ‘On Practice’</vt:lpstr>
      <vt:lpstr>Mentoring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Youth Sport Training School, Dublin,  02-06 October 2023</dc:title>
  <dc:creator>Declan O'Leary</dc:creator>
  <cp:lastModifiedBy>Brueckner, Sebastian</cp:lastModifiedBy>
  <cp:revision>21</cp:revision>
  <dcterms:created xsi:type="dcterms:W3CDTF">2023-09-18T07:30:19Z</dcterms:created>
  <dcterms:modified xsi:type="dcterms:W3CDTF">2024-11-05T10:01:22Z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5e1b534-098f-4ac8-9223-69712ddf82de_Enabled">
    <vt:lpwstr>true</vt:lpwstr>
  </property>
  <property fmtid="{D5CDD505-2E9C-101B-9397-08002B2CF9AE}" pid="3" name="MSIP_Label_55e1b534-098f-4ac8-9223-69712ddf82de_SetDate">
    <vt:lpwstr>2024-11-05T10:01:22Z</vt:lpwstr>
  </property>
  <property fmtid="{D5CDD505-2E9C-101B-9397-08002B2CF9AE}" pid="4" name="MSIP_Label_55e1b534-098f-4ac8-9223-69712ddf82de_Method">
    <vt:lpwstr>Standard</vt:lpwstr>
  </property>
  <property fmtid="{D5CDD505-2E9C-101B-9397-08002B2CF9AE}" pid="5" name="MSIP_Label_55e1b534-098f-4ac8-9223-69712ddf82de_Name">
    <vt:lpwstr>Public Document</vt:lpwstr>
  </property>
  <property fmtid="{D5CDD505-2E9C-101B-9397-08002B2CF9AE}" pid="6" name="MSIP_Label_55e1b534-098f-4ac8-9223-69712ddf82de_SiteId">
    <vt:lpwstr>c9ef029c-18cf-4016-86d3-93cf8e94ff94</vt:lpwstr>
  </property>
  <property fmtid="{D5CDD505-2E9C-101B-9397-08002B2CF9AE}" pid="7" name="MSIP_Label_55e1b534-098f-4ac8-9223-69712ddf82de_ActionId">
    <vt:lpwstr>e1f20491-26ad-49db-9915-6d5d31317693</vt:lpwstr>
  </property>
  <property fmtid="{D5CDD505-2E9C-101B-9397-08002B2CF9AE}" pid="8" name="MSIP_Label_55e1b534-098f-4ac8-9223-69712ddf82de_ContentBits">
    <vt:lpwstr>0</vt:lpwstr>
  </property>
</Properties>
</file>