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1" r:id="rId3"/>
    <p:sldId id="315" r:id="rId4"/>
    <p:sldId id="299" r:id="rId5"/>
    <p:sldId id="283" r:id="rId6"/>
    <p:sldId id="303" r:id="rId7"/>
    <p:sldId id="304" r:id="rId8"/>
    <p:sldId id="305" r:id="rId9"/>
    <p:sldId id="306" r:id="rId10"/>
    <p:sldId id="307" r:id="rId11"/>
    <p:sldId id="310" r:id="rId12"/>
    <p:sldId id="311" r:id="rId13"/>
    <p:sldId id="312" r:id="rId14"/>
    <p:sldId id="313" r:id="rId15"/>
    <p:sldId id="308" r:id="rId16"/>
    <p:sldId id="309" r:id="rId17"/>
    <p:sldId id="31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D68"/>
    <a:srgbClr val="391B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6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3F41369-F4CF-95FB-C2F5-B73116D9F9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58149E-BCEF-38ED-BE8C-CDCF5341CF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C3393B-DD71-41C3-8404-FD3F444C0A17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07DDD-BF64-7AEF-F048-D032C0F962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861F53-3AF1-E4EA-0BDF-91B02C37938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236D8-30E2-4032-8C0A-28CF1D4968D5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859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0E9371-FFB6-E449-B7C3-AD50729FADEE}" type="datetimeFigureOut">
              <a:rPr lang="de-DE" smtClean="0"/>
              <a:t>15.11.2024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337E4-DAF6-8E40-BD47-0D8B83E555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827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E9B0A-66F6-1A5D-7709-FC3D0D8A2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745EF-3CBE-D387-4C71-BDD0B7322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D4D6D-6BDF-C3F6-73EC-1AF06800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1649-900F-C409-CB44-99F38AB25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CFE0F-6171-FD31-6C22-C2FDC79C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7027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B731-D664-F475-58EB-0923E5885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FF0D4D-4BA0-B27A-9031-7596EF6BB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9D6D7-1E10-10D6-8C14-BDD9B0283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462A2-7944-71D5-1001-71A14B4B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8C8F-223E-75D2-BF2C-4988802FB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4438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0B938B-2BDD-F186-0B0B-8B262FF55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7C19EB-5E0D-AA70-7968-9D051D335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40D26-2491-0CEB-FC06-6C8723962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92523-6E7B-4F2E-2F8B-76E891B64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ABB50-14E8-1B68-E70F-57723FB4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77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71FCC3E-A25C-A78E-0A11-7FB81CC7B9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874" y="234500"/>
            <a:ext cx="2577141" cy="897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DEB911A-BD1F-E11A-CCA7-DC56B9647F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761" y="6041963"/>
            <a:ext cx="2648988" cy="7566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2AB00E8-8247-FC0C-5656-92869A37EA46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86" y="6364896"/>
            <a:ext cx="1609725" cy="26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9B0D2B-68B9-4A34-8B8A-0CFDEFE2989E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t="11011" r="10535" b="11882"/>
          <a:stretch/>
        </p:blipFill>
        <p:spPr bwMode="auto">
          <a:xfrm>
            <a:off x="8687182" y="6281736"/>
            <a:ext cx="457200" cy="4489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DAF6CD5-DA12-B917-BFAB-615BDAF89692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4542" r="7079" b="27044"/>
          <a:stretch/>
        </p:blipFill>
        <p:spPr bwMode="auto">
          <a:xfrm>
            <a:off x="3832379" y="6280083"/>
            <a:ext cx="1302385" cy="41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90C4A77-3506-C6CB-6931-D95026D2BB93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3" y="6284201"/>
            <a:ext cx="462915" cy="41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185EFBC-36D5-1DC6-23E6-444EC2116CEA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233" y="6321778"/>
            <a:ext cx="689610" cy="36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C10BD1C-3153-F1C6-7429-5236377C73C8}"/>
              </a:ext>
            </a:extLst>
          </p:cNvPr>
          <p:cNvPicPr/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" t="23459" r="6596" b="19809"/>
          <a:stretch/>
        </p:blipFill>
        <p:spPr bwMode="auto">
          <a:xfrm>
            <a:off x="6275348" y="6342547"/>
            <a:ext cx="1448435" cy="321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3">
            <a:extLst>
              <a:ext uri="{FF2B5EF4-FFF2-40B4-BE49-F238E27FC236}">
                <a16:creationId xmlns:a16="http://schemas.microsoft.com/office/drawing/2014/main" id="{9B5E2990-F29F-ECC9-458F-7883A23CEC95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202460" y="6100906"/>
            <a:ext cx="1459424" cy="7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0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9B7B58C4-067D-3A7D-0B9A-672BEE2C0B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3874" y="234500"/>
            <a:ext cx="2577141" cy="89775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44CCE18-8738-6871-EF5F-8C1BB4602C8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761" y="6041963"/>
            <a:ext cx="2648988" cy="7566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5F14080-6BAA-F015-BEEB-A0B9DCC5877E}"/>
              </a:ext>
            </a:extLst>
          </p:cNvPr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386" y="6364896"/>
            <a:ext cx="1609725" cy="267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5AD514-7C94-3BB3-DF12-A47C8DD6F52B}"/>
              </a:ext>
            </a:extLst>
          </p:cNvPr>
          <p:cNvPicPr/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15" t="11011" r="10535" b="11882"/>
          <a:stretch/>
        </p:blipFill>
        <p:spPr bwMode="auto">
          <a:xfrm>
            <a:off x="8687182" y="6281736"/>
            <a:ext cx="457200" cy="4489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id="{68BEC3C6-1F02-B755-83FA-D5C3760853CA}"/>
              </a:ext>
            </a:extLst>
          </p:cNvPr>
          <p:cNvPicPr/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7" t="24542" r="7079" b="27044"/>
          <a:stretch/>
        </p:blipFill>
        <p:spPr bwMode="auto">
          <a:xfrm>
            <a:off x="3832379" y="6280083"/>
            <a:ext cx="1302385" cy="415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id="{4698A46D-5295-731E-75C7-4F031E1BE7A8}"/>
              </a:ext>
            </a:extLst>
          </p:cNvPr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863" y="6284201"/>
            <a:ext cx="462915" cy="410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13">
            <a:extLst>
              <a:ext uri="{FF2B5EF4-FFF2-40B4-BE49-F238E27FC236}">
                <a16:creationId xmlns:a16="http://schemas.microsoft.com/office/drawing/2014/main" id="{9296A840-6D33-F374-8AAD-82D5549CA3DF}"/>
              </a:ext>
            </a:extLst>
          </p:cNvPr>
          <p:cNvPicPr/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233" y="6321778"/>
            <a:ext cx="689610" cy="360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4">
            <a:extLst>
              <a:ext uri="{FF2B5EF4-FFF2-40B4-BE49-F238E27FC236}">
                <a16:creationId xmlns:a16="http://schemas.microsoft.com/office/drawing/2014/main" id="{E012ADD9-C070-6512-5737-01463710E2FE}"/>
              </a:ext>
            </a:extLst>
          </p:cNvPr>
          <p:cNvPicPr/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1" t="23459" r="6596" b="19809"/>
          <a:stretch/>
        </p:blipFill>
        <p:spPr bwMode="auto">
          <a:xfrm>
            <a:off x="6275348" y="6342547"/>
            <a:ext cx="1448435" cy="3213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3">
            <a:extLst>
              <a:ext uri="{FF2B5EF4-FFF2-40B4-BE49-F238E27FC236}">
                <a16:creationId xmlns:a16="http://schemas.microsoft.com/office/drawing/2014/main" id="{89E52C03-D46A-2B4D-A43A-6EA30D5D270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202460" y="6100906"/>
            <a:ext cx="1459424" cy="75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3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8E1A0-AA87-06C4-21EC-2C56EBAC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C9706-8E75-7913-7247-0C41F3652E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2A8B6F-38B6-C967-B711-8E432E81B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9D931-2050-290B-D7AA-5F3994C6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71A6AB-8FBA-8A56-1F43-AE282570B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AA60A-8D42-B97D-2A81-6F98D5540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9406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ADB19-B218-911C-F41B-FBDC64D5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23E0F-3143-84DF-8054-6C088CD47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4C496-500C-2E19-02CD-8EE66E790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461DC5-4FC6-A396-E974-63EBE8076D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52F25-FA34-0688-EA91-87820D19D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88C14A-E955-E892-6830-E7BED28E5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01225F-E634-9C75-281E-2B117CA96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968463-F15A-4674-18BD-43890C3C3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605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DA410-479D-5332-CB4B-F06010B84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0A79B-3B45-872B-6201-1A09FEDDB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F2B8C-6FE9-5CF8-CDF6-21E3B23EF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D6F1DB-2F2E-1E39-94D2-B822513E2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6017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2F533E-3F47-ADF6-54F7-68C87F9F1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2B07E-10AE-8DBE-5FB0-450CDE98A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0285D-1773-583A-B785-F8566378D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104694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FA79-9A3A-795B-4113-A13003554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B0A0C-47C3-ED36-F8AC-3E5BEBD50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047F4-6955-8442-AAEA-E6DBE4B8D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C56EFD-25C0-B3AB-7D49-EBC2495D7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0B73F-7088-42B1-CFEA-701984B2D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9667B-BA7D-2D97-1C21-712B8D14A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64928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478D1-CE16-A72F-2AB2-C96C4F9F5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30E933-6627-0881-E456-4CE94A8EE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4581-48F3-AFA9-D47B-8FF5E038A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0FE4D5-2004-D3E4-90B2-CC9C348E1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BFBA76-0AD3-AFF4-B7AA-512C5B586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05A63F-5BDD-9A28-7154-6D374630C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13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666578-CFE0-01C0-378C-F1A17282E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0B5B49-32BA-02C3-E313-EAABDBC922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1F28-725E-C0C7-20AF-46AD846B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F6880-7EF8-4DC5-9F94-1FDEE347759E}" type="datetimeFigureOut">
              <a:rPr lang="en-IE" smtClean="0"/>
              <a:t>15/11/2024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044A6-F729-9A3F-DC31-F5E877A9C4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2FA21-BD39-FB82-F72F-FA386491B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5ABE-5CA1-44F9-8C7E-8BF698BE8CFA}" type="slidenum">
              <a:rPr lang="en-IE" smtClean="0"/>
              <a:t>‹Nr.›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78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4.0/" TargetMode="External"/><Relationship Id="rId2" Type="http://schemas.openxmlformats.org/officeDocument/2006/relationships/hyperlink" Target="https://edupass-project.eu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92736A9-7589-40F8-ED99-4B5ABC2D14A5}"/>
              </a:ext>
            </a:extLst>
          </p:cNvPr>
          <p:cNvSpPr txBox="1"/>
          <p:nvPr/>
        </p:nvSpPr>
        <p:spPr>
          <a:xfrm>
            <a:off x="151912" y="2008310"/>
            <a:ext cx="1204008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/>
              <a:t>Practical strategies </a:t>
            </a:r>
            <a:br>
              <a:rPr lang="en-IE" sz="6000" b="1" dirty="0"/>
            </a:br>
            <a:r>
              <a:rPr lang="en-IE" sz="6000" b="1" dirty="0"/>
              <a:t>in the classroom</a:t>
            </a:r>
            <a:endParaRPr lang="en-IE" sz="3200" dirty="0"/>
          </a:p>
          <a:p>
            <a:pPr algn="ctr"/>
            <a:r>
              <a:rPr lang="en-IE" sz="3200" dirty="0"/>
              <a:t>M#5 Hands-on Teaching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067B9214-4EF7-8C40-B28B-720497150167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2AAA62A-00A1-7D51-0CF8-BCF6BAC93A15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BE14A72E-2C69-3357-D79D-444C3656174C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89C692F-F149-BE24-D58E-8DEEF9EC10DD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BD325378-4F01-B3BA-6841-A7BF2B6226BE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5FE07D2-F481-C89A-C876-7A433340BA83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354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7230B-94AD-71F1-4DCA-33BBA3CE3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305E6F3-8D28-9D8D-5555-C10AF7134AFA}"/>
              </a:ext>
            </a:extLst>
          </p:cNvPr>
          <p:cNvSpPr txBox="1"/>
          <p:nvPr/>
        </p:nvSpPr>
        <p:spPr>
          <a:xfrm>
            <a:off x="1181109" y="1587659"/>
            <a:ext cx="814532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Effective</a:t>
            </a:r>
            <a:r>
              <a:rPr lang="es-ES" dirty="0"/>
              <a:t> </a:t>
            </a:r>
            <a:r>
              <a:rPr lang="es-ES" b="1" dirty="0" err="1">
                <a:solidFill>
                  <a:schemeClr val="accent6"/>
                </a:solidFill>
              </a:rPr>
              <a:t>group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b="1" dirty="0" err="1">
                <a:solidFill>
                  <a:schemeClr val="accent6"/>
                </a:solidFill>
              </a:rPr>
              <a:t>management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dirty="0" err="1"/>
              <a:t>requires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Understanding</a:t>
            </a:r>
            <a:r>
              <a:rPr lang="es-ES" dirty="0"/>
              <a:t>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personalities</a:t>
            </a:r>
            <a:r>
              <a:rPr lang="es-ES" dirty="0"/>
              <a:t> and </a:t>
            </a:r>
            <a:r>
              <a:rPr lang="es-ES" dirty="0" err="1"/>
              <a:t>how</a:t>
            </a:r>
            <a:r>
              <a:rPr lang="es-ES" dirty="0"/>
              <a:t> </a:t>
            </a:r>
            <a:r>
              <a:rPr lang="es-ES" dirty="0" err="1"/>
              <a:t>they</a:t>
            </a:r>
            <a:r>
              <a:rPr lang="es-ES" dirty="0"/>
              <a:t> </a:t>
            </a:r>
            <a:r>
              <a:rPr lang="es-ES" dirty="0" err="1"/>
              <a:t>affect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dynamics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Setting</a:t>
            </a:r>
            <a:r>
              <a:rPr lang="es-ES" dirty="0"/>
              <a:t> </a:t>
            </a:r>
            <a:r>
              <a:rPr lang="es-ES" dirty="0" err="1"/>
              <a:t>clear</a:t>
            </a:r>
            <a:r>
              <a:rPr lang="es-ES" dirty="0"/>
              <a:t> rules and </a:t>
            </a:r>
            <a:r>
              <a:rPr lang="es-ES" dirty="0" err="1"/>
              <a:t>expectations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behavior.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Creating</a:t>
            </a:r>
            <a:r>
              <a:rPr lang="es-ES" dirty="0"/>
              <a:t> a </a:t>
            </a:r>
            <a:r>
              <a:rPr lang="es-ES" dirty="0" err="1"/>
              <a:t>safe</a:t>
            </a:r>
            <a:r>
              <a:rPr lang="es-ES" dirty="0"/>
              <a:t> </a:t>
            </a:r>
            <a:r>
              <a:rPr lang="es-ES" dirty="0" err="1"/>
              <a:t>space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open </a:t>
            </a:r>
            <a:r>
              <a:rPr lang="es-ES" dirty="0" err="1"/>
              <a:t>communication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dirty="0" err="1"/>
              <a:t>Group</a:t>
            </a:r>
            <a:r>
              <a:rPr lang="es-ES" b="1" dirty="0"/>
              <a:t> </a:t>
            </a:r>
            <a:r>
              <a:rPr lang="es-ES" b="1" dirty="0" err="1"/>
              <a:t>discussion</a:t>
            </a:r>
            <a:r>
              <a:rPr lang="es-ES" b="1" dirty="0"/>
              <a:t>: </a:t>
            </a:r>
            <a:br>
              <a:rPr lang="es-ES" b="1" dirty="0"/>
            </a:br>
            <a:r>
              <a:rPr lang="es-ES" dirty="0"/>
              <a:t>Share </a:t>
            </a:r>
            <a:r>
              <a:rPr lang="es-ES" dirty="0" err="1"/>
              <a:t>experiences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dynamics</a:t>
            </a:r>
            <a:r>
              <a:rPr lang="es-ES" dirty="0"/>
              <a:t> in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839F0B58-96F4-DF3D-2174-CF05E47C59CA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BB7DD1BA-46BC-8312-E604-EB3B6D5B759B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201F44E1-ED22-D04D-1C14-27587BA51841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A6F2F493-7986-8838-4E24-B222E068CFEA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A6C9C02E-DCDA-57E3-FE07-A10AB002AF80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5BD86D6-B6C0-DC9A-F751-0A40974EBAD7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341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B1C4-9D06-0C76-5D5B-AEED19246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A09058-4338-ABE4-1C20-F5C1DD82C0F2}"/>
              </a:ext>
            </a:extLst>
          </p:cNvPr>
          <p:cNvSpPr txBox="1"/>
          <p:nvPr/>
        </p:nvSpPr>
        <p:spPr>
          <a:xfrm>
            <a:off x="1156395" y="1501163"/>
            <a:ext cx="995232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Key </a:t>
            </a:r>
            <a:r>
              <a:rPr lang="es-ES" b="1" dirty="0" err="1">
                <a:solidFill>
                  <a:schemeClr val="accent6"/>
                </a:solidFill>
              </a:rPr>
              <a:t>conflict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b="1" dirty="0" err="1">
                <a:solidFill>
                  <a:schemeClr val="accent6"/>
                </a:solidFill>
              </a:rPr>
              <a:t>resolution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b="1" dirty="0" err="1">
                <a:solidFill>
                  <a:schemeClr val="accent6"/>
                </a:solidFill>
              </a:rPr>
              <a:t>techniques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dirty="0" err="1"/>
              <a:t>include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Active </a:t>
            </a:r>
            <a:r>
              <a:rPr lang="es-ES" dirty="0" err="1"/>
              <a:t>listening</a:t>
            </a:r>
            <a:r>
              <a:rPr lang="es-ES" dirty="0"/>
              <a:t> and </a:t>
            </a:r>
            <a:r>
              <a:rPr lang="es-ES" dirty="0" err="1"/>
              <a:t>empathy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Clear and </a:t>
            </a:r>
            <a:r>
              <a:rPr lang="es-ES" dirty="0" err="1"/>
              <a:t>assertive</a:t>
            </a:r>
            <a:r>
              <a:rPr lang="es-ES" dirty="0"/>
              <a:t> </a:t>
            </a:r>
            <a:r>
              <a:rPr lang="es-ES" dirty="0" err="1"/>
              <a:t>communication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Steps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de-</a:t>
            </a:r>
            <a:r>
              <a:rPr lang="es-ES" dirty="0" err="1"/>
              <a:t>escalate</a:t>
            </a:r>
            <a:r>
              <a:rPr lang="es-ES" dirty="0"/>
              <a:t> tense </a:t>
            </a:r>
            <a:r>
              <a:rPr lang="es-ES" dirty="0" err="1"/>
              <a:t>situations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u="sng" dirty="0" err="1"/>
              <a:t>Practice</a:t>
            </a:r>
            <a:r>
              <a:rPr lang="es-ES" b="1" u="sng" dirty="0"/>
              <a:t> role-</a:t>
            </a:r>
            <a:r>
              <a:rPr lang="es-ES" b="1" u="sng" dirty="0" err="1"/>
              <a:t>playing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 err="1"/>
              <a:t>Work</a:t>
            </a:r>
            <a:r>
              <a:rPr lang="es-ES" dirty="0"/>
              <a:t> in </a:t>
            </a:r>
            <a:r>
              <a:rPr lang="es-ES" dirty="0" err="1"/>
              <a:t>pairs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simulate</a:t>
            </a:r>
            <a:r>
              <a:rPr lang="es-ES" dirty="0"/>
              <a:t> </a:t>
            </a:r>
            <a:r>
              <a:rPr lang="es-ES" dirty="0" err="1"/>
              <a:t>common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 </a:t>
            </a:r>
            <a:r>
              <a:rPr lang="es-ES" dirty="0" err="1"/>
              <a:t>conflicts</a:t>
            </a:r>
            <a:r>
              <a:rPr lang="es-ES" dirty="0"/>
              <a:t> and </a:t>
            </a:r>
            <a:r>
              <a:rPr lang="es-ES" dirty="0" err="1"/>
              <a:t>resolve</a:t>
            </a:r>
            <a:r>
              <a:rPr lang="es-ES" dirty="0"/>
              <a:t> </a:t>
            </a:r>
            <a:r>
              <a:rPr lang="es-ES" dirty="0" err="1"/>
              <a:t>them</a:t>
            </a:r>
            <a:r>
              <a:rPr lang="es-ES" dirty="0"/>
              <a:t> </a:t>
            </a:r>
            <a:r>
              <a:rPr lang="es-ES" dirty="0" err="1"/>
              <a:t>effectively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CBB56E81-6E45-7526-EF01-95260A6D1A71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BDBC3971-2555-5289-6FC8-A6F60ADBFB01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957502C-43D5-919D-4DFA-D043FDAE16A7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811D2223-3D81-B33C-1474-F521DC5502CD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B00FB633-3604-4E53-3344-55893ADFE168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8451C60-ACEE-1DC1-A668-4B497CB3374F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709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99E8F7-1031-FD26-C581-DA9579A2F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9CF91EA-BB92-57FC-CBBC-6F2858A5840C}"/>
              </a:ext>
            </a:extLst>
          </p:cNvPr>
          <p:cNvSpPr txBox="1"/>
          <p:nvPr/>
        </p:nvSpPr>
        <p:spPr>
          <a:xfrm>
            <a:off x="1193467" y="1661800"/>
            <a:ext cx="81286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Role-</a:t>
            </a:r>
            <a:r>
              <a:rPr lang="es-ES" b="1" dirty="0" err="1"/>
              <a:t>playing</a:t>
            </a:r>
            <a:r>
              <a:rPr lang="es-ES" b="1" dirty="0"/>
              <a:t> </a:t>
            </a:r>
            <a:r>
              <a:rPr lang="es-ES" b="1" dirty="0" err="1"/>
              <a:t>activities</a:t>
            </a:r>
            <a:r>
              <a:rPr lang="es-ES" b="1" dirty="0"/>
              <a:t> </a:t>
            </a:r>
            <a:r>
              <a:rPr lang="es-ES" dirty="0" err="1"/>
              <a:t>help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practice</a:t>
            </a:r>
            <a:r>
              <a:rPr lang="es-ES" dirty="0"/>
              <a:t> </a:t>
            </a:r>
            <a:r>
              <a:rPr lang="es-ES" dirty="0" err="1"/>
              <a:t>managing</a:t>
            </a:r>
            <a:r>
              <a:rPr lang="es-ES" dirty="0"/>
              <a:t> </a:t>
            </a:r>
            <a:r>
              <a:rPr lang="es-ES" dirty="0" err="1"/>
              <a:t>conflicts</a:t>
            </a:r>
            <a:r>
              <a:rPr lang="es-ES" dirty="0"/>
              <a:t>. </a:t>
            </a:r>
          </a:p>
          <a:p>
            <a:endParaRPr lang="es-ES" dirty="0"/>
          </a:p>
          <a:p>
            <a:r>
              <a:rPr lang="es-ES" b="1" dirty="0">
                <a:solidFill>
                  <a:schemeClr val="accent6"/>
                </a:solidFill>
              </a:rPr>
              <a:t>In </a:t>
            </a:r>
            <a:r>
              <a:rPr lang="es-ES" b="1" dirty="0" err="1">
                <a:solidFill>
                  <a:schemeClr val="accent6"/>
                </a:solidFill>
              </a:rPr>
              <a:t>pairs</a:t>
            </a:r>
            <a:r>
              <a:rPr lang="es-ES" b="1" dirty="0">
                <a:solidFill>
                  <a:schemeClr val="accent6"/>
                </a:solidFill>
              </a:rPr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Take</a:t>
            </a:r>
            <a:r>
              <a:rPr lang="es-ES" dirty="0"/>
              <a:t> </a:t>
            </a:r>
            <a:r>
              <a:rPr lang="es-ES" dirty="0" err="1"/>
              <a:t>turns</a:t>
            </a:r>
            <a:r>
              <a:rPr lang="es-ES" dirty="0"/>
              <a:t> </a:t>
            </a:r>
            <a:r>
              <a:rPr lang="es-ES" dirty="0" err="1"/>
              <a:t>acting</a:t>
            </a:r>
            <a:r>
              <a:rPr lang="es-ES" dirty="0"/>
              <a:t> as </a:t>
            </a:r>
            <a:r>
              <a:rPr lang="es-ES" dirty="0" err="1"/>
              <a:t>teacher</a:t>
            </a:r>
            <a:r>
              <a:rPr lang="es-ES" dirty="0"/>
              <a:t> and </a:t>
            </a:r>
            <a:r>
              <a:rPr lang="es-ES" dirty="0" err="1"/>
              <a:t>student</a:t>
            </a:r>
            <a:r>
              <a:rPr lang="es-ES" dirty="0"/>
              <a:t> in a </a:t>
            </a:r>
            <a:r>
              <a:rPr lang="es-ES" dirty="0" err="1"/>
              <a:t>challenging</a:t>
            </a:r>
            <a:r>
              <a:rPr lang="es-ES" dirty="0"/>
              <a:t> </a:t>
            </a:r>
            <a:r>
              <a:rPr lang="es-ES" dirty="0" err="1"/>
              <a:t>scenario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Use </a:t>
            </a:r>
            <a:r>
              <a:rPr lang="es-ES" dirty="0" err="1"/>
              <a:t>techniques</a:t>
            </a:r>
            <a:r>
              <a:rPr lang="es-ES" dirty="0"/>
              <a:t> </a:t>
            </a:r>
            <a:r>
              <a:rPr lang="es-ES" dirty="0" err="1"/>
              <a:t>discussed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resolve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issue</a:t>
            </a:r>
            <a:r>
              <a:rPr lang="es-ES" dirty="0"/>
              <a:t> </a:t>
            </a:r>
            <a:r>
              <a:rPr lang="es-ES" dirty="0" err="1"/>
              <a:t>constructively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Reflect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worked</a:t>
            </a:r>
            <a:r>
              <a:rPr lang="es-ES" dirty="0"/>
              <a:t> and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could</a:t>
            </a:r>
            <a:r>
              <a:rPr lang="es-ES" dirty="0"/>
              <a:t> be </a:t>
            </a:r>
            <a:r>
              <a:rPr lang="es-ES" dirty="0" err="1"/>
              <a:t>improved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A70C36FD-4E14-C5AD-C5D2-CE01141F153B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A2571300-EF20-9E60-6545-4A4D7BF26CA2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7B22DBA9-406E-ABFD-1FFF-CD67E3C04A79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D21683CE-B902-5DCA-D986-2DC840934B55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66591195-0EF9-B96B-67A4-6C3DD0C15A73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F136586-E555-EBB8-F87F-3E438A28A78F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791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4E2C77-0066-55F7-CF93-1D9602CBBA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00FA768-F252-3BE5-C568-E40E015BC0E3}"/>
              </a:ext>
            </a:extLst>
          </p:cNvPr>
          <p:cNvSpPr txBox="1"/>
          <p:nvPr/>
        </p:nvSpPr>
        <p:spPr>
          <a:xfrm>
            <a:off x="1119325" y="1735941"/>
            <a:ext cx="996468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>
                <a:solidFill>
                  <a:schemeClr val="accent6"/>
                </a:solidFill>
              </a:rPr>
              <a:t>Observation</a:t>
            </a:r>
            <a:r>
              <a:rPr lang="es-ES" b="1" dirty="0">
                <a:solidFill>
                  <a:schemeClr val="accent6"/>
                </a:solidFill>
              </a:rPr>
              <a:t> and </a:t>
            </a:r>
            <a:r>
              <a:rPr lang="es-ES" b="1" dirty="0" err="1">
                <a:solidFill>
                  <a:schemeClr val="accent6"/>
                </a:solidFill>
              </a:rPr>
              <a:t>documentation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dirty="0"/>
              <a:t>are </a:t>
            </a:r>
            <a:r>
              <a:rPr lang="es-ES" dirty="0" err="1"/>
              <a:t>essential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understanding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 </a:t>
            </a:r>
            <a:r>
              <a:rPr lang="es-ES" dirty="0" err="1"/>
              <a:t>interactions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Use </a:t>
            </a:r>
            <a:r>
              <a:rPr lang="es-ES" dirty="0" err="1"/>
              <a:t>observation</a:t>
            </a:r>
            <a:r>
              <a:rPr lang="es-ES" dirty="0"/>
              <a:t> </a:t>
            </a:r>
            <a:r>
              <a:rPr lang="es-ES" dirty="0" err="1"/>
              <a:t>techniques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notice</a:t>
            </a:r>
            <a:r>
              <a:rPr lang="es-ES" dirty="0"/>
              <a:t> </a:t>
            </a:r>
            <a:r>
              <a:rPr lang="es-ES" dirty="0" err="1"/>
              <a:t>patterns</a:t>
            </a:r>
            <a:r>
              <a:rPr lang="es-ES" dirty="0"/>
              <a:t> in behavior.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Document</a:t>
            </a:r>
            <a:r>
              <a:rPr lang="es-ES" dirty="0"/>
              <a:t> </a:t>
            </a:r>
            <a:r>
              <a:rPr lang="es-ES" dirty="0" err="1"/>
              <a:t>incidents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help</a:t>
            </a:r>
            <a:r>
              <a:rPr lang="es-ES" dirty="0"/>
              <a:t> </a:t>
            </a:r>
            <a:r>
              <a:rPr lang="es-ES" dirty="0" err="1"/>
              <a:t>identify</a:t>
            </a:r>
            <a:r>
              <a:rPr lang="es-ES" dirty="0"/>
              <a:t> causes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conflict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u="sng" dirty="0"/>
              <a:t>Exercise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 err="1"/>
              <a:t>Watch</a:t>
            </a:r>
            <a:r>
              <a:rPr lang="es-ES" dirty="0"/>
              <a:t> a short video </a:t>
            </a:r>
            <a:r>
              <a:rPr lang="es-ES" dirty="0" err="1"/>
              <a:t>or</a:t>
            </a:r>
            <a:r>
              <a:rPr lang="es-ES" dirty="0"/>
              <a:t> observe a </a:t>
            </a:r>
            <a:r>
              <a:rPr lang="es-ES" dirty="0" err="1"/>
              <a:t>simulated</a:t>
            </a:r>
            <a:r>
              <a:rPr lang="es-ES" dirty="0"/>
              <a:t> </a:t>
            </a:r>
            <a:r>
              <a:rPr lang="es-ES" dirty="0" err="1"/>
              <a:t>class</a:t>
            </a:r>
            <a:r>
              <a:rPr lang="es-ES" dirty="0"/>
              <a:t>, and note </a:t>
            </a:r>
            <a:r>
              <a:rPr lang="es-ES" dirty="0" err="1"/>
              <a:t>key</a:t>
            </a:r>
            <a:r>
              <a:rPr lang="es-ES" dirty="0"/>
              <a:t> </a:t>
            </a:r>
            <a:r>
              <a:rPr lang="es-ES" dirty="0" err="1"/>
              <a:t>interactions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AACAC81B-ECBA-A726-9D46-997EE37CF5EA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A81372EE-E635-3F2C-754B-3A32FB01CDD8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D52FEAB5-5D43-A480-D793-A5CB5D11DB40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799E717A-8693-131B-2C2C-030DF3ECE1F8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DB4A9592-7B0C-602D-76AE-5D912B8AA189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1BDDFF4-C54F-2415-168D-B6C56081FAD9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3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E448FE-6D0B-F7AD-2CD6-EBDAC005A9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F975690-A41D-74C2-2397-8D0FB5BE3BDF}"/>
              </a:ext>
            </a:extLst>
          </p:cNvPr>
          <p:cNvSpPr txBox="1"/>
          <p:nvPr/>
        </p:nvSpPr>
        <p:spPr>
          <a:xfrm>
            <a:off x="1156395" y="1600016"/>
            <a:ext cx="96434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Regular </a:t>
            </a:r>
            <a:r>
              <a:rPr lang="es-ES" b="1" dirty="0" err="1">
                <a:solidFill>
                  <a:schemeClr val="accent6"/>
                </a:solidFill>
              </a:rPr>
              <a:t>self-assessment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dirty="0" err="1"/>
              <a:t>helps</a:t>
            </a:r>
            <a:r>
              <a:rPr lang="es-ES" dirty="0"/>
              <a:t> refine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management</a:t>
            </a:r>
            <a:r>
              <a:rPr lang="es-ES" dirty="0"/>
              <a:t> </a:t>
            </a:r>
            <a:r>
              <a:rPr lang="es-ES" dirty="0" err="1"/>
              <a:t>skills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Reflect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what</a:t>
            </a:r>
            <a:r>
              <a:rPr lang="es-ES" dirty="0"/>
              <a:t> </a:t>
            </a:r>
            <a:r>
              <a:rPr lang="es-ES" dirty="0" err="1"/>
              <a:t>strategies</a:t>
            </a:r>
            <a:r>
              <a:rPr lang="es-ES" dirty="0"/>
              <a:t> </a:t>
            </a:r>
            <a:r>
              <a:rPr lang="es-ES" dirty="0" err="1"/>
              <a:t>work</a:t>
            </a:r>
            <a:r>
              <a:rPr lang="es-ES" dirty="0"/>
              <a:t> </a:t>
            </a:r>
            <a:r>
              <a:rPr lang="es-ES" dirty="0" err="1"/>
              <a:t>best</a:t>
            </a:r>
            <a:r>
              <a:rPr lang="es-ES" dirty="0"/>
              <a:t> in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Adjust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approach</a:t>
            </a:r>
            <a:r>
              <a:rPr lang="es-ES" dirty="0"/>
              <a:t> </a:t>
            </a:r>
            <a:r>
              <a:rPr lang="es-ES" dirty="0" err="1"/>
              <a:t>based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past</a:t>
            </a:r>
            <a:r>
              <a:rPr lang="es-ES" dirty="0"/>
              <a:t> </a:t>
            </a:r>
            <a:r>
              <a:rPr lang="es-ES" dirty="0" err="1"/>
              <a:t>experiences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u="sng" dirty="0" err="1"/>
              <a:t>Activity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/>
              <a:t>Complete a </a:t>
            </a:r>
            <a:r>
              <a:rPr lang="es-ES" dirty="0" err="1"/>
              <a:t>self-assessment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conflict</a:t>
            </a:r>
            <a:r>
              <a:rPr lang="es-ES" dirty="0"/>
              <a:t> </a:t>
            </a:r>
            <a:r>
              <a:rPr lang="es-ES" dirty="0" err="1"/>
              <a:t>management</a:t>
            </a:r>
            <a:r>
              <a:rPr lang="es-ES" dirty="0"/>
              <a:t> and 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dynamics</a:t>
            </a:r>
            <a:r>
              <a:rPr lang="es-ES" dirty="0"/>
              <a:t> </a:t>
            </a:r>
            <a:r>
              <a:rPr lang="es-ES" dirty="0" err="1"/>
              <a:t>strategies</a:t>
            </a:r>
            <a:r>
              <a:rPr lang="es-ES" dirty="0"/>
              <a:t>, and set </a:t>
            </a:r>
            <a:r>
              <a:rPr lang="es-ES" dirty="0" err="1"/>
              <a:t>goals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improvement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69B6ECCD-3D52-D340-8D2D-6660DF7D086E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6FA0DADC-EE38-48D1-1772-DC0496BAC3E2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CA804ECD-0421-3CDD-33B2-A4DEDAA21AF3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F157E27F-FD4E-85E2-8927-C03B30C02B23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B408B015-A748-8749-2CEB-4D70337EA14E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1545C80-BD61-529B-94CE-C9F2FAF4E0A3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680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09076A-731B-0949-5746-BD5AD0B73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EB9F950-236F-04F8-06BA-C5B0052A70C1}"/>
              </a:ext>
            </a:extLst>
          </p:cNvPr>
          <p:cNvSpPr txBox="1"/>
          <p:nvPr/>
        </p:nvSpPr>
        <p:spPr>
          <a:xfrm>
            <a:off x="1208691" y="1803116"/>
            <a:ext cx="97746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Providing</a:t>
            </a:r>
            <a:r>
              <a:rPr lang="es-ES" dirty="0"/>
              <a:t> </a:t>
            </a:r>
            <a:r>
              <a:rPr lang="es-ES" b="1" dirty="0">
                <a:solidFill>
                  <a:schemeClr val="accent6"/>
                </a:solidFill>
              </a:rPr>
              <a:t>real-time </a:t>
            </a:r>
            <a:r>
              <a:rPr lang="es-ES" b="1" dirty="0" err="1">
                <a:solidFill>
                  <a:schemeClr val="accent6"/>
                </a:solidFill>
              </a:rPr>
              <a:t>feedback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dirty="0"/>
              <a:t>can </a:t>
            </a:r>
            <a:r>
              <a:rPr lang="es-ES" dirty="0" err="1"/>
              <a:t>significantly</a:t>
            </a:r>
            <a:r>
              <a:rPr lang="es-ES" dirty="0"/>
              <a:t> </a:t>
            </a:r>
            <a:r>
              <a:rPr lang="es-ES" dirty="0" err="1"/>
              <a:t>enhance</a:t>
            </a:r>
            <a:r>
              <a:rPr lang="es-ES" dirty="0"/>
              <a:t>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outcomes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Observe </a:t>
            </a:r>
            <a:r>
              <a:rPr lang="es-ES" dirty="0" err="1"/>
              <a:t>student</a:t>
            </a:r>
            <a:r>
              <a:rPr lang="es-ES" dirty="0"/>
              <a:t> </a:t>
            </a:r>
            <a:r>
              <a:rPr lang="es-ES" dirty="0" err="1"/>
              <a:t>engagement</a:t>
            </a:r>
            <a:r>
              <a:rPr lang="es-ES" dirty="0"/>
              <a:t> and </a:t>
            </a:r>
            <a:r>
              <a:rPr lang="es-ES" dirty="0" err="1"/>
              <a:t>understanding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Give</a:t>
            </a:r>
            <a:r>
              <a:rPr lang="es-ES" dirty="0"/>
              <a:t> </a:t>
            </a:r>
            <a:r>
              <a:rPr lang="es-ES" dirty="0" err="1"/>
              <a:t>immediate</a:t>
            </a:r>
            <a:r>
              <a:rPr lang="es-ES" dirty="0"/>
              <a:t>, constructive </a:t>
            </a:r>
            <a:r>
              <a:rPr lang="es-ES" dirty="0" err="1"/>
              <a:t>feedback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Adapt</a:t>
            </a:r>
            <a:r>
              <a:rPr lang="es-ES" dirty="0"/>
              <a:t>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teaching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meet</a:t>
            </a:r>
            <a:r>
              <a:rPr lang="es-ES" dirty="0"/>
              <a:t> </a:t>
            </a:r>
            <a:r>
              <a:rPr lang="es-ES" dirty="0" err="1"/>
              <a:t>students</a:t>
            </a:r>
            <a:r>
              <a:rPr lang="es-ES" dirty="0"/>
              <a:t>’ </a:t>
            </a:r>
            <a:r>
              <a:rPr lang="es-ES" dirty="0" err="1"/>
              <a:t>needs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moment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u="sng" dirty="0" err="1"/>
              <a:t>Group</a:t>
            </a:r>
            <a:r>
              <a:rPr lang="es-ES" b="1" u="sng" dirty="0"/>
              <a:t> </a:t>
            </a:r>
            <a:r>
              <a:rPr lang="es-ES" b="1" u="sng" dirty="0" err="1"/>
              <a:t>discussion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 err="1"/>
              <a:t>What</a:t>
            </a:r>
            <a:r>
              <a:rPr lang="es-ES" dirty="0"/>
              <a:t> are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challenges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real-time </a:t>
            </a:r>
            <a:r>
              <a:rPr lang="es-ES" dirty="0" err="1"/>
              <a:t>feedback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?"</a:t>
            </a:r>
          </a:p>
          <a:p>
            <a:endParaRPr lang="es-ES" b="1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208E0E7-38EE-012A-134B-D7BC6908EA52}"/>
              </a:ext>
            </a:extLst>
          </p:cNvPr>
          <p:cNvSpPr txBox="1"/>
          <p:nvPr/>
        </p:nvSpPr>
        <p:spPr>
          <a:xfrm>
            <a:off x="151912" y="754675"/>
            <a:ext cx="713118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Teaching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Unit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3: Real-Time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Assessment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and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Feedback</a:t>
            </a:r>
            <a:endParaRPr lang="es-ES" sz="2000" b="1" dirty="0">
              <a:solidFill>
                <a:schemeClr val="bg1"/>
              </a:solidFill>
              <a:highlight>
                <a:srgbClr val="2C3D68"/>
              </a:highlight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7A114B84-E4D1-B8D7-3EBF-27732F8C243D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2">
            <a:extLst>
              <a:ext uri="{FF2B5EF4-FFF2-40B4-BE49-F238E27FC236}">
                <a16:creationId xmlns:a16="http://schemas.microsoft.com/office/drawing/2014/main" id="{B9270331-F8BD-5888-A8C5-F7D98BFA0205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94B93A97-0783-9516-88F1-94B8D58CFB15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11CCFFDB-2A16-1FF8-AE6C-82FF36520F41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243973DE-4D6D-71D8-0581-6DFBB8CA39C3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feld 7">
            <a:extLst>
              <a:ext uri="{FF2B5EF4-FFF2-40B4-BE49-F238E27FC236}">
                <a16:creationId xmlns:a16="http://schemas.microsoft.com/office/drawing/2014/main" id="{58F4896D-A5A4-EE31-4D1E-9B6B22111D18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6266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770509-2E20-83D4-7F25-3F633E8BA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E57FD25-963B-370A-91CE-72F0F8B8B721}"/>
              </a:ext>
            </a:extLst>
          </p:cNvPr>
          <p:cNvSpPr txBox="1"/>
          <p:nvPr/>
        </p:nvSpPr>
        <p:spPr>
          <a:xfrm>
            <a:off x="932176" y="1325922"/>
            <a:ext cx="99076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>
                <a:solidFill>
                  <a:schemeClr val="accent6"/>
                </a:solidFill>
              </a:rPr>
              <a:t>Documenting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b="1" dirty="0" err="1">
                <a:solidFill>
                  <a:schemeClr val="accent6"/>
                </a:solidFill>
              </a:rPr>
              <a:t>interactions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dirty="0" err="1"/>
              <a:t>provides</a:t>
            </a:r>
            <a:r>
              <a:rPr lang="es-ES" dirty="0"/>
              <a:t> </a:t>
            </a:r>
            <a:r>
              <a:rPr lang="es-ES" dirty="0" err="1"/>
              <a:t>insights</a:t>
            </a:r>
            <a:r>
              <a:rPr lang="es-ES" dirty="0"/>
              <a:t> </a:t>
            </a:r>
            <a:r>
              <a:rPr lang="es-ES" dirty="0" err="1"/>
              <a:t>into</a:t>
            </a:r>
            <a:r>
              <a:rPr lang="es-ES" dirty="0"/>
              <a:t> </a:t>
            </a:r>
            <a:r>
              <a:rPr lang="es-ES" dirty="0" err="1"/>
              <a:t>student</a:t>
            </a:r>
            <a:r>
              <a:rPr lang="es-ES" dirty="0"/>
              <a:t> </a:t>
            </a:r>
            <a:r>
              <a:rPr lang="es-ES" dirty="0" err="1"/>
              <a:t>progress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Observe </a:t>
            </a:r>
            <a:r>
              <a:rPr lang="es-ES" dirty="0" err="1"/>
              <a:t>behaviors</a:t>
            </a:r>
            <a:r>
              <a:rPr lang="es-ES" dirty="0"/>
              <a:t>, </a:t>
            </a:r>
            <a:r>
              <a:rPr lang="es-ES" dirty="0" err="1"/>
              <a:t>participation</a:t>
            </a:r>
            <a:r>
              <a:rPr lang="es-ES" dirty="0"/>
              <a:t>, and social </a:t>
            </a:r>
            <a:r>
              <a:rPr lang="es-ES" dirty="0" err="1"/>
              <a:t>interactions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Record</a:t>
            </a:r>
            <a:r>
              <a:rPr lang="es-ES" dirty="0"/>
              <a:t> </a:t>
            </a:r>
            <a:r>
              <a:rPr lang="es-ES" dirty="0" err="1"/>
              <a:t>observations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track</a:t>
            </a:r>
            <a:r>
              <a:rPr lang="es-ES" dirty="0"/>
              <a:t> </a:t>
            </a:r>
            <a:r>
              <a:rPr lang="es-ES" dirty="0" err="1"/>
              <a:t>development</a:t>
            </a:r>
            <a:r>
              <a:rPr lang="es-ES" dirty="0"/>
              <a:t> </a:t>
            </a:r>
            <a:r>
              <a:rPr lang="es-ES" dirty="0" err="1"/>
              <a:t>over</a:t>
            </a:r>
            <a:r>
              <a:rPr lang="es-ES" dirty="0"/>
              <a:t> time.</a:t>
            </a:r>
          </a:p>
          <a:p>
            <a:endParaRPr lang="es-ES" dirty="0"/>
          </a:p>
          <a:p>
            <a:r>
              <a:rPr lang="es-ES" b="1" u="sng" dirty="0" err="1"/>
              <a:t>Group</a:t>
            </a:r>
            <a:r>
              <a:rPr lang="es-ES" b="1" u="sng" dirty="0"/>
              <a:t> </a:t>
            </a:r>
            <a:r>
              <a:rPr lang="es-ES" b="1" u="sng" dirty="0" err="1"/>
              <a:t>activity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 err="1"/>
              <a:t>Practice</a:t>
            </a:r>
            <a:r>
              <a:rPr lang="es-ES" dirty="0"/>
              <a:t> </a:t>
            </a:r>
            <a:r>
              <a:rPr lang="es-ES" dirty="0" err="1"/>
              <a:t>observing</a:t>
            </a:r>
            <a:r>
              <a:rPr lang="es-ES" dirty="0"/>
              <a:t> a </a:t>
            </a:r>
            <a:r>
              <a:rPr lang="es-ES" dirty="0" err="1"/>
              <a:t>simulated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 </a:t>
            </a:r>
            <a:r>
              <a:rPr lang="es-ES" dirty="0" err="1"/>
              <a:t>scene</a:t>
            </a:r>
            <a:r>
              <a:rPr lang="es-ES" dirty="0"/>
              <a:t>, </a:t>
            </a:r>
            <a:r>
              <a:rPr lang="es-ES" dirty="0" err="1"/>
              <a:t>documenting</a:t>
            </a:r>
            <a:r>
              <a:rPr lang="es-ES" dirty="0"/>
              <a:t> </a:t>
            </a:r>
            <a:r>
              <a:rPr lang="es-ES" dirty="0" err="1"/>
              <a:t>behaviors</a:t>
            </a:r>
            <a:r>
              <a:rPr lang="es-ES" dirty="0"/>
              <a:t>, and </a:t>
            </a:r>
            <a:r>
              <a:rPr lang="es-ES" dirty="0" err="1"/>
              <a:t>discussing</a:t>
            </a:r>
            <a:r>
              <a:rPr lang="es-ES" dirty="0"/>
              <a:t> </a:t>
            </a:r>
            <a:r>
              <a:rPr lang="es-ES" dirty="0" err="1"/>
              <a:t>effective</a:t>
            </a:r>
            <a:r>
              <a:rPr lang="es-ES" dirty="0"/>
              <a:t> </a:t>
            </a:r>
            <a:r>
              <a:rPr lang="es-ES" dirty="0" err="1"/>
              <a:t>feedback</a:t>
            </a:r>
            <a:r>
              <a:rPr lang="es-ES" dirty="0"/>
              <a:t> </a:t>
            </a:r>
            <a:r>
              <a:rPr lang="es-ES" dirty="0" err="1"/>
              <a:t>methods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E5716563-34BF-C956-7211-84713CE70A91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655F297C-B6A7-E217-953D-143C6943497F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61211104-51FB-F09A-64FE-59D77D9743B8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6EBCF247-6B15-C257-93DB-1D1DBDE82B02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A0067611-9FC1-15AD-A8A3-070B85AC7E75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821D3154-6B79-109C-37D0-6985E93CEAA5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708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425D5-44D5-D2F6-E2FD-0A2C05664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C4E6AE1-4B0F-C69E-D784-00282EC52868}"/>
              </a:ext>
            </a:extLst>
          </p:cNvPr>
          <p:cNvSpPr txBox="1"/>
          <p:nvPr/>
        </p:nvSpPr>
        <p:spPr>
          <a:xfrm>
            <a:off x="151912" y="2008310"/>
            <a:ext cx="12040087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6000" b="1" dirty="0"/>
              <a:t>Practical strategies </a:t>
            </a:r>
            <a:br>
              <a:rPr lang="en-IE" sz="6000" b="1" dirty="0"/>
            </a:br>
            <a:r>
              <a:rPr lang="en-IE" sz="6000" b="1" dirty="0"/>
              <a:t>in the classroom</a:t>
            </a:r>
            <a:endParaRPr lang="en-IE" sz="3200" dirty="0"/>
          </a:p>
          <a:p>
            <a:pPr algn="ctr"/>
            <a:r>
              <a:rPr lang="en-IE" sz="3200" dirty="0"/>
              <a:t>M#5 Hands-on Teaching</a:t>
            </a:r>
          </a:p>
        </p:txBody>
      </p:sp>
      <p:sp>
        <p:nvSpPr>
          <p:cNvPr id="2" name="Rectangle 17">
            <a:extLst>
              <a:ext uri="{FF2B5EF4-FFF2-40B4-BE49-F238E27FC236}">
                <a16:creationId xmlns:a16="http://schemas.microsoft.com/office/drawing/2014/main" id="{959F38F6-6F29-9BF6-05F7-814ADD3F18C9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304475C-E8B4-E136-781E-1C8DCC9828ED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1C7C7A67-9713-AAD1-1410-48A7B02136C2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727F086-554D-D223-EBA4-5EF94292ED0E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830E0AE-AB8C-414A-4078-7949F021F423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E98847E-06C9-4A88-FECC-8BC2107C8BD8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49F3FBB-AF46-0EB3-9AD4-D9B5C396BDC2}"/>
              </a:ext>
            </a:extLst>
          </p:cNvPr>
          <p:cNvSpPr txBox="1"/>
          <p:nvPr/>
        </p:nvSpPr>
        <p:spPr>
          <a:xfrm>
            <a:off x="2274278" y="4739021"/>
            <a:ext cx="7655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err="1"/>
              <a:t>Adapted</a:t>
            </a:r>
            <a:r>
              <a:rPr lang="es-ES" b="1" dirty="0"/>
              <a:t> </a:t>
            </a:r>
            <a:r>
              <a:rPr lang="es-ES" b="1" dirty="0" err="1"/>
              <a:t>to</a:t>
            </a:r>
            <a:r>
              <a:rPr lang="es-ES" b="1" dirty="0"/>
              <a:t> ECE </a:t>
            </a:r>
            <a:r>
              <a:rPr lang="es-ES" b="1" dirty="0" err="1"/>
              <a:t>from</a:t>
            </a:r>
            <a:r>
              <a:rPr lang="es-ES" b="1" dirty="0"/>
              <a:t>: </a:t>
            </a:r>
            <a:br>
              <a:rPr lang="es-ES" dirty="0"/>
            </a:br>
            <a:r>
              <a:rPr lang="es-ES" dirty="0"/>
              <a:t>“Reflective </a:t>
            </a:r>
            <a:r>
              <a:rPr lang="es-ES" dirty="0" err="1"/>
              <a:t>Practice</a:t>
            </a:r>
            <a:r>
              <a:rPr lang="es-ES" dirty="0"/>
              <a:t> in PE </a:t>
            </a:r>
            <a:r>
              <a:rPr lang="es-ES" dirty="0" err="1"/>
              <a:t>Teaching</a:t>
            </a:r>
            <a:r>
              <a:rPr lang="es-ES" dirty="0"/>
              <a:t>” (Prof. Dr. Francis Ries ), </a:t>
            </a:r>
            <a:r>
              <a:rPr lang="es-ES" dirty="0" err="1"/>
              <a:t>Part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subject</a:t>
            </a:r>
            <a:r>
              <a:rPr lang="es-ES" dirty="0"/>
              <a:t>: “</a:t>
            </a:r>
            <a:r>
              <a:rPr lang="es-ES" dirty="0" err="1"/>
              <a:t>Teaching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PE II”, </a:t>
            </a:r>
            <a:r>
              <a:rPr lang="es-ES" dirty="0" err="1"/>
              <a:t>Faculty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Educational</a:t>
            </a:r>
            <a:r>
              <a:rPr lang="es-ES" dirty="0"/>
              <a:t> </a:t>
            </a:r>
            <a:r>
              <a:rPr lang="es-ES" dirty="0" err="1"/>
              <a:t>Sciences</a:t>
            </a:r>
            <a:r>
              <a:rPr lang="es-ES" dirty="0"/>
              <a:t>, </a:t>
            </a:r>
            <a:r>
              <a:rPr lang="es-ES" dirty="0" err="1"/>
              <a:t>University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Seville</a:t>
            </a:r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8605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37DCAE71-DC95-A89E-3C76-15BE564141A9}"/>
              </a:ext>
            </a:extLst>
          </p:cNvPr>
          <p:cNvSpPr txBox="1"/>
          <p:nvPr/>
        </p:nvSpPr>
        <p:spPr>
          <a:xfrm>
            <a:off x="541335" y="4698558"/>
            <a:ext cx="10982183" cy="1200329"/>
          </a:xfrm>
          <a:prstGeom prst="rect">
            <a:avLst/>
          </a:prstGeom>
          <a:noFill/>
        </p:spPr>
        <p:txBody>
          <a:bodyPr wrap="square" numCol="2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 further information on the </a:t>
            </a:r>
            <a:r>
              <a:rPr lang="en-GB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EduPASS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Project 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please follow the link:</a:t>
            </a:r>
            <a:r>
              <a:rPr lang="de-DE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Website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https://edupass-project.eu/</a:t>
            </a:r>
            <a:r>
              <a:rPr lang="de-D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en-GB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This work is licensed under the Creative   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           Commons Attribution 4.0 International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License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http://creativecommons.org/licenses/by/4.0/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8776968-3EB6-1AFE-9CBC-E6F703E7B498}"/>
              </a:ext>
            </a:extLst>
          </p:cNvPr>
          <p:cNvSpPr txBox="1"/>
          <p:nvPr/>
        </p:nvSpPr>
        <p:spPr>
          <a:xfrm>
            <a:off x="541334" y="892076"/>
            <a:ext cx="10421191" cy="37856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 numCol="1" anchor="t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400" b="1" kern="0" dirty="0">
                <a:effectLst/>
                <a:latin typeface="Calibri" panose="020F0502020204030204" pitchFamily="34" charset="0"/>
                <a:ea typeface="Yu Gothic Light" panose="020B0300000000000000" pitchFamily="34" charset="-128"/>
                <a:cs typeface="Calibri" panose="020F0502020204030204" pitchFamily="34" charset="0"/>
              </a:rPr>
              <a:t>Technical sheet</a:t>
            </a:r>
            <a:endParaRPr lang="de-DE" sz="2400" b="1" kern="0" dirty="0">
              <a:solidFill>
                <a:srgbClr val="2C3D68"/>
              </a:solidFill>
              <a:effectLst/>
              <a:latin typeface="Calibri" panose="020F0502020204030204" pitchFamily="34" charset="0"/>
              <a:ea typeface="Yu Gothic Light" panose="020B0300000000000000" pitchFamily="34" charset="-128"/>
              <a:cs typeface="Calibri" panose="020F0502020204030204" pitchFamily="34" charset="0"/>
            </a:endParaRP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Project: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Education for Physical Activity and Sport: </a:t>
            </a:r>
            <a:b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         Informal and Non-formal Settings</a:t>
            </a: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/>
                <a:ea typeface="Times New Roman" panose="02020603050405020304" pitchFamily="18" charset="0"/>
                <a:cs typeface="Calibri"/>
              </a:rPr>
              <a:t>Author: </a:t>
            </a:r>
            <a:r>
              <a:rPr lang="en-GB" dirty="0">
                <a:latin typeface="Calibri"/>
                <a:ea typeface="Times New Roman" panose="02020603050405020304" pitchFamily="18" charset="0"/>
                <a:cs typeface="Calibri"/>
              </a:rPr>
              <a:t>Jerónimo García-Fernández</a:t>
            </a:r>
            <a:endParaRPr lang="en-GB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/>
            </a:endParaRPr>
          </a:p>
          <a:p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b="1" dirty="0">
                <a:latin typeface="Calibri"/>
                <a:ea typeface="Times New Roman" panose="02020603050405020304" pitchFamily="18" charset="0"/>
                <a:cs typeface="Calibri"/>
              </a:rPr>
              <a:t>Intellectual Property Statement:</a:t>
            </a:r>
            <a:endParaRPr lang="es-ES" dirty="0"/>
          </a:p>
          <a:p>
            <a:b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GB" dirty="0">
                <a:latin typeface="Calibri"/>
                <a:ea typeface="Times New Roman" panose="02020603050405020304" pitchFamily="18" charset="0"/>
                <a:cs typeface="Calibri"/>
              </a:rPr>
              <a:t>The following slides </a:t>
            </a:r>
            <a:r>
              <a:rPr lang="es-ES" dirty="0" err="1">
                <a:latin typeface="Calibri"/>
                <a:ea typeface="Times New Roman" panose="02020603050405020304" pitchFamily="18" charset="0"/>
                <a:cs typeface="Calibri"/>
              </a:rPr>
              <a:t>were</a:t>
            </a:r>
            <a:r>
              <a:rPr lang="es-ES" dirty="0">
                <a:latin typeface="Calibri"/>
                <a:ea typeface="Times New Roman" panose="02020603050405020304" pitchFamily="18" charset="0"/>
                <a:cs typeface="Calibri"/>
              </a:rPr>
              <a:t> </a:t>
            </a:r>
            <a:r>
              <a:rPr lang="es-ES" dirty="0" err="1">
                <a:latin typeface="Calibri"/>
                <a:ea typeface="Times New Roman" panose="02020603050405020304" pitchFamily="18" charset="0"/>
                <a:cs typeface="Calibri"/>
              </a:rPr>
              <a:t>a</a:t>
            </a:r>
            <a:r>
              <a:rPr lang="es-ES" dirty="0" err="1"/>
              <a:t>dapted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ECE </a:t>
            </a:r>
            <a:r>
              <a:rPr lang="es-ES" dirty="0" err="1"/>
              <a:t>from</a:t>
            </a:r>
            <a:r>
              <a:rPr lang="es-ES" dirty="0"/>
              <a:t> “Reflective </a:t>
            </a:r>
            <a:r>
              <a:rPr lang="es-ES" dirty="0" err="1"/>
              <a:t>Practice</a:t>
            </a:r>
            <a:r>
              <a:rPr lang="es-ES" dirty="0"/>
              <a:t> in PE </a:t>
            </a:r>
            <a:r>
              <a:rPr lang="es-ES" dirty="0" err="1"/>
              <a:t>Teaching</a:t>
            </a:r>
            <a:r>
              <a:rPr lang="es-ES" dirty="0"/>
              <a:t>” (Prof. Dr. Francis Ries), </a:t>
            </a:r>
            <a:r>
              <a:rPr lang="es-ES" dirty="0" err="1"/>
              <a:t>Part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subject</a:t>
            </a:r>
            <a:r>
              <a:rPr lang="es-ES" dirty="0"/>
              <a:t>: “</a:t>
            </a:r>
            <a:r>
              <a:rPr lang="es-ES" dirty="0" err="1"/>
              <a:t>Teaching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PE II”, </a:t>
            </a:r>
            <a:r>
              <a:rPr lang="es-ES" dirty="0" err="1"/>
              <a:t>faculty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Educational</a:t>
            </a:r>
            <a:r>
              <a:rPr lang="es-ES" dirty="0"/>
              <a:t> </a:t>
            </a:r>
            <a:r>
              <a:rPr lang="es-ES" dirty="0" err="1"/>
              <a:t>Sciences</a:t>
            </a:r>
            <a:r>
              <a:rPr lang="es-ES" dirty="0"/>
              <a:t>, </a:t>
            </a:r>
            <a:r>
              <a:rPr lang="es-ES" dirty="0" err="1"/>
              <a:t>University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Seville</a:t>
            </a:r>
            <a:r>
              <a:rPr lang="en-GB" dirty="0">
                <a:latin typeface="Calibri"/>
                <a:ea typeface="Times New Roman" panose="02020603050405020304" pitchFamily="18" charset="0"/>
                <a:cs typeface="Calibri"/>
              </a:rPr>
              <a:t>. They are shared here as a resource to be adapted in respective contexts, where the intellectual property of Jerónimo García-Fernández, </a:t>
            </a:r>
            <a:r>
              <a:rPr lang="es-ES" dirty="0"/>
              <a:t>Francis Ries / </a:t>
            </a:r>
            <a:r>
              <a:rPr lang="es-ES" dirty="0" err="1"/>
              <a:t>University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Seville</a:t>
            </a:r>
            <a:r>
              <a:rPr lang="en-GB" dirty="0">
                <a:latin typeface="Calibri"/>
                <a:ea typeface="Times New Roman" panose="02020603050405020304" pitchFamily="18" charset="0"/>
                <a:cs typeface="Calibri"/>
              </a:rPr>
              <a:t> should be acknowledged, if their slides are used.</a:t>
            </a:r>
            <a:endParaRPr lang="en-GB" b="1" dirty="0">
              <a:highlight>
                <a:srgbClr val="FFFF00"/>
              </a:highlight>
              <a:latin typeface="Calibri"/>
              <a:ea typeface="Times New Roman" panose="02020603050405020304" pitchFamily="18" charset="0"/>
              <a:cs typeface="Calibri"/>
            </a:endParaRPr>
          </a:p>
        </p:txBody>
      </p:sp>
      <p:pic>
        <p:nvPicPr>
          <p:cNvPr id="8" name="Picture 4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C184EC39-ED71-C1DD-BC49-882960C336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426" y="4811998"/>
            <a:ext cx="1054735" cy="365760"/>
          </a:xfrm>
          <a:prstGeom prst="rect">
            <a:avLst/>
          </a:prstGeom>
          <a:noFill/>
        </p:spPr>
      </p:pic>
      <p:sp>
        <p:nvSpPr>
          <p:cNvPr id="2" name="Rectangle 17">
            <a:extLst>
              <a:ext uri="{FF2B5EF4-FFF2-40B4-BE49-F238E27FC236}">
                <a16:creationId xmlns:a16="http://schemas.microsoft.com/office/drawing/2014/main" id="{D36789C8-8A12-E3BE-D60E-45B20A2627D0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210D2D7-D890-EA02-B557-4E71EE79C562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4" name="Rectangle 17">
            <a:extLst>
              <a:ext uri="{FF2B5EF4-FFF2-40B4-BE49-F238E27FC236}">
                <a16:creationId xmlns:a16="http://schemas.microsoft.com/office/drawing/2014/main" id="{55080B32-743F-B5C0-A35C-72F8A23CFBC7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8B5207E-CD5E-4319-8954-0537B9390D30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416DE7C8-3395-442C-E4EE-DE41214EE0D0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extfeld 7">
            <a:extLst>
              <a:ext uri="{FF2B5EF4-FFF2-40B4-BE49-F238E27FC236}">
                <a16:creationId xmlns:a16="http://schemas.microsoft.com/office/drawing/2014/main" id="{E5A7B410-7EB0-23A2-002D-CCDFCA2794C9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1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78738-E9F4-05F0-D094-DD1B84653B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211D73E-D3D8-6D76-9AC2-903B94405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657851"/>
              </p:ext>
            </p:extLst>
          </p:nvPr>
        </p:nvGraphicFramePr>
        <p:xfrm>
          <a:off x="1413163" y="1512916"/>
          <a:ext cx="7863841" cy="3525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63841">
                  <a:extLst>
                    <a:ext uri="{9D8B030D-6E8A-4147-A177-3AD203B41FA5}">
                      <a16:colId xmlns:a16="http://schemas.microsoft.com/office/drawing/2014/main" val="390467493"/>
                    </a:ext>
                  </a:extLst>
                </a:gridCol>
              </a:tblGrid>
              <a:tr h="15653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de-DE" sz="2000" kern="0">
                          <a:effectLst/>
                        </a:rPr>
                        <a:t>Design and execute developmentally appropriate activities, utilizing innovative teaching tools. Demonstrate empathy, respect, and a commitment to continuous learning and reflective practice.</a:t>
                      </a:r>
                      <a:endParaRPr lang="es-ES" sz="2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817168"/>
                  </a:ext>
                </a:extLst>
              </a:tr>
              <a:tr h="19603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US" sz="2000" kern="0" dirty="0">
                          <a:effectLst/>
                        </a:rPr>
                        <a:t>Teaching Unit 1: Designing inclusive educational activities.</a:t>
                      </a:r>
                      <a:endParaRPr lang="es-ES" sz="2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US" sz="2000" kern="0" dirty="0">
                          <a:effectLst/>
                        </a:rPr>
                        <a:t>Teaching Unit 2: Managing group dynamics and conflict resolution.</a:t>
                      </a:r>
                      <a:endParaRPr lang="es-ES" sz="20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Symbol" pitchFamily="2" charset="2"/>
                        <a:buChar char=""/>
                      </a:pPr>
                      <a:r>
                        <a:rPr lang="en-US" sz="2000" kern="0" dirty="0">
                          <a:effectLst/>
                        </a:rPr>
                        <a:t>Teaching Unit 3: Real-time assessment and feedback.</a:t>
                      </a:r>
                      <a:endParaRPr lang="es-ES" sz="2000" kern="100" dirty="0">
                        <a:effectLst/>
                      </a:endParaRPr>
                    </a:p>
                    <a:p>
                      <a:pPr marL="228600">
                        <a:lnSpc>
                          <a:spcPct val="107000"/>
                        </a:lnSpc>
                      </a:pPr>
                      <a:r>
                        <a:rPr lang="en-US" sz="2000" kern="0" dirty="0">
                          <a:effectLst/>
                        </a:rPr>
                        <a:t> </a:t>
                      </a:r>
                      <a:endParaRPr lang="es-ES" sz="20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9809621"/>
                  </a:ext>
                </a:extLst>
              </a:tr>
            </a:tbl>
          </a:graphicData>
        </a:graphic>
      </p:graphicFrame>
      <p:sp>
        <p:nvSpPr>
          <p:cNvPr id="4" name="Rectangle 17">
            <a:extLst>
              <a:ext uri="{FF2B5EF4-FFF2-40B4-BE49-F238E27FC236}">
                <a16:creationId xmlns:a16="http://schemas.microsoft.com/office/drawing/2014/main" id="{B125A1A7-BA42-2CC3-7F9E-0ED4D7F19750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extfeld 2">
            <a:extLst>
              <a:ext uri="{FF2B5EF4-FFF2-40B4-BE49-F238E27FC236}">
                <a16:creationId xmlns:a16="http://schemas.microsoft.com/office/drawing/2014/main" id="{1F8EFEEF-E464-A348-35A3-82977450AB08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  <a:highlight>
                  <a:srgbClr val="C0C0C0"/>
                </a:highlight>
              </a:rPr>
              <a:t>5</a:t>
            </a:r>
            <a:r>
              <a:rPr lang="en-IE" sz="1800" b="1" dirty="0">
                <a:solidFill>
                  <a:schemeClr val="bg1"/>
                </a:solidFill>
                <a:highlight>
                  <a:srgbClr val="C0C0C0"/>
                </a:highlight>
              </a:rPr>
              <a:t>.</a:t>
            </a:r>
            <a:r>
              <a:rPr lang="en-IE" b="1" dirty="0">
                <a:solidFill>
                  <a:schemeClr val="bg1"/>
                </a:solidFill>
                <a:highlight>
                  <a:srgbClr val="C0C0C0"/>
                </a:highlight>
              </a:rPr>
              <a:t>2</a:t>
            </a:r>
            <a:endParaRPr lang="de-DE" b="1" dirty="0">
              <a:solidFill>
                <a:schemeClr val="bg1"/>
              </a:solidFill>
              <a:highlight>
                <a:srgbClr val="C0C0C0"/>
              </a:highlight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507C6638-7CB0-8B80-678D-6827D3C22E73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feld 4">
            <a:extLst>
              <a:ext uri="{FF2B5EF4-FFF2-40B4-BE49-F238E27FC236}">
                <a16:creationId xmlns:a16="http://schemas.microsoft.com/office/drawing/2014/main" id="{95630090-CBA6-7826-F506-76ED6DF18CCD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AE03BDCA-F434-815C-1921-666294709762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feld 7">
            <a:extLst>
              <a:ext uri="{FF2B5EF4-FFF2-40B4-BE49-F238E27FC236}">
                <a16:creationId xmlns:a16="http://schemas.microsoft.com/office/drawing/2014/main" id="{EA2E4545-5D85-D60B-2D56-6BA7E380E7FF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345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57A1D-F6EE-5EDB-82F0-D0C34C90C9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7">
            <a:extLst>
              <a:ext uri="{FF2B5EF4-FFF2-40B4-BE49-F238E27FC236}">
                <a16:creationId xmlns:a16="http://schemas.microsoft.com/office/drawing/2014/main" id="{7526EA49-EF59-E7CB-CD5B-9D9543E3F7D8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231EB1A1-FAF1-D6DB-5A72-819FEB60BF6D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AA7847A2-4085-6631-FA9B-1A43F9B39571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feld 4">
            <a:extLst>
              <a:ext uri="{FF2B5EF4-FFF2-40B4-BE49-F238E27FC236}">
                <a16:creationId xmlns:a16="http://schemas.microsoft.com/office/drawing/2014/main" id="{6FBD5DA8-0D95-6FB9-9F57-FE86B806BBC8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A550481B-BA13-C181-4282-F358EE757895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feld 7">
            <a:extLst>
              <a:ext uri="{FF2B5EF4-FFF2-40B4-BE49-F238E27FC236}">
                <a16:creationId xmlns:a16="http://schemas.microsoft.com/office/drawing/2014/main" id="{A46C2183-8253-2FA6-F61B-081631D37649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Imagen de salida">
            <a:extLst>
              <a:ext uri="{FF2B5EF4-FFF2-40B4-BE49-F238E27FC236}">
                <a16:creationId xmlns:a16="http://schemas.microsoft.com/office/drawing/2014/main" id="{EBBC473F-D38C-A7F5-970E-7E3F2D8104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080" y="1397285"/>
            <a:ext cx="8393666" cy="430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CDE1D0B7-7E20-5449-467B-4C37ACA91EB8}"/>
              </a:ext>
            </a:extLst>
          </p:cNvPr>
          <p:cNvSpPr txBox="1"/>
          <p:nvPr/>
        </p:nvSpPr>
        <p:spPr>
          <a:xfrm>
            <a:off x="1021425" y="801817"/>
            <a:ext cx="3700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/>
              <a:t>What</a:t>
            </a:r>
            <a:r>
              <a:rPr lang="es-ES" b="1" dirty="0"/>
              <a:t>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important</a:t>
            </a:r>
            <a:r>
              <a:rPr lang="es-ES" b="1" dirty="0"/>
              <a:t> in </a:t>
            </a:r>
            <a:r>
              <a:rPr lang="es-ES" b="1" dirty="0" err="1"/>
              <a:t>this</a:t>
            </a:r>
            <a:r>
              <a:rPr lang="es-ES" b="1" dirty="0"/>
              <a:t> </a:t>
            </a:r>
            <a:r>
              <a:rPr lang="es-ES" b="1" dirty="0" err="1"/>
              <a:t>course</a:t>
            </a:r>
            <a:r>
              <a:rPr lang="es-ES" b="1" dirty="0"/>
              <a:t> 5.2?</a:t>
            </a:r>
          </a:p>
        </p:txBody>
      </p:sp>
    </p:spTree>
    <p:extLst>
      <p:ext uri="{BB962C8B-B14F-4D97-AF65-F5344CB8AC3E}">
        <p14:creationId xmlns:p14="http://schemas.microsoft.com/office/powerpoint/2010/main" val="216421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E2F2C3E-51E3-8700-32C5-EE9641830E58}"/>
              </a:ext>
            </a:extLst>
          </p:cNvPr>
          <p:cNvSpPr txBox="1"/>
          <p:nvPr/>
        </p:nvSpPr>
        <p:spPr>
          <a:xfrm>
            <a:off x="972893" y="1913122"/>
            <a:ext cx="101994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err="1"/>
              <a:t>This</a:t>
            </a:r>
            <a:r>
              <a:rPr lang="es-ES" sz="2000" b="1" dirty="0"/>
              <a:t> </a:t>
            </a:r>
            <a:r>
              <a:rPr lang="es-ES" sz="2000" b="1" dirty="0" err="1"/>
              <a:t>section</a:t>
            </a:r>
            <a:r>
              <a:rPr lang="es-ES" sz="2000" b="1" dirty="0"/>
              <a:t> </a:t>
            </a:r>
            <a:r>
              <a:rPr lang="es-ES" sz="2000" b="1" dirty="0" err="1"/>
              <a:t>focuses</a:t>
            </a:r>
            <a:r>
              <a:rPr lang="es-ES" sz="2000" b="1" dirty="0"/>
              <a:t> </a:t>
            </a:r>
            <a:r>
              <a:rPr lang="es-ES" sz="2000" b="1" dirty="0" err="1"/>
              <a:t>on</a:t>
            </a:r>
            <a:r>
              <a:rPr lang="es-ES" sz="2000" b="1" dirty="0"/>
              <a:t> </a:t>
            </a:r>
            <a:r>
              <a:rPr lang="es-ES" sz="2000" b="1" dirty="0" err="1"/>
              <a:t>creating</a:t>
            </a:r>
            <a:r>
              <a:rPr lang="es-ES" sz="2000" b="1" dirty="0"/>
              <a:t> </a:t>
            </a:r>
            <a:r>
              <a:rPr lang="es-ES" sz="2000" b="1" dirty="0" err="1"/>
              <a:t>activities</a:t>
            </a:r>
            <a:r>
              <a:rPr lang="es-ES" sz="2000" b="1" dirty="0"/>
              <a:t> </a:t>
            </a:r>
            <a:r>
              <a:rPr lang="es-ES" sz="2000" b="1" dirty="0" err="1"/>
              <a:t>that</a:t>
            </a:r>
            <a:r>
              <a:rPr lang="es-ES" sz="2000" b="1" dirty="0"/>
              <a:t> </a:t>
            </a:r>
            <a:r>
              <a:rPr lang="es-ES" sz="2000" b="1" dirty="0" err="1"/>
              <a:t>cater</a:t>
            </a:r>
            <a:r>
              <a:rPr lang="es-ES" sz="2000" b="1" dirty="0"/>
              <a:t> </a:t>
            </a:r>
            <a:r>
              <a:rPr lang="es-ES" sz="2000" b="1" dirty="0" err="1"/>
              <a:t>to</a:t>
            </a:r>
            <a:r>
              <a:rPr lang="es-ES" sz="2000" b="1" dirty="0"/>
              <a:t> diverse </a:t>
            </a:r>
            <a:r>
              <a:rPr lang="es-ES" sz="2000" b="1" dirty="0" err="1"/>
              <a:t>needs</a:t>
            </a:r>
            <a:r>
              <a:rPr lang="es-ES" sz="2000" b="1" dirty="0"/>
              <a:t> in </a:t>
            </a:r>
            <a:r>
              <a:rPr lang="es-ES" sz="2000" b="1" dirty="0" err="1"/>
              <a:t>the</a:t>
            </a:r>
            <a:r>
              <a:rPr lang="es-ES" sz="2000" b="1" dirty="0"/>
              <a:t> </a:t>
            </a:r>
            <a:r>
              <a:rPr lang="es-ES" sz="2000" b="1" dirty="0" err="1"/>
              <a:t>classroom</a:t>
            </a:r>
            <a:r>
              <a:rPr lang="es-ES" sz="2000" b="1" dirty="0"/>
              <a:t>. </a:t>
            </a:r>
            <a:r>
              <a:rPr lang="es-ES" sz="2000" b="1" dirty="0" err="1"/>
              <a:t>You</a:t>
            </a:r>
            <a:r>
              <a:rPr lang="es-ES" sz="2000" b="1" dirty="0"/>
              <a:t> </a:t>
            </a:r>
            <a:r>
              <a:rPr lang="es-ES" sz="2000" b="1" dirty="0" err="1"/>
              <a:t>will</a:t>
            </a:r>
            <a:r>
              <a:rPr lang="es-ES" sz="2000" b="1" dirty="0"/>
              <a:t> </a:t>
            </a:r>
            <a:r>
              <a:rPr lang="es-ES" sz="2000" b="1" dirty="0" err="1"/>
              <a:t>learn</a:t>
            </a:r>
            <a:r>
              <a:rPr lang="es-ES" sz="2000" b="1" dirty="0"/>
              <a:t> </a:t>
            </a:r>
            <a:r>
              <a:rPr lang="es-ES" sz="2000" b="1" dirty="0" err="1"/>
              <a:t>the</a:t>
            </a:r>
            <a:r>
              <a:rPr lang="es-ES" sz="2000" b="1" dirty="0"/>
              <a:t> </a:t>
            </a:r>
            <a:r>
              <a:rPr lang="es-ES" sz="2000" b="1" dirty="0" err="1"/>
              <a:t>basics</a:t>
            </a:r>
            <a:r>
              <a:rPr lang="es-ES" sz="2000" b="1" dirty="0"/>
              <a:t> </a:t>
            </a:r>
            <a:r>
              <a:rPr lang="es-ES" sz="2000" b="1" dirty="0" err="1"/>
              <a:t>of</a:t>
            </a:r>
            <a:r>
              <a:rPr lang="es-ES" sz="2000" b="1" dirty="0"/>
              <a:t> inclusive </a:t>
            </a:r>
            <a:r>
              <a:rPr lang="es-ES" sz="2000" b="1" dirty="0" err="1"/>
              <a:t>education</a:t>
            </a:r>
            <a:r>
              <a:rPr lang="es-ES" sz="2000" b="1" dirty="0"/>
              <a:t> and explore </a:t>
            </a:r>
            <a:r>
              <a:rPr lang="es-ES" sz="2000" b="1" dirty="0" err="1"/>
              <a:t>how</a:t>
            </a:r>
            <a:r>
              <a:rPr lang="es-ES" sz="2000" b="1" dirty="0"/>
              <a:t> </a:t>
            </a:r>
            <a:r>
              <a:rPr lang="es-ES" sz="2000" b="1" dirty="0" err="1"/>
              <a:t>to</a:t>
            </a:r>
            <a:r>
              <a:rPr lang="es-ES" sz="2000" b="1" dirty="0"/>
              <a:t> </a:t>
            </a:r>
            <a:r>
              <a:rPr lang="es-ES" sz="2000" b="1" dirty="0" err="1"/>
              <a:t>design</a:t>
            </a:r>
            <a:r>
              <a:rPr lang="es-ES" sz="2000" b="1" dirty="0"/>
              <a:t> </a:t>
            </a:r>
            <a:r>
              <a:rPr lang="es-ES" sz="2000" b="1" dirty="0" err="1"/>
              <a:t>activities</a:t>
            </a:r>
            <a:r>
              <a:rPr lang="es-ES" sz="2000" b="1" dirty="0"/>
              <a:t> </a:t>
            </a:r>
            <a:r>
              <a:rPr lang="es-ES" sz="2000" b="1" dirty="0" err="1"/>
              <a:t>that</a:t>
            </a:r>
            <a:r>
              <a:rPr lang="es-ES" sz="2000" b="1" dirty="0"/>
              <a:t> </a:t>
            </a:r>
            <a:r>
              <a:rPr lang="es-ES" sz="2000" b="1" dirty="0" err="1"/>
              <a:t>allow</a:t>
            </a:r>
            <a:r>
              <a:rPr lang="es-ES" sz="2000" b="1" dirty="0"/>
              <a:t> </a:t>
            </a:r>
            <a:r>
              <a:rPr lang="es-ES" sz="2000" b="1" dirty="0" err="1"/>
              <a:t>all</a:t>
            </a:r>
            <a:r>
              <a:rPr lang="es-ES" sz="2000" b="1" dirty="0"/>
              <a:t> </a:t>
            </a:r>
            <a:r>
              <a:rPr lang="es-ES" sz="2000" b="1" dirty="0" err="1"/>
              <a:t>students</a:t>
            </a:r>
            <a:r>
              <a:rPr lang="es-ES" sz="2000" b="1" dirty="0"/>
              <a:t> </a:t>
            </a:r>
            <a:r>
              <a:rPr lang="es-ES" sz="2000" b="1" dirty="0" err="1"/>
              <a:t>to</a:t>
            </a:r>
            <a:r>
              <a:rPr lang="es-ES" sz="2000" b="1" dirty="0"/>
              <a:t> </a:t>
            </a:r>
            <a:r>
              <a:rPr lang="es-ES" sz="2000" b="1" dirty="0" err="1"/>
              <a:t>participate</a:t>
            </a:r>
            <a:r>
              <a:rPr lang="es-ES" sz="2000" b="1" dirty="0"/>
              <a:t> </a:t>
            </a:r>
            <a:r>
              <a:rPr lang="es-ES" sz="2000" b="1" dirty="0" err="1"/>
              <a:t>fully</a:t>
            </a:r>
            <a:r>
              <a:rPr lang="es-ES" sz="2000" b="1" dirty="0"/>
              <a:t> and </a:t>
            </a:r>
            <a:r>
              <a:rPr lang="es-ES" sz="2000" b="1" dirty="0" err="1"/>
              <a:t>effectively</a:t>
            </a:r>
            <a:r>
              <a:rPr lang="es-ES" sz="2000" b="1" dirty="0"/>
              <a:t>.</a:t>
            </a:r>
          </a:p>
        </p:txBody>
      </p:sp>
      <p:pic>
        <p:nvPicPr>
          <p:cNvPr id="3074" name="Picture 2" descr="Inclusive Teaching and Course Design">
            <a:extLst>
              <a:ext uri="{FF2B5EF4-FFF2-40B4-BE49-F238E27FC236}">
                <a16:creationId xmlns:a16="http://schemas.microsoft.com/office/drawing/2014/main" id="{10EA290E-819B-11B8-3EE5-C9460E027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850" y="3525127"/>
            <a:ext cx="4940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F94EB2E7-E41E-B4C8-CBC8-7BB5D4CF6D32}"/>
              </a:ext>
            </a:extLst>
          </p:cNvPr>
          <p:cNvSpPr txBox="1"/>
          <p:nvPr/>
        </p:nvSpPr>
        <p:spPr>
          <a:xfrm>
            <a:off x="151911" y="787349"/>
            <a:ext cx="804443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Teaching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Unit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1: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Designing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Inclusive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Educational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Activities</a:t>
            </a:r>
            <a:endParaRPr lang="es-ES" sz="2000" b="1" dirty="0">
              <a:solidFill>
                <a:schemeClr val="bg1"/>
              </a:solidFill>
              <a:highlight>
                <a:srgbClr val="2C3D68"/>
              </a:highlight>
            </a:endParaRP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C72C65FE-E99D-0EE9-0376-0FA9766DC454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feld 2">
            <a:extLst>
              <a:ext uri="{FF2B5EF4-FFF2-40B4-BE49-F238E27FC236}">
                <a16:creationId xmlns:a16="http://schemas.microsoft.com/office/drawing/2014/main" id="{54F5A097-1967-16C8-96E9-9BC2D87FECBF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9AD84C9E-081A-562F-2062-D696CC03B007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Textfeld 4">
            <a:extLst>
              <a:ext uri="{FF2B5EF4-FFF2-40B4-BE49-F238E27FC236}">
                <a16:creationId xmlns:a16="http://schemas.microsoft.com/office/drawing/2014/main" id="{682E3334-A80D-B391-8A56-D1CFF1EF4A52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1D9DA3C1-E6CA-C290-93ED-070220A22B13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extfeld 7">
            <a:extLst>
              <a:ext uri="{FF2B5EF4-FFF2-40B4-BE49-F238E27FC236}">
                <a16:creationId xmlns:a16="http://schemas.microsoft.com/office/drawing/2014/main" id="{B5360654-5332-8444-CD8F-A508852D0F5D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755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712B6-73AC-054F-B393-6646253D34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14D7815-2C08-0349-D6A3-A8CD22ACAB04}"/>
              </a:ext>
            </a:extLst>
          </p:cNvPr>
          <p:cNvSpPr txBox="1"/>
          <p:nvPr/>
        </p:nvSpPr>
        <p:spPr>
          <a:xfrm>
            <a:off x="1131682" y="1758183"/>
            <a:ext cx="91491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Inclusive </a:t>
            </a:r>
            <a:r>
              <a:rPr lang="es-ES" dirty="0" err="1"/>
              <a:t>education</a:t>
            </a:r>
            <a:r>
              <a:rPr lang="es-ES" dirty="0"/>
              <a:t> </a:t>
            </a:r>
            <a:r>
              <a:rPr lang="es-ES" dirty="0" err="1"/>
              <a:t>emphasizes</a:t>
            </a:r>
            <a:r>
              <a:rPr lang="es-ES" dirty="0"/>
              <a:t> </a:t>
            </a:r>
            <a:r>
              <a:rPr lang="es-ES" dirty="0" err="1"/>
              <a:t>equal</a:t>
            </a:r>
            <a:r>
              <a:rPr lang="es-ES" dirty="0"/>
              <a:t>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opportunities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students</a:t>
            </a:r>
            <a:r>
              <a:rPr lang="es-ES" dirty="0"/>
              <a:t>. </a:t>
            </a:r>
          </a:p>
          <a:p>
            <a:endParaRPr lang="es-ES" b="1" dirty="0">
              <a:solidFill>
                <a:schemeClr val="accent6"/>
              </a:solidFill>
            </a:endParaRPr>
          </a:p>
          <a:p>
            <a:r>
              <a:rPr lang="es-ES" b="1" dirty="0">
                <a:solidFill>
                  <a:schemeClr val="accent6"/>
                </a:solidFill>
              </a:rPr>
              <a:t>Key </a:t>
            </a:r>
            <a:r>
              <a:rPr lang="es-ES" b="1" dirty="0" err="1">
                <a:solidFill>
                  <a:schemeClr val="accent6"/>
                </a:solidFill>
              </a:rPr>
              <a:t>concepts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b="1" dirty="0" err="1">
                <a:solidFill>
                  <a:schemeClr val="accent6"/>
                </a:solidFill>
              </a:rPr>
              <a:t>include</a:t>
            </a:r>
            <a:r>
              <a:rPr lang="es-ES" b="1" dirty="0">
                <a:solidFill>
                  <a:schemeClr val="accent6"/>
                </a:solidFill>
              </a:rPr>
              <a:t>:</a:t>
            </a:r>
          </a:p>
          <a:p>
            <a:endParaRPr lang="es-ES" dirty="0"/>
          </a:p>
          <a:p>
            <a:r>
              <a:rPr lang="es-ES" dirty="0" err="1"/>
              <a:t>Recognizing</a:t>
            </a:r>
            <a:r>
              <a:rPr lang="es-ES" dirty="0"/>
              <a:t> diverse </a:t>
            </a:r>
            <a:r>
              <a:rPr lang="es-ES" dirty="0" err="1"/>
              <a:t>needs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classroom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Adapting</a:t>
            </a:r>
            <a:r>
              <a:rPr lang="es-ES" dirty="0"/>
              <a:t> </a:t>
            </a:r>
            <a:r>
              <a:rPr lang="es-ES" dirty="0" err="1"/>
              <a:t>activities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skill</a:t>
            </a:r>
            <a:r>
              <a:rPr lang="es-ES" dirty="0"/>
              <a:t> </a:t>
            </a:r>
            <a:r>
              <a:rPr lang="es-ES" dirty="0" err="1"/>
              <a:t>levels</a:t>
            </a:r>
            <a:r>
              <a:rPr lang="es-ES" dirty="0"/>
              <a:t> and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styles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 err="1"/>
              <a:t>Insuring</a:t>
            </a:r>
            <a:r>
              <a:rPr lang="es-ES" dirty="0"/>
              <a:t> </a:t>
            </a:r>
            <a:r>
              <a:rPr lang="es-ES" dirty="0" err="1"/>
              <a:t>accessibility</a:t>
            </a:r>
            <a:r>
              <a:rPr lang="es-ES" dirty="0"/>
              <a:t> and active </a:t>
            </a:r>
            <a:r>
              <a:rPr lang="es-ES" dirty="0" err="1"/>
              <a:t>participation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every</a:t>
            </a:r>
            <a:r>
              <a:rPr lang="es-ES" dirty="0"/>
              <a:t> </a:t>
            </a:r>
            <a:r>
              <a:rPr lang="es-ES" dirty="0" err="1"/>
              <a:t>student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7E098FF9-B097-D213-05DC-80E7B223AC69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D20DE683-E650-D198-723A-7515AB9CDB65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8F563F8-3EA7-BD73-4834-D6FDBED085FF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E1D31744-B82D-2D22-B5B4-EC15E6FF7953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1612375C-8093-83CC-42AB-FE8EA4BECBA0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F70CDE7D-4674-AC6C-A9C0-5D4C412C9A31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614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66021-1D5B-12E4-5CC8-85C4E656D5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9812A1C-A8B8-56E3-5A5F-AB2F3759ABED}"/>
              </a:ext>
            </a:extLst>
          </p:cNvPr>
          <p:cNvSpPr txBox="1"/>
          <p:nvPr/>
        </p:nvSpPr>
        <p:spPr>
          <a:xfrm>
            <a:off x="1131683" y="1686514"/>
            <a:ext cx="83780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/>
              <a:t>Creating</a:t>
            </a:r>
            <a:r>
              <a:rPr lang="es-ES" dirty="0"/>
              <a:t> inclusive </a:t>
            </a:r>
            <a:r>
              <a:rPr lang="es-ES" b="1" dirty="0" err="1">
                <a:solidFill>
                  <a:schemeClr val="accent6"/>
                </a:solidFill>
              </a:rPr>
              <a:t>materials</a:t>
            </a:r>
            <a:r>
              <a:rPr lang="es-ES" b="1" dirty="0">
                <a:solidFill>
                  <a:schemeClr val="accent6"/>
                </a:solidFill>
              </a:rPr>
              <a:t> </a:t>
            </a:r>
            <a:r>
              <a:rPr lang="es-ES" b="1" dirty="0" err="1">
                <a:solidFill>
                  <a:schemeClr val="accent6"/>
                </a:solidFill>
              </a:rPr>
              <a:t>involves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Choosing</a:t>
            </a:r>
            <a:r>
              <a:rPr lang="es-ES" dirty="0"/>
              <a:t> </a:t>
            </a:r>
            <a:r>
              <a:rPr lang="es-ES" dirty="0" err="1"/>
              <a:t>materials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are </a:t>
            </a:r>
            <a:r>
              <a:rPr lang="es-ES" dirty="0" err="1"/>
              <a:t>accessible</a:t>
            </a:r>
            <a:r>
              <a:rPr lang="es-ES" dirty="0"/>
              <a:t> and </a:t>
            </a:r>
            <a:r>
              <a:rPr lang="es-ES" dirty="0" err="1"/>
              <a:t>engaging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Customizing</a:t>
            </a:r>
            <a:r>
              <a:rPr lang="es-ES" dirty="0"/>
              <a:t> </a:t>
            </a:r>
            <a:r>
              <a:rPr lang="es-ES" dirty="0" err="1"/>
              <a:t>resources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varying</a:t>
            </a:r>
            <a:r>
              <a:rPr lang="es-ES" dirty="0"/>
              <a:t> </a:t>
            </a:r>
            <a:r>
              <a:rPr lang="es-ES" dirty="0" err="1"/>
              <a:t>abilities</a:t>
            </a:r>
            <a:r>
              <a:rPr lang="es-ES" dirty="0"/>
              <a:t> and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preferences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Testing</a:t>
            </a:r>
            <a:r>
              <a:rPr lang="es-ES" dirty="0"/>
              <a:t> </a:t>
            </a:r>
            <a:r>
              <a:rPr lang="es-ES" dirty="0" err="1"/>
              <a:t>materials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effectiveness</a:t>
            </a:r>
            <a:r>
              <a:rPr lang="es-ES" dirty="0"/>
              <a:t> in diverse </a:t>
            </a:r>
            <a:r>
              <a:rPr lang="es-ES" dirty="0" err="1"/>
              <a:t>learning</a:t>
            </a:r>
            <a:r>
              <a:rPr lang="es-ES" dirty="0"/>
              <a:t> </a:t>
            </a:r>
            <a:r>
              <a:rPr lang="es-ES" dirty="0" err="1"/>
              <a:t>environments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u="sng" dirty="0" err="1"/>
              <a:t>Group</a:t>
            </a:r>
            <a:r>
              <a:rPr lang="es-ES" b="1" u="sng" dirty="0"/>
              <a:t> </a:t>
            </a:r>
            <a:r>
              <a:rPr lang="es-ES" b="1" u="sng" dirty="0" err="1"/>
              <a:t>activity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 err="1"/>
              <a:t>Design</a:t>
            </a:r>
            <a:r>
              <a:rPr lang="es-ES" dirty="0"/>
              <a:t> a </a:t>
            </a:r>
            <a:r>
              <a:rPr lang="es-ES" dirty="0" err="1"/>
              <a:t>sample</a:t>
            </a:r>
            <a:r>
              <a:rPr lang="es-ES" dirty="0"/>
              <a:t> inclusive material and test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peers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32D0FA1F-A96F-7753-01A0-CAABDEC941CB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7AC17942-640C-7728-DA7E-E6E424C971DA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9C6C064C-2D27-6AB1-9C1C-D63D5B4D2A74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171C8C87-1D32-608E-56EF-4DB1FF61F8BA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72CB59E1-F3D4-5CCD-8444-1D81A0FD9060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B76D93D-01A2-08F0-E116-0569F807EC4C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135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35D3E6-D0B4-116A-A9FD-F94F3C4FE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E4E55D5-5E5E-8B8C-2639-D3A43CA59C32}"/>
              </a:ext>
            </a:extLst>
          </p:cNvPr>
          <p:cNvSpPr txBox="1"/>
          <p:nvPr/>
        </p:nvSpPr>
        <p:spPr>
          <a:xfrm>
            <a:off x="1131682" y="1476449"/>
            <a:ext cx="106566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A </a:t>
            </a:r>
            <a:r>
              <a:rPr lang="es-ES" dirty="0" err="1"/>
              <a:t>well-designed</a:t>
            </a:r>
            <a:r>
              <a:rPr lang="es-ES" dirty="0"/>
              <a:t> </a:t>
            </a:r>
            <a:r>
              <a:rPr lang="es-ES" b="1" dirty="0" err="1">
                <a:solidFill>
                  <a:schemeClr val="accent6"/>
                </a:solidFill>
              </a:rPr>
              <a:t>activity</a:t>
            </a:r>
            <a:r>
              <a:rPr lang="es-ES" b="1" dirty="0">
                <a:solidFill>
                  <a:schemeClr val="accent6"/>
                </a:solidFill>
              </a:rPr>
              <a:t> plan </a:t>
            </a:r>
            <a:r>
              <a:rPr lang="es-ES" b="1" dirty="0" err="1">
                <a:solidFill>
                  <a:schemeClr val="accent6"/>
                </a:solidFill>
              </a:rPr>
              <a:t>includes</a:t>
            </a:r>
            <a:r>
              <a:rPr lang="es-ES" dirty="0"/>
              <a:t>:</a:t>
            </a:r>
          </a:p>
          <a:p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Clear </a:t>
            </a:r>
            <a:r>
              <a:rPr lang="es-ES" dirty="0" err="1"/>
              <a:t>objectives</a:t>
            </a:r>
            <a:r>
              <a:rPr lang="es-ES" dirty="0"/>
              <a:t> and </a:t>
            </a:r>
            <a:r>
              <a:rPr lang="es-ES" dirty="0" err="1"/>
              <a:t>goals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Resources</a:t>
            </a:r>
            <a:r>
              <a:rPr lang="es-ES" dirty="0"/>
              <a:t> and </a:t>
            </a:r>
            <a:r>
              <a:rPr lang="es-ES" dirty="0" err="1"/>
              <a:t>materials</a:t>
            </a:r>
            <a:r>
              <a:rPr lang="es-ES" dirty="0"/>
              <a:t> </a:t>
            </a:r>
            <a:r>
              <a:rPr lang="es-ES" dirty="0" err="1"/>
              <a:t>needed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Methods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adapting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various</a:t>
            </a:r>
            <a:r>
              <a:rPr lang="es-ES" dirty="0"/>
              <a:t> </a:t>
            </a:r>
            <a:r>
              <a:rPr lang="es-ES" dirty="0" err="1"/>
              <a:t>needs</a:t>
            </a:r>
            <a:r>
              <a:rPr lang="es-E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 err="1"/>
              <a:t>Assessment</a:t>
            </a:r>
            <a:r>
              <a:rPr lang="es-ES" dirty="0"/>
              <a:t> </a:t>
            </a:r>
            <a:r>
              <a:rPr lang="es-ES" dirty="0" err="1"/>
              <a:t>criteria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measure</a:t>
            </a:r>
            <a:r>
              <a:rPr lang="es-ES" dirty="0"/>
              <a:t> </a:t>
            </a:r>
            <a:r>
              <a:rPr lang="es-ES" dirty="0" err="1"/>
              <a:t>success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b="1" u="sng" dirty="0"/>
              <a:t>Individual </a:t>
            </a:r>
            <a:r>
              <a:rPr lang="es-ES" b="1" u="sng" dirty="0" err="1"/>
              <a:t>activity</a:t>
            </a:r>
            <a:r>
              <a:rPr lang="es-ES" dirty="0"/>
              <a:t>: </a:t>
            </a:r>
            <a:br>
              <a:rPr lang="es-ES" dirty="0"/>
            </a:br>
            <a:r>
              <a:rPr lang="es-ES" dirty="0" err="1"/>
              <a:t>Create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educational</a:t>
            </a:r>
            <a:r>
              <a:rPr lang="es-ES" dirty="0"/>
              <a:t> </a:t>
            </a:r>
            <a:r>
              <a:rPr lang="es-ES" dirty="0" err="1"/>
              <a:t>activity</a:t>
            </a:r>
            <a:r>
              <a:rPr lang="es-ES" dirty="0"/>
              <a:t> plan </a:t>
            </a:r>
            <a:r>
              <a:rPr lang="es-ES" dirty="0" err="1"/>
              <a:t>focusing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inclusivity</a:t>
            </a:r>
            <a:r>
              <a:rPr lang="es-ES" dirty="0"/>
              <a:t> and share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group</a:t>
            </a:r>
            <a:r>
              <a:rPr lang="es-ES" dirty="0"/>
              <a:t> </a:t>
            </a:r>
            <a:r>
              <a:rPr lang="es-ES" dirty="0" err="1"/>
              <a:t>feedback</a:t>
            </a:r>
            <a:r>
              <a:rPr lang="es-ES" dirty="0"/>
              <a:t>.</a:t>
            </a:r>
          </a:p>
          <a:p>
            <a:endParaRPr lang="es-ES" b="1" dirty="0"/>
          </a:p>
        </p:txBody>
      </p:sp>
      <p:sp>
        <p:nvSpPr>
          <p:cNvPr id="3" name="Rectangle 17">
            <a:extLst>
              <a:ext uri="{FF2B5EF4-FFF2-40B4-BE49-F238E27FC236}">
                <a16:creationId xmlns:a16="http://schemas.microsoft.com/office/drawing/2014/main" id="{1B704F75-84DE-F3F5-3A3D-960220514087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feld 2">
            <a:extLst>
              <a:ext uri="{FF2B5EF4-FFF2-40B4-BE49-F238E27FC236}">
                <a16:creationId xmlns:a16="http://schemas.microsoft.com/office/drawing/2014/main" id="{24A55BCE-5758-23CB-9E91-021B23333E35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F5625EE8-4073-5E13-13D1-ED3BDBCBE338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4">
            <a:extLst>
              <a:ext uri="{FF2B5EF4-FFF2-40B4-BE49-F238E27FC236}">
                <a16:creationId xmlns:a16="http://schemas.microsoft.com/office/drawing/2014/main" id="{42F745F7-5C4C-E96B-37C8-9FDF68F46238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071FBA47-680E-BC7D-F72F-C223EFD4A864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FA4F371-A403-F0F0-0175-148D4D7372CB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6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A38DAB-23D0-CCDC-8B67-4C6994F75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3FB91F7-02FE-5C94-77B3-F4C11F158BEB}"/>
              </a:ext>
            </a:extLst>
          </p:cNvPr>
          <p:cNvSpPr txBox="1"/>
          <p:nvPr/>
        </p:nvSpPr>
        <p:spPr>
          <a:xfrm>
            <a:off x="1021425" y="1922860"/>
            <a:ext cx="9934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err="1"/>
              <a:t>This</a:t>
            </a:r>
            <a:r>
              <a:rPr lang="es-ES" sz="2000" b="1" dirty="0"/>
              <a:t> </a:t>
            </a:r>
            <a:r>
              <a:rPr lang="es-ES" sz="2000" b="1" dirty="0" err="1"/>
              <a:t>unit</a:t>
            </a:r>
            <a:r>
              <a:rPr lang="es-ES" sz="2000" b="1" dirty="0"/>
              <a:t> </a:t>
            </a:r>
            <a:r>
              <a:rPr lang="es-ES" sz="2000" b="1" dirty="0" err="1"/>
              <a:t>covers</a:t>
            </a:r>
            <a:r>
              <a:rPr lang="es-ES" sz="2000" b="1" dirty="0"/>
              <a:t> </a:t>
            </a:r>
            <a:r>
              <a:rPr lang="es-ES" sz="2000" b="1" dirty="0" err="1"/>
              <a:t>techniques</a:t>
            </a:r>
            <a:r>
              <a:rPr lang="es-ES" sz="2000" b="1" dirty="0"/>
              <a:t> </a:t>
            </a:r>
            <a:r>
              <a:rPr lang="es-ES" sz="2000" b="1" dirty="0" err="1"/>
              <a:t>for</a:t>
            </a:r>
            <a:r>
              <a:rPr lang="es-ES" sz="2000" b="1" dirty="0"/>
              <a:t> </a:t>
            </a:r>
            <a:r>
              <a:rPr lang="es-ES" sz="2000" b="1" dirty="0" err="1"/>
              <a:t>managing</a:t>
            </a:r>
            <a:r>
              <a:rPr lang="es-ES" sz="2000" b="1" dirty="0"/>
              <a:t> </a:t>
            </a:r>
            <a:r>
              <a:rPr lang="es-ES" sz="2000" b="1" dirty="0" err="1"/>
              <a:t>group</a:t>
            </a:r>
            <a:r>
              <a:rPr lang="es-ES" sz="2000" b="1" dirty="0"/>
              <a:t> </a:t>
            </a:r>
            <a:r>
              <a:rPr lang="es-ES" sz="2000" b="1" dirty="0" err="1"/>
              <a:t>interactions</a:t>
            </a:r>
            <a:r>
              <a:rPr lang="es-ES" sz="2000" b="1" dirty="0"/>
              <a:t> and </a:t>
            </a:r>
            <a:r>
              <a:rPr lang="es-ES" sz="2000" b="1" dirty="0" err="1"/>
              <a:t>resolving</a:t>
            </a:r>
            <a:r>
              <a:rPr lang="es-ES" sz="2000" b="1" dirty="0"/>
              <a:t> </a:t>
            </a:r>
            <a:r>
              <a:rPr lang="es-ES" sz="2000" b="1" dirty="0" err="1"/>
              <a:t>conflicts</a:t>
            </a:r>
            <a:r>
              <a:rPr lang="es-ES" sz="2000" b="1" dirty="0"/>
              <a:t>. </a:t>
            </a:r>
            <a:r>
              <a:rPr lang="es-ES" sz="2000" b="1" dirty="0" err="1"/>
              <a:t>You</a:t>
            </a:r>
            <a:r>
              <a:rPr lang="es-ES" sz="2000" b="1" dirty="0"/>
              <a:t> </a:t>
            </a:r>
            <a:r>
              <a:rPr lang="es-ES" sz="2000" b="1" dirty="0" err="1"/>
              <a:t>will</a:t>
            </a:r>
            <a:r>
              <a:rPr lang="es-ES" sz="2000" b="1" dirty="0"/>
              <a:t> </a:t>
            </a:r>
            <a:r>
              <a:rPr lang="es-ES" sz="2000" b="1" dirty="0" err="1"/>
              <a:t>gain</a:t>
            </a:r>
            <a:r>
              <a:rPr lang="es-ES" sz="2000" b="1" dirty="0"/>
              <a:t> </a:t>
            </a:r>
            <a:r>
              <a:rPr lang="es-ES" sz="2000" b="1" dirty="0" err="1"/>
              <a:t>skills</a:t>
            </a:r>
            <a:r>
              <a:rPr lang="es-ES" sz="2000" b="1" dirty="0"/>
              <a:t> </a:t>
            </a:r>
            <a:r>
              <a:rPr lang="es-ES" sz="2000" b="1" dirty="0" err="1"/>
              <a:t>to</a:t>
            </a:r>
            <a:r>
              <a:rPr lang="es-ES" sz="2000" b="1" dirty="0"/>
              <a:t> </a:t>
            </a:r>
            <a:r>
              <a:rPr lang="es-ES" sz="2000" b="1" dirty="0" err="1"/>
              <a:t>foster</a:t>
            </a:r>
            <a:r>
              <a:rPr lang="es-ES" sz="2000" b="1" dirty="0"/>
              <a:t> a positive </a:t>
            </a:r>
            <a:r>
              <a:rPr lang="es-ES" sz="2000" b="1" dirty="0" err="1"/>
              <a:t>group</a:t>
            </a:r>
            <a:r>
              <a:rPr lang="es-ES" sz="2000" b="1" dirty="0"/>
              <a:t> </a:t>
            </a:r>
            <a:r>
              <a:rPr lang="es-ES" sz="2000" b="1" dirty="0" err="1"/>
              <a:t>environment</a:t>
            </a:r>
            <a:r>
              <a:rPr lang="es-ES" sz="2000" b="1" dirty="0"/>
              <a:t> and </a:t>
            </a:r>
            <a:r>
              <a:rPr lang="es-ES" sz="2000" b="1" dirty="0" err="1"/>
              <a:t>handle</a:t>
            </a:r>
            <a:r>
              <a:rPr lang="es-ES" sz="2000" b="1" dirty="0"/>
              <a:t> </a:t>
            </a:r>
            <a:r>
              <a:rPr lang="es-ES" sz="2000" b="1" dirty="0" err="1"/>
              <a:t>challenges</a:t>
            </a:r>
            <a:r>
              <a:rPr lang="es-ES" sz="2000" b="1" dirty="0"/>
              <a:t> </a:t>
            </a:r>
            <a:r>
              <a:rPr lang="es-ES" sz="2000" b="1" dirty="0" err="1"/>
              <a:t>that</a:t>
            </a:r>
            <a:r>
              <a:rPr lang="es-ES" sz="2000" b="1" dirty="0"/>
              <a:t> </a:t>
            </a:r>
            <a:r>
              <a:rPr lang="es-ES" sz="2000" b="1" dirty="0" err="1"/>
              <a:t>arise</a:t>
            </a:r>
            <a:r>
              <a:rPr lang="es-ES" sz="2000" b="1" dirty="0"/>
              <a:t> in </a:t>
            </a:r>
            <a:r>
              <a:rPr lang="es-ES" sz="2000" b="1" dirty="0" err="1"/>
              <a:t>classroom</a:t>
            </a:r>
            <a:r>
              <a:rPr lang="es-ES" sz="2000" b="1" dirty="0"/>
              <a:t> </a:t>
            </a:r>
            <a:r>
              <a:rPr lang="es-ES" sz="2000" b="1" dirty="0" err="1"/>
              <a:t>settings</a:t>
            </a:r>
            <a:r>
              <a:rPr lang="es-ES" sz="2000" b="1" dirty="0"/>
              <a:t>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EBEFBE2-63CC-3B91-E927-56F0DA758076}"/>
              </a:ext>
            </a:extLst>
          </p:cNvPr>
          <p:cNvSpPr txBox="1"/>
          <p:nvPr/>
        </p:nvSpPr>
        <p:spPr>
          <a:xfrm>
            <a:off x="151912" y="666049"/>
            <a:ext cx="801118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Teaching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Unit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2: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Managing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Group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Dynamics and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Conflict</a:t>
            </a:r>
            <a:r>
              <a:rPr lang="es-ES" sz="2000" b="1" dirty="0">
                <a:solidFill>
                  <a:schemeClr val="bg1"/>
                </a:solidFill>
                <a:highlight>
                  <a:srgbClr val="2C3D68"/>
                </a:highlight>
              </a:rPr>
              <a:t> </a:t>
            </a:r>
            <a:r>
              <a:rPr lang="es-ES" sz="2000" b="1" dirty="0" err="1">
                <a:solidFill>
                  <a:schemeClr val="bg1"/>
                </a:solidFill>
                <a:highlight>
                  <a:srgbClr val="2C3D68"/>
                </a:highlight>
              </a:rPr>
              <a:t>Resolution</a:t>
            </a:r>
            <a:endParaRPr lang="es-ES" sz="2000" b="1" dirty="0">
              <a:solidFill>
                <a:schemeClr val="bg1"/>
              </a:solidFill>
              <a:highlight>
                <a:srgbClr val="2C3D68"/>
              </a:highlight>
            </a:endParaRPr>
          </a:p>
        </p:txBody>
      </p:sp>
      <p:sp>
        <p:nvSpPr>
          <p:cNvPr id="5" name="Rectangle 17">
            <a:extLst>
              <a:ext uri="{FF2B5EF4-FFF2-40B4-BE49-F238E27FC236}">
                <a16:creationId xmlns:a16="http://schemas.microsoft.com/office/drawing/2014/main" id="{8049E25A-D70E-D7B6-4AD6-4DCC5B9663BA}"/>
              </a:ext>
            </a:extLst>
          </p:cNvPr>
          <p:cNvSpPr/>
          <p:nvPr/>
        </p:nvSpPr>
        <p:spPr>
          <a:xfrm>
            <a:off x="1783080" y="-2704"/>
            <a:ext cx="1521973" cy="57838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extfeld 2">
            <a:extLst>
              <a:ext uri="{FF2B5EF4-FFF2-40B4-BE49-F238E27FC236}">
                <a16:creationId xmlns:a16="http://schemas.microsoft.com/office/drawing/2014/main" id="{983BF7D3-9A1E-F1EB-A410-67E750CB5ECA}"/>
              </a:ext>
            </a:extLst>
          </p:cNvPr>
          <p:cNvSpPr txBox="1"/>
          <p:nvPr/>
        </p:nvSpPr>
        <p:spPr>
          <a:xfrm>
            <a:off x="1949186" y="123223"/>
            <a:ext cx="13558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1800" b="1" dirty="0">
                <a:solidFill>
                  <a:schemeClr val="bg1"/>
                </a:solidFill>
              </a:rPr>
              <a:t>Course </a:t>
            </a:r>
            <a:r>
              <a:rPr lang="en-IE" b="1" dirty="0">
                <a:solidFill>
                  <a:schemeClr val="bg1"/>
                </a:solidFill>
              </a:rPr>
              <a:t>5</a:t>
            </a:r>
            <a:r>
              <a:rPr lang="en-IE" sz="1800" b="1" dirty="0">
                <a:solidFill>
                  <a:schemeClr val="bg1"/>
                </a:solidFill>
              </a:rPr>
              <a:t>.</a:t>
            </a:r>
            <a:r>
              <a:rPr lang="en-IE" b="1" dirty="0">
                <a:solidFill>
                  <a:schemeClr val="bg1"/>
                </a:solidFill>
              </a:rPr>
              <a:t>2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F34318E5-2F4D-FB37-3D16-5F6F6B5AC476}"/>
              </a:ext>
            </a:extLst>
          </p:cNvPr>
          <p:cNvSpPr/>
          <p:nvPr/>
        </p:nvSpPr>
        <p:spPr>
          <a:xfrm>
            <a:off x="151912" y="0"/>
            <a:ext cx="820981" cy="5756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extfeld 4">
            <a:extLst>
              <a:ext uri="{FF2B5EF4-FFF2-40B4-BE49-F238E27FC236}">
                <a16:creationId xmlns:a16="http://schemas.microsoft.com/office/drawing/2014/main" id="{97389A36-F75E-804B-76C8-94411E1F2B96}"/>
              </a:ext>
            </a:extLst>
          </p:cNvPr>
          <p:cNvSpPr txBox="1"/>
          <p:nvPr/>
        </p:nvSpPr>
        <p:spPr>
          <a:xfrm>
            <a:off x="151912" y="119989"/>
            <a:ext cx="8209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rgbClr val="2C3D68"/>
                </a:solidFill>
              </a:rPr>
              <a:t>ECE</a:t>
            </a:r>
            <a:endParaRPr lang="de-DE" b="1" dirty="0">
              <a:solidFill>
                <a:srgbClr val="2C3D68"/>
              </a:solidFill>
            </a:endParaRPr>
          </a:p>
        </p:txBody>
      </p:sp>
      <p:sp>
        <p:nvSpPr>
          <p:cNvPr id="9" name="Rectangle 17">
            <a:extLst>
              <a:ext uri="{FF2B5EF4-FFF2-40B4-BE49-F238E27FC236}">
                <a16:creationId xmlns:a16="http://schemas.microsoft.com/office/drawing/2014/main" id="{6F6D4CB6-3CA4-32ED-2DE4-A91ADCC7FB23}"/>
              </a:ext>
            </a:extLst>
          </p:cNvPr>
          <p:cNvSpPr/>
          <p:nvPr/>
        </p:nvSpPr>
        <p:spPr>
          <a:xfrm>
            <a:off x="1014798" y="-1"/>
            <a:ext cx="726377" cy="576325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extfeld 7">
            <a:extLst>
              <a:ext uri="{FF2B5EF4-FFF2-40B4-BE49-F238E27FC236}">
                <a16:creationId xmlns:a16="http://schemas.microsoft.com/office/drawing/2014/main" id="{1C42D302-6B77-7ACA-EEA9-9EACE0ECE112}"/>
              </a:ext>
            </a:extLst>
          </p:cNvPr>
          <p:cNvSpPr txBox="1"/>
          <p:nvPr/>
        </p:nvSpPr>
        <p:spPr>
          <a:xfrm>
            <a:off x="1021425" y="129452"/>
            <a:ext cx="7138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E" sz="1800" b="1" dirty="0">
                <a:solidFill>
                  <a:schemeClr val="bg1"/>
                </a:solidFill>
              </a:rPr>
              <a:t>M#5</a:t>
            </a:r>
            <a:endParaRPr lang="de-DE" b="1" dirty="0">
              <a:solidFill>
                <a:schemeClr val="bg1"/>
              </a:solidFill>
            </a:endParaRPr>
          </a:p>
        </p:txBody>
      </p:sp>
      <p:pic>
        <p:nvPicPr>
          <p:cNvPr id="10242" name="Picture 2" descr="Conflict Management and Group Dynamics | Center for Student Involvement  (CSI) | University of Colorado Boulder">
            <a:extLst>
              <a:ext uri="{FF2B5EF4-FFF2-40B4-BE49-F238E27FC236}">
                <a16:creationId xmlns:a16="http://schemas.microsoft.com/office/drawing/2014/main" id="{E24D5D50-90E9-3C33-E685-0948958B1C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429000"/>
            <a:ext cx="3505200" cy="231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133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924</Words>
  <Application>Microsoft Office PowerPoint</Application>
  <PresentationFormat>Breitbild</PresentationFormat>
  <Paragraphs>166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Symbol</vt:lpstr>
      <vt:lpstr>Times New Roman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Sport Training School, Dublin,  02-06 October 2023</dc:title>
  <dc:creator>Declan O'Leary</dc:creator>
  <cp:lastModifiedBy>Sebastian Brückner</cp:lastModifiedBy>
  <cp:revision>62</cp:revision>
  <dcterms:created xsi:type="dcterms:W3CDTF">2023-09-18T07:30:19Z</dcterms:created>
  <dcterms:modified xsi:type="dcterms:W3CDTF">2024-11-15T09:56:21Z</dcterms:modified>
</cp:coreProperties>
</file>