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81" r:id="rId3"/>
    <p:sldId id="257" r:id="rId4"/>
    <p:sldId id="28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D68"/>
    <a:srgbClr val="391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F41369-F4CF-95FB-C2F5-B73116D9F9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8149E-BCEF-38ED-BE8C-CDCF5341CF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393B-DD71-41C3-8404-FD3F444C0A17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07DDD-BF64-7AEF-F048-D032C0F962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61F53-3AF1-E4EA-0BDF-91B02C379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36D8-30E2-4032-8C0A-28CF1D4968D5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859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E9371-FFB6-E449-B7C3-AD50729FADEE}" type="datetimeFigureOut">
              <a:rPr lang="de-DE" smtClean="0"/>
              <a:t>15.11.24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337E4-DAF6-8E40-BD47-0D8B83E55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27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9B0A-66F6-1A5D-7709-FC3D0D8A2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745EF-3CBE-D387-4C71-BDD0B7322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D4D6D-6BDF-C3F6-73EC-1AF06800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1649-900F-C409-CB44-99F38AB2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CFE0F-6171-FD31-6C22-C2FDC79C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702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B731-D664-F475-58EB-0923E588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F0D4D-4BA0-B27A-9031-7596EF6BB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9D6D7-1E10-10D6-8C14-BDD9B028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62A2-7944-71D5-1001-71A14B4B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98C8F-223E-75D2-BF2C-4988802F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438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B938B-2BDD-F186-0B0B-8B262FF55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C19EB-5E0D-AA70-7968-9D051D335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40D26-2491-0CEB-FC06-6C872396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92523-6E7B-4F2E-2F8B-76E891B6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ABB50-14E8-1B68-E70F-57723FB4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6577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6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95" b="0" i="0">
                <a:solidFill>
                  <a:srgbClr val="38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A1B8C14-036D-4BFB-8441-C5D16201D3F7}"/>
              </a:ext>
            </a:extLst>
          </p:cNvPr>
          <p:cNvSpPr>
            <a:spLocks noChangeAspect="1"/>
          </p:cNvSpPr>
          <p:nvPr userDrawn="1"/>
        </p:nvSpPr>
        <p:spPr>
          <a:xfrm>
            <a:off x="9894429" y="6018250"/>
            <a:ext cx="1459371" cy="6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BFC8447-0D65-4027-8918-3108385E6B05}"/>
              </a:ext>
            </a:extLst>
          </p:cNvPr>
          <p:cNvSpPr txBox="1"/>
          <p:nvPr userDrawn="1"/>
        </p:nvSpPr>
        <p:spPr>
          <a:xfrm>
            <a:off x="838200" y="6215876"/>
            <a:ext cx="2559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13" dirty="0">
                <a:latin typeface="Arial"/>
                <a:cs typeface="Arial"/>
              </a:rPr>
              <a:t>KIT </a:t>
            </a:r>
            <a:r>
              <a:rPr lang="en-US" sz="1200" spc="20" dirty="0">
                <a:latin typeface="Arial"/>
                <a:cs typeface="Arial"/>
              </a:rPr>
              <a:t>– The </a:t>
            </a:r>
            <a:r>
              <a:rPr lang="en-US" sz="1200" spc="13" dirty="0">
                <a:latin typeface="Arial"/>
                <a:cs typeface="Arial"/>
              </a:rPr>
              <a:t>Research University </a:t>
            </a:r>
            <a:r>
              <a:rPr lang="en-US" sz="1200" spc="7" dirty="0">
                <a:latin typeface="Arial"/>
                <a:cs typeface="Arial"/>
              </a:rPr>
              <a:t>in the Helmholtz </a:t>
            </a:r>
            <a:r>
              <a:rPr lang="en-US" sz="1200" spc="13" dirty="0">
                <a:latin typeface="Arial"/>
                <a:cs typeface="Arial"/>
              </a:rPr>
              <a:t>Association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6595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2965" y="335347"/>
            <a:ext cx="10926067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2B47CF6D-6422-4329-A976-E2A47655522D}"/>
              </a:ext>
            </a:extLst>
          </p:cNvPr>
          <p:cNvSpPr>
            <a:spLocks noChangeAspect="1"/>
          </p:cNvSpPr>
          <p:nvPr userDrawn="1"/>
        </p:nvSpPr>
        <p:spPr>
          <a:xfrm>
            <a:off x="9894429" y="6018250"/>
            <a:ext cx="1459371" cy="6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9FD645-A661-4695-84B1-1A157E44B0B0}"/>
              </a:ext>
            </a:extLst>
          </p:cNvPr>
          <p:cNvSpPr txBox="1"/>
          <p:nvPr userDrawn="1"/>
        </p:nvSpPr>
        <p:spPr>
          <a:xfrm>
            <a:off x="838200" y="6215876"/>
            <a:ext cx="2559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13" dirty="0">
                <a:latin typeface="Arial"/>
                <a:cs typeface="Arial"/>
              </a:rPr>
              <a:t>KIT </a:t>
            </a:r>
            <a:r>
              <a:rPr lang="en-US" sz="1200" spc="20" dirty="0">
                <a:latin typeface="Arial"/>
                <a:cs typeface="Arial"/>
              </a:rPr>
              <a:t>– The </a:t>
            </a:r>
            <a:r>
              <a:rPr lang="en-US" sz="1200" spc="13" dirty="0">
                <a:latin typeface="Arial"/>
                <a:cs typeface="Arial"/>
              </a:rPr>
              <a:t>Research University </a:t>
            </a:r>
            <a:r>
              <a:rPr lang="en-US" sz="1200" spc="7" dirty="0">
                <a:latin typeface="Arial"/>
                <a:cs typeface="Arial"/>
              </a:rPr>
              <a:t>in the Helmholtz </a:t>
            </a:r>
            <a:r>
              <a:rPr lang="en-US" sz="1200" spc="13" dirty="0">
                <a:latin typeface="Arial"/>
                <a:cs typeface="Arial"/>
              </a:rPr>
              <a:t>Association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632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71FCC3E-A25C-A78E-0A11-7FB81CC7B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74" y="234500"/>
            <a:ext cx="2577141" cy="897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EB911A-BD1F-E11A-CCA7-DC56B9647F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61" y="6041963"/>
            <a:ext cx="2648988" cy="756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B00E8-8247-FC0C-5656-92869A37EA4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6" y="6364896"/>
            <a:ext cx="1609725" cy="26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9B0D2B-68B9-4A34-8B8A-0CFDEFE2989E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11011" r="10535" b="11882"/>
          <a:stretch/>
        </p:blipFill>
        <p:spPr bwMode="auto">
          <a:xfrm>
            <a:off x="8687182" y="6281736"/>
            <a:ext cx="457200" cy="448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AF6CD5-DA12-B917-BFAB-615BDAF89692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24542" r="7079" b="27044"/>
          <a:stretch/>
        </p:blipFill>
        <p:spPr bwMode="auto">
          <a:xfrm>
            <a:off x="3832379" y="6280083"/>
            <a:ext cx="1302385" cy="415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0C4A77-3506-C6CB-6931-D95026D2BB93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63" y="6284201"/>
            <a:ext cx="462915" cy="41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85EFBC-36D5-1DC6-23E6-444EC2116CEA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33" y="6321778"/>
            <a:ext cx="68961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10BD1C-3153-F1C6-7429-5236377C73C8}"/>
              </a:ext>
            </a:extLst>
          </p:cNvPr>
          <p:cNvPicPr/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23459" r="6596" b="19809"/>
          <a:stretch/>
        </p:blipFill>
        <p:spPr bwMode="auto">
          <a:xfrm>
            <a:off x="6275348" y="6342547"/>
            <a:ext cx="1448435" cy="321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B5E2990-F29F-ECC9-458F-7883A23CEC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02460" y="6100906"/>
            <a:ext cx="1459424" cy="7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0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B7B58C4-067D-3A7D-0B9A-672BEE2C0B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74" y="234500"/>
            <a:ext cx="2577141" cy="897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4CCE18-8738-6871-EF5F-8C1BB4602C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61" y="6041963"/>
            <a:ext cx="2648988" cy="756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F14080-6BAA-F015-BEEB-A0B9DCC5877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6" y="6364896"/>
            <a:ext cx="1609725" cy="26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5AD514-7C94-3BB3-DF12-A47C8DD6F52B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11011" r="10535" b="11882"/>
          <a:stretch/>
        </p:blipFill>
        <p:spPr bwMode="auto">
          <a:xfrm>
            <a:off x="8687182" y="6281736"/>
            <a:ext cx="457200" cy="448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68BEC3C6-1F02-B755-83FA-D5C3760853CA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24542" r="7079" b="27044"/>
          <a:stretch/>
        </p:blipFill>
        <p:spPr bwMode="auto">
          <a:xfrm>
            <a:off x="3832379" y="6280083"/>
            <a:ext cx="1302385" cy="415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698A46D-5295-731E-75C7-4F031E1BE7A8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63" y="6284201"/>
            <a:ext cx="462915" cy="41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296A840-6D33-F374-8AAD-82D5549CA3DF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33" y="6321778"/>
            <a:ext cx="68961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012ADD9-C070-6512-5737-01463710E2FE}"/>
              </a:ext>
            </a:extLst>
          </p:cNvPr>
          <p:cNvPicPr/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23459" r="6596" b="19809"/>
          <a:stretch/>
        </p:blipFill>
        <p:spPr bwMode="auto">
          <a:xfrm>
            <a:off x="6275348" y="6342547"/>
            <a:ext cx="1448435" cy="321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89E52C03-D46A-2B4D-A43A-6EA30D5D270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02460" y="6100906"/>
            <a:ext cx="1459424" cy="7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E1A0-AA87-06C4-21EC-2C56EBAC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9706-8E75-7913-7247-0C41F3652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A8B6F-38B6-C967-B711-8E432E81B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9D931-2050-290B-D7AA-5F3994C6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1A6AB-8FBA-8A56-1F43-AE282570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AA60A-8D42-B97D-2A81-6F98D554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406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DB19-B218-911C-F41B-FBDC64D5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23E0F-3143-84DF-8054-6C088CD47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4C496-500C-2E19-02CD-8EE66E790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61DC5-4FC6-A396-E974-63EBE8076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52F25-FA34-0688-EA91-87820D19D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8C14A-E955-E892-6830-E7BED28E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1225F-E634-9C75-281E-2B117CA9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68463-F15A-4674-18BD-43890C3C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05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A410-479D-5332-CB4B-F06010B8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701FC1B-E57C-43E0-8AFA-ABC78FB39BA5}"/>
              </a:ext>
            </a:extLst>
          </p:cNvPr>
          <p:cNvSpPr>
            <a:spLocks noChangeAspect="1"/>
          </p:cNvSpPr>
          <p:nvPr userDrawn="1"/>
        </p:nvSpPr>
        <p:spPr>
          <a:xfrm>
            <a:off x="9894429" y="6018250"/>
            <a:ext cx="1459371" cy="6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3C1EC4-C179-47B1-91DE-799283C9CE41}"/>
              </a:ext>
            </a:extLst>
          </p:cNvPr>
          <p:cNvSpPr txBox="1"/>
          <p:nvPr userDrawn="1"/>
        </p:nvSpPr>
        <p:spPr>
          <a:xfrm>
            <a:off x="838200" y="6215876"/>
            <a:ext cx="2559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13" dirty="0">
                <a:latin typeface="Arial"/>
                <a:cs typeface="Arial"/>
              </a:rPr>
              <a:t>KIT </a:t>
            </a:r>
            <a:r>
              <a:rPr lang="en-US" sz="1200" spc="20" dirty="0">
                <a:latin typeface="Arial"/>
                <a:cs typeface="Arial"/>
              </a:rPr>
              <a:t>– The </a:t>
            </a:r>
            <a:r>
              <a:rPr lang="en-US" sz="1200" spc="13" dirty="0">
                <a:latin typeface="Arial"/>
                <a:cs typeface="Arial"/>
              </a:rPr>
              <a:t>Research University </a:t>
            </a:r>
            <a:r>
              <a:rPr lang="en-US" sz="1200" spc="7" dirty="0">
                <a:latin typeface="Arial"/>
                <a:cs typeface="Arial"/>
              </a:rPr>
              <a:t>in the Helmholtz </a:t>
            </a:r>
            <a:r>
              <a:rPr lang="en-US" sz="1200" spc="13" dirty="0">
                <a:latin typeface="Arial"/>
                <a:cs typeface="Arial"/>
              </a:rPr>
              <a:t>Association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01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F533E-3F47-ADF6-54F7-68C87F9F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2B07E-10AE-8DBE-5FB0-450CDE98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285D-1773-583A-B785-F8566378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046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FA79-9A3A-795B-4113-A1300355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B0A0C-47C3-ED36-F8AC-3E5BEBD50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047F4-6955-8442-AAEA-E6DBE4B8D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56EFD-25C0-B3AB-7D49-EBC2495D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0B73F-7088-42B1-CFEA-701984B2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9667B-BA7D-2D97-1C21-712B8D14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492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78D1-CE16-A72F-2AB2-C96C4F9F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0E933-6627-0881-E456-4CE94A8EE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44581-48F3-AFA9-D47B-8FF5E038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FE4D5-2004-D3E4-90B2-CC9C348E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FBA76-0AD3-AFF4-B7AA-512C5B58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5A63F-5BDD-9A28-7154-6D374630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313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66578-CFE0-01C0-378C-F1A17282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5B49-32BA-02C3-E313-EAABDBC92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A1F28-725E-C0C7-20AF-46AD846BD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044A6-F729-9A3F-DC31-F5E877A9C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2FA21-BD39-FB82-F72F-FA386491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07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ss.kit.edu/dmt/english/index.php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hyperlink" Target="https://edupass-project.e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motor-research-data.org/" TargetMode="External"/><Relationship Id="rId3" Type="http://schemas.openxmlformats.org/officeDocument/2006/relationships/image" Target="../media/image44.png"/><Relationship Id="rId7" Type="http://schemas.openxmlformats.org/officeDocument/2006/relationships/hyperlink" Target="http://www.sport.kit.edu/more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fss.kit.edu/dmt/english/index.php" TargetMode="External"/><Relationship Id="rId5" Type="http://schemas.openxmlformats.org/officeDocument/2006/relationships/image" Target="../media/image45.jpg"/><Relationship Id="rId10" Type="http://schemas.openxmlformats.org/officeDocument/2006/relationships/image" Target="../media/image39.jpg"/><Relationship Id="rId4" Type="http://schemas.openxmlformats.org/officeDocument/2006/relationships/image" Target="../media/image41.jpg"/><Relationship Id="rId9" Type="http://schemas.openxmlformats.org/officeDocument/2006/relationships/hyperlink" Target="http://www.turnbeutelbande.de/fitnessbarometer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g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2736A9-7589-40F8-ED99-4B5ABC2D14A5}"/>
              </a:ext>
            </a:extLst>
          </p:cNvPr>
          <p:cNvSpPr txBox="1"/>
          <p:nvPr/>
        </p:nvSpPr>
        <p:spPr>
          <a:xfrm>
            <a:off x="1" y="2039133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>
                <a:solidFill>
                  <a:srgbClr val="2C3D68"/>
                </a:solidFill>
              </a:rPr>
              <a:t>Monitoring and Assessment of Fundamental Movement Skills and Sport Skills</a:t>
            </a:r>
          </a:p>
          <a:p>
            <a:pPr algn="ctr"/>
            <a:r>
              <a:rPr lang="en-IE" sz="3200" dirty="0"/>
              <a:t>M#1 Daily Physical Activity and Sport</a:t>
            </a:r>
          </a:p>
          <a:p>
            <a:pPr algn="ctr"/>
            <a:r>
              <a:rPr lang="en-IE" sz="3200" dirty="0"/>
              <a:t>&amp; Motor Skills Assessment</a:t>
            </a:r>
          </a:p>
          <a:p>
            <a:pPr algn="ctr"/>
            <a:endParaRPr lang="en-IE" sz="3200" dirty="0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067B9214-4EF7-8C40-B28B-720497150167}"/>
              </a:ext>
            </a:extLst>
          </p:cNvPr>
          <p:cNvSpPr/>
          <p:nvPr/>
        </p:nvSpPr>
        <p:spPr>
          <a:xfrm>
            <a:off x="1783080" y="-2704"/>
            <a:ext cx="1521973" cy="578386"/>
          </a:xfrm>
          <a:prstGeom prst="rect">
            <a:avLst/>
          </a:prstGeom>
          <a:solidFill>
            <a:srgbClr val="2C3D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2AAA62A-00A1-7D51-0CF8-BCF6BAC93A15}"/>
              </a:ext>
            </a:extLst>
          </p:cNvPr>
          <p:cNvSpPr txBox="1"/>
          <p:nvPr/>
        </p:nvSpPr>
        <p:spPr>
          <a:xfrm>
            <a:off x="1949186" y="123223"/>
            <a:ext cx="1355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1" dirty="0">
                <a:solidFill>
                  <a:schemeClr val="bg1"/>
                </a:solidFill>
              </a:rPr>
              <a:t>Course 1.2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E14A72E-2C69-3357-D79D-444C3656174C}"/>
              </a:ext>
            </a:extLst>
          </p:cNvPr>
          <p:cNvSpPr/>
          <p:nvPr/>
        </p:nvSpPr>
        <p:spPr>
          <a:xfrm>
            <a:off x="151912" y="0"/>
            <a:ext cx="820981" cy="5756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89C692F-F149-BE24-D58E-8DEEF9EC10DD}"/>
              </a:ext>
            </a:extLst>
          </p:cNvPr>
          <p:cNvSpPr txBox="1"/>
          <p:nvPr/>
        </p:nvSpPr>
        <p:spPr>
          <a:xfrm>
            <a:off x="151912" y="119989"/>
            <a:ext cx="820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2C3D68"/>
                </a:solidFill>
              </a:rPr>
              <a:t>YSC</a:t>
            </a:r>
            <a:endParaRPr lang="de-DE" b="1" dirty="0">
              <a:solidFill>
                <a:srgbClr val="2C3D68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BD325378-4F01-B3BA-6841-A7BF2B6226BE}"/>
              </a:ext>
            </a:extLst>
          </p:cNvPr>
          <p:cNvSpPr/>
          <p:nvPr/>
        </p:nvSpPr>
        <p:spPr>
          <a:xfrm>
            <a:off x="1014798" y="-1"/>
            <a:ext cx="726377" cy="576325"/>
          </a:xfrm>
          <a:prstGeom prst="rect">
            <a:avLst/>
          </a:prstGeom>
          <a:solidFill>
            <a:srgbClr val="2C3D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5FE07D2-F481-C89A-C876-7A433340BA83}"/>
              </a:ext>
            </a:extLst>
          </p:cNvPr>
          <p:cNvSpPr txBox="1"/>
          <p:nvPr/>
        </p:nvSpPr>
        <p:spPr>
          <a:xfrm>
            <a:off x="1021425" y="129452"/>
            <a:ext cx="713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chemeClr val="bg1"/>
                </a:solidFill>
              </a:rPr>
              <a:t>M#1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3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952" y="435207"/>
            <a:ext cx="2513191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spc="-7" dirty="0">
                <a:latin typeface="Arial"/>
                <a:cs typeface="Arial"/>
              </a:rPr>
              <a:t>Test</a:t>
            </a:r>
            <a:r>
              <a:rPr sz="3196" b="1" spc="-93" dirty="0">
                <a:latin typeface="Arial"/>
                <a:cs typeface="Arial"/>
              </a:rPr>
              <a:t> </a:t>
            </a:r>
            <a:r>
              <a:rPr sz="3196" b="1" spc="-7" dirty="0">
                <a:latin typeface="Arial"/>
                <a:cs typeface="Arial"/>
              </a:rPr>
              <a:t>Content</a:t>
            </a:r>
            <a:endParaRPr sz="3196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36171" y="471573"/>
            <a:ext cx="1237989" cy="564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53522"/>
              </p:ext>
            </p:extLst>
          </p:nvPr>
        </p:nvGraphicFramePr>
        <p:xfrm>
          <a:off x="526408" y="1032806"/>
          <a:ext cx="9518326" cy="4966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6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8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8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419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2799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task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structure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93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motor ability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275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passive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327660" marR="281305" indent="-3175" algn="ctr">
                        <a:lnSpc>
                          <a:spcPct val="1073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systems  of</a:t>
                      </a:r>
                      <a:r>
                        <a:rPr sz="15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energy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en-US"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ransmission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036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6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endurance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2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16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strength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2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3020" algn="ctr">
                        <a:lnSpc>
                          <a:spcPct val="100000"/>
                        </a:lnSpc>
                      </a:pPr>
                      <a:r>
                        <a:rPr sz="16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2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3020" algn="ctr">
                        <a:lnSpc>
                          <a:spcPct val="100000"/>
                        </a:lnSpc>
                      </a:pPr>
                      <a:r>
                        <a:rPr sz="16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coordination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2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6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flexibility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2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6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5410" marR="34925" indent="-29209">
                        <a:lnSpc>
                          <a:spcPct val="107300"/>
                        </a:lnSpc>
                        <a:spcBef>
                          <a:spcPts val="795"/>
                        </a:spcBef>
                      </a:pP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oco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  movement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1275"/>
                        </a:lnSpc>
                      </a:pPr>
                      <a:r>
                        <a:rPr sz="15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Walking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34315">
                        <a:lnSpc>
                          <a:spcPts val="1275"/>
                        </a:lnSpc>
                        <a:spcBef>
                          <a:spcPts val="900"/>
                        </a:spcBef>
                      </a:pPr>
                      <a:r>
                        <a:rPr sz="15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Running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 min</a:t>
                      </a:r>
                      <a:r>
                        <a:rPr sz="15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792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792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 marL="275590" marR="233679" indent="36195">
                        <a:lnSpc>
                          <a:spcPct val="107300"/>
                        </a:lnSpc>
                        <a:spcBef>
                          <a:spcPts val="259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balancing  back</a:t>
                      </a:r>
                      <a:r>
                        <a:rPr sz="15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397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5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jumping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930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15240" indent="-291465">
                        <a:lnSpc>
                          <a:spcPct val="107300"/>
                        </a:lnSpc>
                        <a:spcBef>
                          <a:spcPts val="40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standing</a:t>
                      </a:r>
                      <a:r>
                        <a:rPr sz="15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long  jump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7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jumping</a:t>
                      </a:r>
                      <a:r>
                        <a:rPr sz="15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sideways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84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59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5410" marR="17145" indent="-44450">
                        <a:lnSpc>
                          <a:spcPct val="107300"/>
                        </a:lnSpc>
                        <a:spcBef>
                          <a:spcPts val="71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partial</a:t>
                      </a:r>
                      <a:r>
                        <a:rPr sz="15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body  movement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 marL="155575" marR="113030" indent="159385">
                        <a:lnSpc>
                          <a:spcPct val="107300"/>
                        </a:lnSpc>
                        <a:spcBef>
                          <a:spcPts val="265"/>
                        </a:spcBef>
                      </a:pPr>
                      <a:r>
                        <a:rPr sz="15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upper  ex</a:t>
                      </a:r>
                      <a:r>
                        <a:rPr sz="1500" i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5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5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i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5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481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push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69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5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15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trunk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69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90830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sit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69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tc>
                  <a:txBody>
                    <a:bodyPr/>
                    <a:lstStyle/>
                    <a:p>
                      <a:pPr marL="173355" marR="43180" indent="-90170">
                        <a:lnSpc>
                          <a:spcPct val="107300"/>
                        </a:lnSpc>
                        <a:spcBef>
                          <a:spcPts val="99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stand and</a:t>
                      </a:r>
                      <a:r>
                        <a:rPr sz="15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reach/ 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trunk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bending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674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347" y="1447422"/>
            <a:ext cx="8364054" cy="4196856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288360" indent="-272293">
              <a:lnSpc>
                <a:spcPts val="2843"/>
              </a:lnSpc>
              <a:spcBef>
                <a:spcPts val="127"/>
              </a:spcBef>
              <a:buSzPct val="86842"/>
              <a:buFont typeface="Arial"/>
              <a:buChar char="•"/>
              <a:tabLst>
                <a:tab pos="288360" algn="l"/>
                <a:tab pos="289205" algn="l"/>
              </a:tabLst>
            </a:pPr>
            <a:r>
              <a:rPr sz="2530" spc="-7" dirty="0">
                <a:latin typeface="Arial"/>
                <a:cs typeface="Arial"/>
              </a:rPr>
              <a:t>gym is</a:t>
            </a:r>
            <a:r>
              <a:rPr sz="2530" spc="20" dirty="0">
                <a:latin typeface="Arial"/>
                <a:cs typeface="Arial"/>
              </a:rPr>
              <a:t> </a:t>
            </a:r>
            <a:r>
              <a:rPr sz="2530" spc="-7" dirty="0">
                <a:latin typeface="Arial"/>
                <a:cs typeface="Arial"/>
              </a:rPr>
              <a:t>needed</a:t>
            </a:r>
            <a:endParaRPr sz="2530">
              <a:latin typeface="Arial"/>
              <a:cs typeface="Arial"/>
            </a:endParaRPr>
          </a:p>
          <a:p>
            <a:pPr marL="288360" indent="-272293">
              <a:lnSpc>
                <a:spcPts val="2649"/>
              </a:lnSpc>
              <a:buSzPct val="86842"/>
              <a:buChar char="•"/>
              <a:tabLst>
                <a:tab pos="288360" algn="l"/>
                <a:tab pos="289205" algn="l"/>
              </a:tabLst>
            </a:pPr>
            <a:r>
              <a:rPr sz="2530" spc="-7" dirty="0">
                <a:latin typeface="Arial"/>
                <a:cs typeface="Arial"/>
              </a:rPr>
              <a:t>prepared</a:t>
            </a:r>
            <a:r>
              <a:rPr sz="2530" spc="40" dirty="0">
                <a:latin typeface="Arial"/>
                <a:cs typeface="Arial"/>
              </a:rPr>
              <a:t> </a:t>
            </a:r>
            <a:r>
              <a:rPr sz="2530" spc="-7" dirty="0">
                <a:latin typeface="Arial"/>
                <a:cs typeface="Arial"/>
              </a:rPr>
              <a:t>material</a:t>
            </a:r>
            <a:endParaRPr sz="2530">
              <a:latin typeface="Arial"/>
              <a:cs typeface="Arial"/>
            </a:endParaRPr>
          </a:p>
          <a:p>
            <a:pPr marL="288360" indent="-272293">
              <a:lnSpc>
                <a:spcPts val="2663"/>
              </a:lnSpc>
              <a:buSzPct val="86842"/>
              <a:buChar char="•"/>
              <a:tabLst>
                <a:tab pos="288360" algn="l"/>
                <a:tab pos="289205" algn="l"/>
              </a:tabLst>
            </a:pPr>
            <a:r>
              <a:rPr sz="2530" spc="-13" dirty="0">
                <a:latin typeface="Arial"/>
                <a:cs typeface="Arial"/>
              </a:rPr>
              <a:t>welcome </a:t>
            </a:r>
            <a:r>
              <a:rPr sz="2530" spc="-7" dirty="0">
                <a:latin typeface="Arial"/>
                <a:cs typeface="Arial"/>
              </a:rPr>
              <a:t>zone and </a:t>
            </a:r>
            <a:r>
              <a:rPr sz="2530" spc="-13" dirty="0">
                <a:latin typeface="Arial"/>
                <a:cs typeface="Arial"/>
              </a:rPr>
              <a:t>waiting </a:t>
            </a:r>
            <a:r>
              <a:rPr sz="2530" spc="-7" dirty="0">
                <a:latin typeface="Arial"/>
                <a:cs typeface="Arial"/>
              </a:rPr>
              <a:t>area (also for</a:t>
            </a:r>
            <a:r>
              <a:rPr sz="2530" spc="293" dirty="0">
                <a:latin typeface="Arial"/>
                <a:cs typeface="Arial"/>
              </a:rPr>
              <a:t> </a:t>
            </a:r>
            <a:r>
              <a:rPr sz="2530" spc="-7" dirty="0">
                <a:latin typeface="Arial"/>
                <a:cs typeface="Arial"/>
              </a:rPr>
              <a:t>parents)</a:t>
            </a:r>
            <a:endParaRPr sz="2530">
              <a:latin typeface="Arial"/>
              <a:cs typeface="Arial"/>
            </a:endParaRPr>
          </a:p>
          <a:p>
            <a:pPr marL="288360" indent="-272293">
              <a:lnSpc>
                <a:spcPts val="2663"/>
              </a:lnSpc>
              <a:buSzPct val="86842"/>
              <a:buChar char="•"/>
              <a:tabLst>
                <a:tab pos="288360" algn="l"/>
                <a:tab pos="289205" algn="l"/>
              </a:tabLst>
            </a:pPr>
            <a:r>
              <a:rPr sz="2530" spc="-7" dirty="0">
                <a:latin typeface="Arial"/>
                <a:cs typeface="Arial"/>
              </a:rPr>
              <a:t>60 minutes: 15 to 30 children can</a:t>
            </a:r>
            <a:r>
              <a:rPr sz="2530" spc="146" dirty="0">
                <a:latin typeface="Arial"/>
                <a:cs typeface="Arial"/>
              </a:rPr>
              <a:t> </a:t>
            </a:r>
            <a:r>
              <a:rPr sz="2530" spc="-7" dirty="0">
                <a:latin typeface="Arial"/>
                <a:cs typeface="Arial"/>
              </a:rPr>
              <a:t>pass</a:t>
            </a:r>
            <a:endParaRPr sz="2530">
              <a:latin typeface="Arial"/>
              <a:cs typeface="Arial"/>
            </a:endParaRPr>
          </a:p>
          <a:p>
            <a:pPr marL="288360" indent="-272293">
              <a:lnSpc>
                <a:spcPts val="2649"/>
              </a:lnSpc>
              <a:buSzPct val="86842"/>
              <a:buChar char="•"/>
              <a:tabLst>
                <a:tab pos="288360" algn="l"/>
                <a:tab pos="289205" algn="l"/>
              </a:tabLst>
            </a:pPr>
            <a:r>
              <a:rPr sz="2530" spc="-7" dirty="0">
                <a:latin typeface="Arial"/>
                <a:cs typeface="Arial"/>
              </a:rPr>
              <a:t>persons required: 2 to 7 test leader and 1 team</a:t>
            </a:r>
            <a:r>
              <a:rPr sz="2530" spc="260" dirty="0">
                <a:latin typeface="Arial"/>
                <a:cs typeface="Arial"/>
              </a:rPr>
              <a:t> </a:t>
            </a:r>
            <a:r>
              <a:rPr sz="2530" spc="-7" dirty="0">
                <a:latin typeface="Arial"/>
                <a:cs typeface="Arial"/>
              </a:rPr>
              <a:t>manager</a:t>
            </a:r>
            <a:endParaRPr sz="2530">
              <a:latin typeface="Arial"/>
              <a:cs typeface="Arial"/>
            </a:endParaRPr>
          </a:p>
          <a:p>
            <a:pPr marL="288360" indent="-272293">
              <a:lnSpc>
                <a:spcPts val="2703"/>
              </a:lnSpc>
              <a:buSzPct val="86842"/>
              <a:buChar char="•"/>
              <a:tabLst>
                <a:tab pos="288360" algn="l"/>
                <a:tab pos="289205" algn="l"/>
              </a:tabLst>
            </a:pPr>
            <a:r>
              <a:rPr sz="2530" spc="-7" dirty="0">
                <a:latin typeface="Arial"/>
                <a:cs typeface="Arial"/>
              </a:rPr>
              <a:t>standardized</a:t>
            </a:r>
            <a:r>
              <a:rPr sz="2530" spc="53" dirty="0">
                <a:latin typeface="Arial"/>
                <a:cs typeface="Arial"/>
              </a:rPr>
              <a:t> </a:t>
            </a:r>
            <a:r>
              <a:rPr sz="2530" spc="-7" dirty="0">
                <a:latin typeface="Arial"/>
                <a:cs typeface="Arial"/>
              </a:rPr>
              <a:t>structure</a:t>
            </a:r>
            <a:endParaRPr sz="2530">
              <a:latin typeface="Arial"/>
              <a:cs typeface="Arial"/>
            </a:endParaRPr>
          </a:p>
          <a:p>
            <a:pPr marL="643523" lvl="1" indent="-272293">
              <a:lnSpc>
                <a:spcPts val="2444"/>
              </a:lnSpc>
              <a:buSzPct val="88235"/>
              <a:buChar char="•"/>
              <a:tabLst>
                <a:tab pos="643523" algn="l"/>
                <a:tab pos="644370" algn="l"/>
              </a:tabLst>
            </a:pPr>
            <a:r>
              <a:rPr sz="2264" spc="-7" dirty="0">
                <a:latin typeface="Arial"/>
                <a:cs typeface="Arial"/>
              </a:rPr>
              <a:t>welcome</a:t>
            </a:r>
            <a:endParaRPr sz="2264">
              <a:latin typeface="Arial"/>
              <a:cs typeface="Arial"/>
            </a:endParaRPr>
          </a:p>
          <a:p>
            <a:pPr marL="643523" lvl="1" indent="-272293">
              <a:lnSpc>
                <a:spcPts val="2437"/>
              </a:lnSpc>
              <a:buSzPct val="88235"/>
              <a:buChar char="•"/>
              <a:tabLst>
                <a:tab pos="643523" algn="l"/>
                <a:tab pos="644370" algn="l"/>
              </a:tabLst>
            </a:pPr>
            <a:r>
              <a:rPr sz="2264" spc="-7" dirty="0">
                <a:latin typeface="Arial"/>
                <a:cs typeface="Arial"/>
              </a:rPr>
              <a:t>warm</a:t>
            </a:r>
            <a:r>
              <a:rPr sz="2264" spc="-133" dirty="0">
                <a:latin typeface="Arial"/>
                <a:cs typeface="Arial"/>
              </a:rPr>
              <a:t> </a:t>
            </a:r>
            <a:r>
              <a:rPr sz="2264" spc="7" dirty="0">
                <a:latin typeface="Arial"/>
                <a:cs typeface="Arial"/>
              </a:rPr>
              <a:t>Up</a:t>
            </a:r>
            <a:endParaRPr sz="2264">
              <a:latin typeface="Arial"/>
              <a:cs typeface="Arial"/>
            </a:endParaRPr>
          </a:p>
          <a:p>
            <a:pPr marL="643523" lvl="1" indent="-272293">
              <a:lnSpc>
                <a:spcPts val="2482"/>
              </a:lnSpc>
              <a:buSzPct val="88235"/>
              <a:buChar char="•"/>
              <a:tabLst>
                <a:tab pos="643523" algn="l"/>
                <a:tab pos="644370" algn="l"/>
              </a:tabLst>
            </a:pPr>
            <a:r>
              <a:rPr sz="2264" spc="-7" dirty="0">
                <a:latin typeface="Arial"/>
                <a:cs typeface="Arial"/>
              </a:rPr>
              <a:t>test</a:t>
            </a:r>
            <a:r>
              <a:rPr sz="2264" spc="7" dirty="0">
                <a:latin typeface="Arial"/>
                <a:cs typeface="Arial"/>
              </a:rPr>
              <a:t> </a:t>
            </a:r>
            <a:r>
              <a:rPr sz="2264" spc="-7" dirty="0">
                <a:latin typeface="Arial"/>
                <a:cs typeface="Arial"/>
              </a:rPr>
              <a:t>procedure</a:t>
            </a:r>
            <a:endParaRPr sz="2264">
              <a:latin typeface="Arial"/>
              <a:cs typeface="Arial"/>
            </a:endParaRPr>
          </a:p>
          <a:p>
            <a:pPr marL="998688" lvl="2" indent="-266373">
              <a:lnSpc>
                <a:spcPts val="2211"/>
              </a:lnSpc>
              <a:buSzPct val="86666"/>
              <a:buChar char="•"/>
              <a:tabLst>
                <a:tab pos="998688" algn="l"/>
                <a:tab pos="999534" algn="l"/>
              </a:tabLst>
            </a:pPr>
            <a:r>
              <a:rPr sz="1998" dirty="0">
                <a:latin typeface="Arial"/>
                <a:cs typeface="Arial"/>
              </a:rPr>
              <a:t>first: 20 meter</a:t>
            </a:r>
            <a:r>
              <a:rPr sz="1998" spc="-80" dirty="0">
                <a:latin typeface="Arial"/>
                <a:cs typeface="Arial"/>
              </a:rPr>
              <a:t> </a:t>
            </a:r>
            <a:r>
              <a:rPr sz="1998" dirty="0">
                <a:latin typeface="Arial"/>
                <a:cs typeface="Arial"/>
              </a:rPr>
              <a:t>sprint</a:t>
            </a:r>
            <a:endParaRPr sz="1998">
              <a:latin typeface="Arial"/>
              <a:cs typeface="Arial"/>
            </a:endParaRPr>
          </a:p>
          <a:p>
            <a:pPr marL="998688" lvl="2" indent="-266373">
              <a:lnSpc>
                <a:spcPts val="2204"/>
              </a:lnSpc>
              <a:buSzPct val="86666"/>
              <a:buChar char="•"/>
              <a:tabLst>
                <a:tab pos="998688" algn="l"/>
                <a:tab pos="999534" algn="l"/>
              </a:tabLst>
            </a:pPr>
            <a:r>
              <a:rPr sz="1998" dirty="0">
                <a:latin typeface="Arial"/>
                <a:cs typeface="Arial"/>
              </a:rPr>
              <a:t>stational operation test</a:t>
            </a:r>
            <a:r>
              <a:rPr sz="1998" spc="-113" dirty="0">
                <a:latin typeface="Arial"/>
                <a:cs typeface="Arial"/>
              </a:rPr>
              <a:t> </a:t>
            </a:r>
            <a:r>
              <a:rPr sz="1998" dirty="0">
                <a:latin typeface="Arial"/>
                <a:cs typeface="Arial"/>
              </a:rPr>
              <a:t>tasks</a:t>
            </a:r>
            <a:endParaRPr sz="1998">
              <a:latin typeface="Arial"/>
              <a:cs typeface="Arial"/>
            </a:endParaRPr>
          </a:p>
          <a:p>
            <a:pPr marL="998688" lvl="2" indent="-266373">
              <a:lnSpc>
                <a:spcPts val="2157"/>
              </a:lnSpc>
              <a:buSzPct val="86666"/>
              <a:buChar char="•"/>
              <a:tabLst>
                <a:tab pos="998688" algn="l"/>
                <a:tab pos="999534" algn="l"/>
              </a:tabLst>
            </a:pPr>
            <a:r>
              <a:rPr sz="1998" dirty="0">
                <a:latin typeface="Arial"/>
                <a:cs typeface="Arial"/>
              </a:rPr>
              <a:t>last: 6 minutes</a:t>
            </a:r>
            <a:r>
              <a:rPr sz="1998" spc="-67" dirty="0">
                <a:latin typeface="Arial"/>
                <a:cs typeface="Arial"/>
              </a:rPr>
              <a:t> </a:t>
            </a:r>
            <a:r>
              <a:rPr sz="1998" dirty="0">
                <a:latin typeface="Arial"/>
                <a:cs typeface="Arial"/>
              </a:rPr>
              <a:t>run</a:t>
            </a:r>
            <a:endParaRPr sz="1998">
              <a:latin typeface="Arial"/>
              <a:cs typeface="Arial"/>
            </a:endParaRPr>
          </a:p>
          <a:p>
            <a:pPr marL="643523" lvl="1" indent="-272293">
              <a:lnSpc>
                <a:spcPts val="2577"/>
              </a:lnSpc>
              <a:buSzPct val="88235"/>
              <a:buChar char="•"/>
              <a:tabLst>
                <a:tab pos="643523" algn="l"/>
                <a:tab pos="644370" algn="l"/>
              </a:tabLst>
            </a:pPr>
            <a:r>
              <a:rPr sz="2264" spc="-7" dirty="0">
                <a:latin typeface="Arial"/>
                <a:cs typeface="Arial"/>
              </a:rPr>
              <a:t>good</a:t>
            </a:r>
            <a:r>
              <a:rPr sz="2264" dirty="0">
                <a:latin typeface="Arial"/>
                <a:cs typeface="Arial"/>
              </a:rPr>
              <a:t> </a:t>
            </a:r>
            <a:r>
              <a:rPr sz="2264" spc="-13" dirty="0">
                <a:latin typeface="Arial"/>
                <a:cs typeface="Arial"/>
              </a:rPr>
              <a:t>bye</a:t>
            </a:r>
            <a:endParaRPr sz="2264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952" y="653418"/>
            <a:ext cx="3035785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spc="-7" dirty="0">
                <a:latin typeface="Arial"/>
                <a:cs typeface="Arial"/>
              </a:rPr>
              <a:t>Implementation</a:t>
            </a:r>
            <a:endParaRPr sz="319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347" y="1488825"/>
            <a:ext cx="8237211" cy="3936856"/>
          </a:xfrm>
          <a:prstGeom prst="rect">
            <a:avLst/>
          </a:prstGeom>
        </p:spPr>
        <p:txBody>
          <a:bodyPr vert="horz" wrap="square" lIns="0" tIns="43125" rIns="0" bIns="0" rtlCol="0">
            <a:spAutoFit/>
          </a:bodyPr>
          <a:lstStyle/>
          <a:p>
            <a:pPr marL="288360" indent="-272293">
              <a:spcBef>
                <a:spcPts val="338"/>
              </a:spcBef>
              <a:buSzPct val="90000"/>
              <a:buFont typeface="Arial"/>
              <a:buChar char="•"/>
              <a:tabLst>
                <a:tab pos="289205" algn="l"/>
              </a:tabLst>
            </a:pPr>
            <a:r>
              <a:rPr sz="2663" dirty="0">
                <a:latin typeface="Arial"/>
                <a:cs typeface="Arial"/>
              </a:rPr>
              <a:t>stick consistently </a:t>
            </a:r>
            <a:r>
              <a:rPr sz="2663" spc="-7" dirty="0">
                <a:latin typeface="Arial"/>
                <a:cs typeface="Arial"/>
              </a:rPr>
              <a:t>to </a:t>
            </a:r>
            <a:r>
              <a:rPr sz="2663" dirty="0">
                <a:latin typeface="Arial"/>
                <a:cs typeface="Arial"/>
              </a:rPr>
              <a:t>the test</a:t>
            </a:r>
            <a:r>
              <a:rPr sz="2663" spc="-160" dirty="0">
                <a:latin typeface="Arial"/>
                <a:cs typeface="Arial"/>
              </a:rPr>
              <a:t> </a:t>
            </a:r>
            <a:r>
              <a:rPr sz="2663" dirty="0">
                <a:latin typeface="Arial"/>
                <a:cs typeface="Arial"/>
              </a:rPr>
              <a:t>manual!</a:t>
            </a:r>
            <a:endParaRPr sz="2663">
              <a:latin typeface="Arial"/>
              <a:cs typeface="Arial"/>
            </a:endParaRPr>
          </a:p>
          <a:p>
            <a:pPr marL="288360" indent="-272293">
              <a:spcBef>
                <a:spcPts val="206"/>
              </a:spcBef>
              <a:buSzPct val="90000"/>
              <a:buChar char="•"/>
              <a:tabLst>
                <a:tab pos="289205" algn="l"/>
              </a:tabLst>
            </a:pPr>
            <a:r>
              <a:rPr sz="2663" dirty="0">
                <a:latin typeface="Arial"/>
                <a:cs typeface="Arial"/>
              </a:rPr>
              <a:t>no </a:t>
            </a:r>
            <a:r>
              <a:rPr sz="2663" spc="-7" dirty="0">
                <a:latin typeface="Arial"/>
                <a:cs typeface="Arial"/>
              </a:rPr>
              <a:t>„sympathy</a:t>
            </a:r>
            <a:r>
              <a:rPr sz="2663" spc="-73" dirty="0">
                <a:latin typeface="Arial"/>
                <a:cs typeface="Arial"/>
              </a:rPr>
              <a:t> </a:t>
            </a:r>
            <a:r>
              <a:rPr sz="2663" dirty="0">
                <a:latin typeface="Arial"/>
                <a:cs typeface="Arial"/>
              </a:rPr>
              <a:t>points</a:t>
            </a:r>
            <a:r>
              <a:rPr sz="2663" dirty="0">
                <a:latin typeface="Times New Roman"/>
                <a:cs typeface="Times New Roman"/>
              </a:rPr>
              <a:t>“</a:t>
            </a:r>
            <a:endParaRPr sz="2663">
              <a:latin typeface="Times New Roman"/>
              <a:cs typeface="Times New Roman"/>
            </a:endParaRPr>
          </a:p>
          <a:p>
            <a:pPr marL="288360" indent="-272293">
              <a:spcBef>
                <a:spcPts val="226"/>
              </a:spcBef>
              <a:buSzPct val="90000"/>
              <a:buChar char="•"/>
              <a:tabLst>
                <a:tab pos="289205" algn="l"/>
              </a:tabLst>
            </a:pPr>
            <a:r>
              <a:rPr sz="2663" spc="-7" dirty="0">
                <a:latin typeface="Arial"/>
                <a:cs typeface="Arial"/>
              </a:rPr>
              <a:t>explaining </a:t>
            </a:r>
            <a:r>
              <a:rPr sz="2663" dirty="0">
                <a:latin typeface="Arial"/>
                <a:cs typeface="Arial"/>
              </a:rPr>
              <a:t>the test tasks clear and</a:t>
            </a:r>
            <a:r>
              <a:rPr sz="2663" spc="-160" dirty="0">
                <a:latin typeface="Arial"/>
                <a:cs typeface="Arial"/>
              </a:rPr>
              <a:t> </a:t>
            </a:r>
            <a:r>
              <a:rPr sz="2663" dirty="0">
                <a:latin typeface="Arial"/>
                <a:cs typeface="Arial"/>
              </a:rPr>
              <a:t>simple</a:t>
            </a:r>
            <a:endParaRPr sz="2663">
              <a:latin typeface="Arial"/>
              <a:cs typeface="Arial"/>
            </a:endParaRPr>
          </a:p>
          <a:p>
            <a:pPr marL="288360" indent="-272293">
              <a:spcBef>
                <a:spcPts val="206"/>
              </a:spcBef>
              <a:buSzPct val="90000"/>
              <a:buChar char="•"/>
              <a:tabLst>
                <a:tab pos="289205" algn="l"/>
              </a:tabLst>
            </a:pPr>
            <a:r>
              <a:rPr sz="2663" dirty="0">
                <a:latin typeface="Arial"/>
                <a:cs typeface="Arial"/>
              </a:rPr>
              <a:t>show the exercise (mostly test </a:t>
            </a:r>
            <a:r>
              <a:rPr sz="2663" spc="-7" dirty="0">
                <a:latin typeface="Arial"/>
                <a:cs typeface="Arial"/>
              </a:rPr>
              <a:t>trials, </a:t>
            </a:r>
            <a:r>
              <a:rPr sz="2663" dirty="0">
                <a:latin typeface="Arial"/>
                <a:cs typeface="Arial"/>
              </a:rPr>
              <a:t>e. g. push</a:t>
            </a:r>
            <a:r>
              <a:rPr sz="2663" spc="-286" dirty="0">
                <a:latin typeface="Arial"/>
                <a:cs typeface="Arial"/>
              </a:rPr>
              <a:t> </a:t>
            </a:r>
            <a:r>
              <a:rPr sz="2663" dirty="0">
                <a:latin typeface="Arial"/>
                <a:cs typeface="Arial"/>
              </a:rPr>
              <a:t>ups)</a:t>
            </a:r>
            <a:endParaRPr sz="2663">
              <a:latin typeface="Arial"/>
              <a:cs typeface="Arial"/>
            </a:endParaRPr>
          </a:p>
          <a:p>
            <a:pPr marL="288360" indent="-272293">
              <a:spcBef>
                <a:spcPts val="206"/>
              </a:spcBef>
              <a:buSzPct val="90000"/>
              <a:buChar char="•"/>
              <a:tabLst>
                <a:tab pos="289205" algn="l"/>
              </a:tabLst>
            </a:pPr>
            <a:r>
              <a:rPr sz="2663" spc="-7" dirty="0">
                <a:latin typeface="Arial"/>
                <a:cs typeface="Arial"/>
              </a:rPr>
              <a:t>motivation is </a:t>
            </a:r>
            <a:r>
              <a:rPr sz="2663" dirty="0">
                <a:latin typeface="Arial"/>
                <a:cs typeface="Arial"/>
              </a:rPr>
              <a:t>accepted but no</a:t>
            </a:r>
            <a:r>
              <a:rPr sz="2663" spc="-120" dirty="0">
                <a:latin typeface="Arial"/>
                <a:cs typeface="Arial"/>
              </a:rPr>
              <a:t> </a:t>
            </a:r>
            <a:r>
              <a:rPr sz="2663" dirty="0">
                <a:latin typeface="Arial"/>
                <a:cs typeface="Arial"/>
              </a:rPr>
              <a:t>cheering</a:t>
            </a:r>
            <a:endParaRPr sz="2663">
              <a:latin typeface="Arial"/>
              <a:cs typeface="Arial"/>
            </a:endParaRPr>
          </a:p>
          <a:p>
            <a:pPr marL="288360" indent="-272293">
              <a:spcBef>
                <a:spcPts val="226"/>
              </a:spcBef>
              <a:buSzPct val="90000"/>
              <a:buChar char="•"/>
              <a:tabLst>
                <a:tab pos="289205" algn="l"/>
              </a:tabLst>
            </a:pPr>
            <a:r>
              <a:rPr sz="2663" dirty="0">
                <a:latin typeface="Arial"/>
                <a:cs typeface="Arial"/>
              </a:rPr>
              <a:t>only comment the results </a:t>
            </a:r>
            <a:r>
              <a:rPr sz="2663" spc="-7" dirty="0">
                <a:latin typeface="Arial"/>
                <a:cs typeface="Arial"/>
              </a:rPr>
              <a:t>in</a:t>
            </a:r>
            <a:r>
              <a:rPr sz="2663" spc="-146" dirty="0">
                <a:latin typeface="Arial"/>
                <a:cs typeface="Arial"/>
              </a:rPr>
              <a:t> </a:t>
            </a:r>
            <a:r>
              <a:rPr sz="2663" dirty="0">
                <a:latin typeface="Arial"/>
                <a:cs typeface="Arial"/>
              </a:rPr>
              <a:t>general</a:t>
            </a:r>
            <a:endParaRPr sz="2663">
              <a:latin typeface="Arial"/>
              <a:cs typeface="Arial"/>
            </a:endParaRPr>
          </a:p>
          <a:p>
            <a:pPr marL="288360" indent="-272293">
              <a:spcBef>
                <a:spcPts val="206"/>
              </a:spcBef>
              <a:buSzPct val="90000"/>
              <a:buChar char="•"/>
              <a:tabLst>
                <a:tab pos="289205" algn="l"/>
              </a:tabLst>
            </a:pPr>
            <a:r>
              <a:rPr sz="2663" spc="-7" dirty="0">
                <a:latin typeface="Arial"/>
                <a:cs typeface="Arial"/>
              </a:rPr>
              <a:t>find </a:t>
            </a:r>
            <a:r>
              <a:rPr sz="2663" dirty="0">
                <a:latin typeface="Arial"/>
                <a:cs typeface="Arial"/>
              </a:rPr>
              <a:t>the correct position </a:t>
            </a:r>
            <a:r>
              <a:rPr sz="2663" spc="-7" dirty="0">
                <a:latin typeface="Arial"/>
                <a:cs typeface="Arial"/>
              </a:rPr>
              <a:t>for explaining </a:t>
            </a:r>
            <a:r>
              <a:rPr sz="2663" dirty="0">
                <a:latin typeface="Arial"/>
                <a:cs typeface="Arial"/>
              </a:rPr>
              <a:t>and</a:t>
            </a:r>
            <a:r>
              <a:rPr sz="2663" spc="-100" dirty="0">
                <a:latin typeface="Arial"/>
                <a:cs typeface="Arial"/>
              </a:rPr>
              <a:t> </a:t>
            </a:r>
            <a:r>
              <a:rPr sz="2663" spc="-7" dirty="0">
                <a:latin typeface="Arial"/>
                <a:cs typeface="Arial"/>
              </a:rPr>
              <a:t>monitoring</a:t>
            </a:r>
            <a:endParaRPr sz="2663">
              <a:latin typeface="Arial"/>
              <a:cs typeface="Arial"/>
            </a:endParaRPr>
          </a:p>
          <a:p>
            <a:pPr marL="288360" indent="-272293">
              <a:spcBef>
                <a:spcPts val="206"/>
              </a:spcBef>
              <a:buSzPct val="90000"/>
              <a:buChar char="•"/>
              <a:tabLst>
                <a:tab pos="289205" algn="l"/>
              </a:tabLst>
            </a:pPr>
            <a:r>
              <a:rPr sz="2663" dirty="0">
                <a:latin typeface="Arial"/>
                <a:cs typeface="Arial"/>
              </a:rPr>
              <a:t>testing should be carried out quickly, but not</a:t>
            </a:r>
            <a:r>
              <a:rPr sz="2663" spc="-293" dirty="0">
                <a:latin typeface="Arial"/>
                <a:cs typeface="Arial"/>
              </a:rPr>
              <a:t> </a:t>
            </a:r>
            <a:r>
              <a:rPr sz="2663" dirty="0">
                <a:latin typeface="Arial"/>
                <a:cs typeface="Arial"/>
              </a:rPr>
              <a:t>rushing!</a:t>
            </a:r>
            <a:endParaRPr sz="2663">
              <a:latin typeface="Arial"/>
              <a:cs typeface="Arial"/>
            </a:endParaRPr>
          </a:p>
          <a:p>
            <a:pPr marL="288360" indent="-272293">
              <a:spcBef>
                <a:spcPts val="226"/>
              </a:spcBef>
              <a:buSzPct val="90000"/>
              <a:buChar char="•"/>
              <a:tabLst>
                <a:tab pos="289205" algn="l"/>
              </a:tabLst>
            </a:pPr>
            <a:r>
              <a:rPr sz="2663" dirty="0">
                <a:latin typeface="Arial"/>
                <a:cs typeface="Arial"/>
              </a:rPr>
              <a:t>wear sports</a:t>
            </a:r>
            <a:r>
              <a:rPr sz="2663" spc="-87" dirty="0">
                <a:latin typeface="Arial"/>
                <a:cs typeface="Arial"/>
              </a:rPr>
              <a:t> </a:t>
            </a:r>
            <a:r>
              <a:rPr sz="2663" dirty="0">
                <a:latin typeface="Arial"/>
                <a:cs typeface="Arial"/>
              </a:rPr>
              <a:t>clothes</a:t>
            </a:r>
            <a:endParaRPr sz="2663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952" y="653418"/>
            <a:ext cx="4227268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spc="-7" dirty="0">
                <a:latin typeface="Arial"/>
                <a:cs typeface="Arial"/>
              </a:rPr>
              <a:t>Test leader</a:t>
            </a:r>
            <a:r>
              <a:rPr sz="3196" b="1" spc="-73" dirty="0">
                <a:latin typeface="Arial"/>
                <a:cs typeface="Arial"/>
              </a:rPr>
              <a:t> </a:t>
            </a:r>
            <a:r>
              <a:rPr sz="3196" b="1" spc="-7" dirty="0">
                <a:latin typeface="Arial"/>
                <a:cs typeface="Arial"/>
              </a:rPr>
              <a:t>behaviour</a:t>
            </a:r>
            <a:endParaRPr sz="319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347" y="1389380"/>
            <a:ext cx="10709811" cy="4634949"/>
          </a:xfrm>
          <a:prstGeom prst="rect">
            <a:avLst/>
          </a:prstGeom>
        </p:spPr>
        <p:txBody>
          <a:bodyPr vert="horz" wrap="square" lIns="0" tIns="115850" rIns="0" bIns="0" rtlCol="0">
            <a:spAutoFit/>
          </a:bodyPr>
          <a:lstStyle/>
          <a:p>
            <a:pPr marL="288360" indent="-272293">
              <a:spcBef>
                <a:spcPts val="912"/>
              </a:spcBef>
              <a:buSzPct val="88235"/>
              <a:buFont typeface="Arial"/>
              <a:buChar char="•"/>
              <a:tabLst>
                <a:tab pos="288360" algn="l"/>
                <a:tab pos="289205" algn="l"/>
              </a:tabLst>
            </a:pPr>
            <a:r>
              <a:rPr sz="2264" spc="-7" dirty="0">
                <a:latin typeface="Arial"/>
                <a:cs typeface="Arial"/>
              </a:rPr>
              <a:t>Registration</a:t>
            </a:r>
            <a:r>
              <a:rPr sz="2264" spc="-13" dirty="0">
                <a:latin typeface="Arial"/>
                <a:cs typeface="Arial"/>
              </a:rPr>
              <a:t> </a:t>
            </a:r>
            <a:r>
              <a:rPr sz="2264" dirty="0">
                <a:latin typeface="Arial"/>
                <a:cs typeface="Arial"/>
              </a:rPr>
              <a:t>sheet</a:t>
            </a:r>
            <a:endParaRPr sz="2264">
              <a:latin typeface="Arial"/>
              <a:cs typeface="Arial"/>
            </a:endParaRPr>
          </a:p>
          <a:p>
            <a:pPr marL="288360" indent="-272293">
              <a:spcBef>
                <a:spcPts val="786"/>
              </a:spcBef>
              <a:buSzPct val="88235"/>
              <a:buChar char="•"/>
              <a:tabLst>
                <a:tab pos="288360" algn="l"/>
                <a:tab pos="289205" algn="l"/>
              </a:tabLst>
            </a:pPr>
            <a:r>
              <a:rPr sz="2264" dirty="0">
                <a:latin typeface="Arial"/>
                <a:cs typeface="Arial"/>
              </a:rPr>
              <a:t>Evaluation </a:t>
            </a:r>
            <a:r>
              <a:rPr sz="2264" spc="-7" dirty="0">
                <a:latin typeface="Arial"/>
                <a:cs typeface="Arial"/>
              </a:rPr>
              <a:t>with</a:t>
            </a:r>
            <a:r>
              <a:rPr sz="2264" spc="7" dirty="0">
                <a:latin typeface="Arial"/>
                <a:cs typeface="Arial"/>
              </a:rPr>
              <a:t> </a:t>
            </a:r>
            <a:r>
              <a:rPr sz="2264" spc="-7" dirty="0">
                <a:latin typeface="Arial"/>
                <a:cs typeface="Arial"/>
              </a:rPr>
              <a:t>Software</a:t>
            </a:r>
            <a:endParaRPr sz="2264">
              <a:latin typeface="Arial"/>
              <a:cs typeface="Arial"/>
            </a:endParaRPr>
          </a:p>
          <a:p>
            <a:pPr marL="288360" indent="-272293">
              <a:spcBef>
                <a:spcPts val="779"/>
              </a:spcBef>
              <a:buSzPct val="88235"/>
              <a:buChar char="•"/>
              <a:tabLst>
                <a:tab pos="288360" algn="l"/>
                <a:tab pos="289205" algn="l"/>
              </a:tabLst>
            </a:pPr>
            <a:r>
              <a:rPr sz="2264" dirty="0">
                <a:latin typeface="Arial"/>
                <a:cs typeface="Arial"/>
              </a:rPr>
              <a:t>Evaluation </a:t>
            </a:r>
            <a:r>
              <a:rPr sz="2264" spc="-7" dirty="0">
                <a:latin typeface="Arial"/>
                <a:cs typeface="Arial"/>
              </a:rPr>
              <a:t>of the test tasks on the basis of age and </a:t>
            </a:r>
            <a:r>
              <a:rPr sz="2264" dirty="0">
                <a:latin typeface="Arial"/>
                <a:cs typeface="Arial"/>
              </a:rPr>
              <a:t>sex (specific </a:t>
            </a:r>
            <a:r>
              <a:rPr sz="2264" spc="-7" dirty="0">
                <a:latin typeface="Arial"/>
                <a:cs typeface="Arial"/>
              </a:rPr>
              <a:t>standard</a:t>
            </a:r>
            <a:r>
              <a:rPr sz="2264" spc="213" dirty="0">
                <a:latin typeface="Arial"/>
                <a:cs typeface="Arial"/>
              </a:rPr>
              <a:t> </a:t>
            </a:r>
            <a:r>
              <a:rPr sz="2264" spc="-7" dirty="0">
                <a:latin typeface="Arial"/>
                <a:cs typeface="Arial"/>
              </a:rPr>
              <a:t>values)</a:t>
            </a:r>
            <a:endParaRPr sz="2264">
              <a:latin typeface="Arial"/>
              <a:cs typeface="Arial"/>
            </a:endParaRPr>
          </a:p>
          <a:p>
            <a:pPr marL="288360" indent="-272293">
              <a:spcBef>
                <a:spcPts val="799"/>
              </a:spcBef>
              <a:buSzPct val="88235"/>
              <a:buChar char="•"/>
              <a:tabLst>
                <a:tab pos="288360" algn="l"/>
                <a:tab pos="289205" algn="l"/>
              </a:tabLst>
            </a:pPr>
            <a:r>
              <a:rPr sz="2264" spc="-7" dirty="0">
                <a:latin typeface="Arial"/>
                <a:cs typeface="Arial"/>
              </a:rPr>
              <a:t>Standard</a:t>
            </a:r>
            <a:r>
              <a:rPr sz="2264" spc="13" dirty="0">
                <a:latin typeface="Arial"/>
                <a:cs typeface="Arial"/>
              </a:rPr>
              <a:t> </a:t>
            </a:r>
            <a:r>
              <a:rPr sz="2264" dirty="0">
                <a:latin typeface="Arial"/>
                <a:cs typeface="Arial"/>
              </a:rPr>
              <a:t>values</a:t>
            </a:r>
            <a:endParaRPr sz="2264">
              <a:latin typeface="Arial"/>
              <a:cs typeface="Arial"/>
            </a:endParaRPr>
          </a:p>
          <a:p>
            <a:pPr marL="643523" lvl="1" indent="-272293">
              <a:spcBef>
                <a:spcPts val="859"/>
              </a:spcBef>
              <a:buSzPct val="86666"/>
              <a:buChar char="•"/>
              <a:tabLst>
                <a:tab pos="643523" algn="l"/>
                <a:tab pos="644370" algn="l"/>
              </a:tabLst>
            </a:pPr>
            <a:r>
              <a:rPr sz="1998" dirty="0">
                <a:latin typeface="Arial"/>
                <a:cs typeface="Arial"/>
              </a:rPr>
              <a:t>„MoMo“ </a:t>
            </a:r>
            <a:r>
              <a:rPr sz="1998" spc="-7" dirty="0">
                <a:latin typeface="Arial"/>
                <a:cs typeface="Arial"/>
              </a:rPr>
              <a:t>study, </a:t>
            </a:r>
            <a:r>
              <a:rPr sz="1998" dirty="0">
                <a:latin typeface="Arial"/>
                <a:cs typeface="Arial"/>
              </a:rPr>
              <a:t>study „fitness at primary</a:t>
            </a:r>
            <a:r>
              <a:rPr sz="1998" spc="-133" dirty="0">
                <a:latin typeface="Arial"/>
                <a:cs typeface="Arial"/>
              </a:rPr>
              <a:t> </a:t>
            </a:r>
            <a:r>
              <a:rPr sz="1998" dirty="0">
                <a:latin typeface="Arial"/>
                <a:cs typeface="Arial"/>
              </a:rPr>
              <a:t>schools“</a:t>
            </a:r>
            <a:endParaRPr sz="1998">
              <a:latin typeface="Arial"/>
              <a:cs typeface="Arial"/>
            </a:endParaRPr>
          </a:p>
          <a:p>
            <a:pPr marL="643523" lvl="1" indent="-272293">
              <a:spcBef>
                <a:spcPts val="846"/>
              </a:spcBef>
              <a:buSzPct val="86666"/>
              <a:buChar char="•"/>
              <a:tabLst>
                <a:tab pos="643523" algn="l"/>
                <a:tab pos="644370" algn="l"/>
              </a:tabLst>
            </a:pPr>
            <a:r>
              <a:rPr sz="1998" dirty="0">
                <a:latin typeface="Arial"/>
                <a:cs typeface="Arial"/>
              </a:rPr>
              <a:t>Data from </a:t>
            </a:r>
            <a:r>
              <a:rPr sz="1998" spc="-7" dirty="0">
                <a:latin typeface="Arial"/>
                <a:cs typeface="Arial"/>
              </a:rPr>
              <a:t>over </a:t>
            </a:r>
            <a:r>
              <a:rPr sz="1998" dirty="0">
                <a:latin typeface="Arial"/>
                <a:cs typeface="Arial"/>
              </a:rPr>
              <a:t>7000 children aged 4-17</a:t>
            </a:r>
            <a:r>
              <a:rPr sz="1998" spc="-100" dirty="0">
                <a:latin typeface="Arial"/>
                <a:cs typeface="Arial"/>
              </a:rPr>
              <a:t> </a:t>
            </a:r>
            <a:r>
              <a:rPr sz="1998" spc="-7" dirty="0">
                <a:latin typeface="Arial"/>
                <a:cs typeface="Arial"/>
              </a:rPr>
              <a:t>years</a:t>
            </a:r>
            <a:endParaRPr sz="1998">
              <a:latin typeface="Arial"/>
              <a:cs typeface="Arial"/>
            </a:endParaRPr>
          </a:p>
          <a:p>
            <a:pPr marL="288360" indent="-272293">
              <a:spcBef>
                <a:spcPts val="792"/>
              </a:spcBef>
              <a:buSzPct val="88235"/>
              <a:buChar char="•"/>
              <a:tabLst>
                <a:tab pos="288360" algn="l"/>
                <a:tab pos="289205" algn="l"/>
              </a:tabLst>
            </a:pPr>
            <a:r>
              <a:rPr sz="2264" spc="-7" dirty="0">
                <a:latin typeface="Arial"/>
                <a:cs typeface="Arial"/>
              </a:rPr>
              <a:t>Formation of </a:t>
            </a:r>
            <a:r>
              <a:rPr sz="2264" dirty="0">
                <a:latin typeface="Arial"/>
                <a:cs typeface="Arial"/>
              </a:rPr>
              <a:t>class </a:t>
            </a:r>
            <a:r>
              <a:rPr sz="2264" spc="-7" dirty="0">
                <a:latin typeface="Arial"/>
                <a:cs typeface="Arial"/>
              </a:rPr>
              <a:t>on the basis of </a:t>
            </a:r>
            <a:r>
              <a:rPr sz="2264" dirty="0">
                <a:latin typeface="Arial"/>
                <a:cs typeface="Arial"/>
              </a:rPr>
              <a:t>percentile</a:t>
            </a:r>
            <a:r>
              <a:rPr sz="2264" spc="40" dirty="0">
                <a:latin typeface="Arial"/>
                <a:cs typeface="Arial"/>
              </a:rPr>
              <a:t> </a:t>
            </a:r>
            <a:r>
              <a:rPr sz="2264" spc="-7" dirty="0">
                <a:latin typeface="Arial"/>
                <a:cs typeface="Arial"/>
              </a:rPr>
              <a:t>ranks:</a:t>
            </a:r>
            <a:endParaRPr sz="2264">
              <a:latin typeface="Arial"/>
              <a:cs typeface="Arial"/>
            </a:endParaRPr>
          </a:p>
          <a:p>
            <a:pPr marL="643523" marR="235085" lvl="1" indent="-272293">
              <a:lnSpc>
                <a:spcPct val="80000"/>
              </a:lnSpc>
              <a:spcBef>
                <a:spcPts val="1338"/>
              </a:spcBef>
              <a:buSzPct val="86666"/>
              <a:buChar char="•"/>
              <a:tabLst>
                <a:tab pos="643523" algn="l"/>
                <a:tab pos="644370" algn="l"/>
              </a:tabLst>
            </a:pPr>
            <a:r>
              <a:rPr sz="1998" spc="-7" dirty="0">
                <a:latin typeface="Arial"/>
                <a:cs typeface="Arial"/>
              </a:rPr>
              <a:t>Division </a:t>
            </a:r>
            <a:r>
              <a:rPr sz="1998" dirty="0">
                <a:latin typeface="Arial"/>
                <a:cs typeface="Arial"/>
              </a:rPr>
              <a:t>into </a:t>
            </a:r>
            <a:r>
              <a:rPr sz="1998" spc="-7" dirty="0">
                <a:latin typeface="Arial"/>
                <a:cs typeface="Arial"/>
              </a:rPr>
              <a:t>five </a:t>
            </a:r>
            <a:r>
              <a:rPr sz="1998" dirty="0">
                <a:latin typeface="Arial"/>
                <a:cs typeface="Arial"/>
              </a:rPr>
              <a:t>performance categories </a:t>
            </a:r>
            <a:r>
              <a:rPr sz="1998" spc="-7" dirty="0">
                <a:latin typeface="Arial"/>
                <a:cs typeface="Arial"/>
              </a:rPr>
              <a:t>(well </a:t>
            </a:r>
            <a:r>
              <a:rPr sz="1998" dirty="0">
                <a:latin typeface="Arial"/>
                <a:cs typeface="Arial"/>
              </a:rPr>
              <a:t>below average, below average, average,  </a:t>
            </a:r>
            <a:r>
              <a:rPr sz="1998" spc="-7" dirty="0">
                <a:latin typeface="Arial"/>
                <a:cs typeface="Arial"/>
              </a:rPr>
              <a:t>above </a:t>
            </a:r>
            <a:r>
              <a:rPr sz="1998" dirty="0">
                <a:latin typeface="Arial"/>
                <a:cs typeface="Arial"/>
              </a:rPr>
              <a:t>average, </a:t>
            </a:r>
            <a:r>
              <a:rPr sz="1998" spc="-7" dirty="0">
                <a:latin typeface="Arial"/>
                <a:cs typeface="Arial"/>
              </a:rPr>
              <a:t>well above</a:t>
            </a:r>
            <a:r>
              <a:rPr sz="1998" spc="27" dirty="0">
                <a:latin typeface="Arial"/>
                <a:cs typeface="Arial"/>
              </a:rPr>
              <a:t> </a:t>
            </a:r>
            <a:r>
              <a:rPr sz="1998" dirty="0">
                <a:latin typeface="Arial"/>
                <a:cs typeface="Arial"/>
              </a:rPr>
              <a:t>average)</a:t>
            </a:r>
            <a:endParaRPr sz="1998">
              <a:latin typeface="Arial"/>
              <a:cs typeface="Arial"/>
            </a:endParaRPr>
          </a:p>
          <a:p>
            <a:pPr marL="288360" indent="-272293">
              <a:spcBef>
                <a:spcPts val="772"/>
              </a:spcBef>
              <a:buSzPct val="88235"/>
              <a:buChar char="•"/>
              <a:tabLst>
                <a:tab pos="288360" algn="l"/>
                <a:tab pos="289205" algn="l"/>
              </a:tabLst>
            </a:pPr>
            <a:r>
              <a:rPr sz="2264" dirty="0">
                <a:latin typeface="Arial"/>
                <a:cs typeface="Arial"/>
              </a:rPr>
              <a:t>Evaluation </a:t>
            </a:r>
            <a:r>
              <a:rPr sz="2264" spc="-7" dirty="0">
                <a:latin typeface="Arial"/>
                <a:cs typeface="Arial"/>
              </a:rPr>
              <a:t>by </a:t>
            </a:r>
            <a:r>
              <a:rPr sz="2264" dirty="0">
                <a:latin typeface="Arial"/>
                <a:cs typeface="Arial"/>
              </a:rPr>
              <a:t>Z-values</a:t>
            </a:r>
            <a:endParaRPr sz="2264">
              <a:latin typeface="Arial"/>
              <a:cs typeface="Arial"/>
            </a:endParaRPr>
          </a:p>
          <a:p>
            <a:pPr marL="643523" lvl="1" indent="-272293">
              <a:spcBef>
                <a:spcPts val="872"/>
              </a:spcBef>
              <a:buSzPct val="86666"/>
              <a:buChar char="•"/>
              <a:tabLst>
                <a:tab pos="643523" algn="l"/>
                <a:tab pos="644370" algn="l"/>
              </a:tabLst>
            </a:pPr>
            <a:r>
              <a:rPr sz="1998" dirty="0">
                <a:latin typeface="Arial"/>
                <a:cs typeface="Arial"/>
              </a:rPr>
              <a:t>70-130 </a:t>
            </a:r>
            <a:r>
              <a:rPr sz="1998" spc="-7" dirty="0">
                <a:latin typeface="Arial"/>
                <a:cs typeface="Arial"/>
              </a:rPr>
              <a:t>Z-value</a:t>
            </a:r>
            <a:r>
              <a:rPr sz="1998" spc="-27" dirty="0">
                <a:latin typeface="Arial"/>
                <a:cs typeface="Arial"/>
              </a:rPr>
              <a:t> </a:t>
            </a:r>
            <a:r>
              <a:rPr sz="1998" dirty="0">
                <a:latin typeface="Arial"/>
                <a:cs typeface="Arial"/>
              </a:rPr>
              <a:t>points</a:t>
            </a:r>
            <a:endParaRPr sz="1998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952" y="653418"/>
            <a:ext cx="5872850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spc="-7" dirty="0">
                <a:latin typeface="Arial"/>
                <a:cs typeface="Arial"/>
              </a:rPr>
              <a:t>Data collection and</a:t>
            </a:r>
            <a:r>
              <a:rPr sz="3196" b="1" spc="-60" dirty="0">
                <a:latin typeface="Arial"/>
                <a:cs typeface="Arial"/>
              </a:rPr>
              <a:t> </a:t>
            </a:r>
            <a:r>
              <a:rPr sz="3196" b="1" spc="-7" dirty="0">
                <a:latin typeface="Arial"/>
                <a:cs typeface="Arial"/>
              </a:rPr>
              <a:t>evaluation</a:t>
            </a:r>
            <a:endParaRPr sz="319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952" y="653418"/>
            <a:ext cx="4972261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spc="-7" dirty="0">
                <a:latin typeface="Arial"/>
                <a:cs typeface="Arial"/>
              </a:rPr>
              <a:t>Example of standard</a:t>
            </a:r>
            <a:r>
              <a:rPr sz="3196" b="1" spc="-53" dirty="0">
                <a:latin typeface="Arial"/>
                <a:cs typeface="Arial"/>
              </a:rPr>
              <a:t> </a:t>
            </a:r>
            <a:r>
              <a:rPr sz="3196" b="1" spc="-7" dirty="0">
                <a:latin typeface="Arial"/>
                <a:cs typeface="Arial"/>
              </a:rPr>
              <a:t>data</a:t>
            </a:r>
            <a:endParaRPr sz="3196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9207" y="1452150"/>
            <a:ext cx="6382431" cy="465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77882" y="4873455"/>
            <a:ext cx="20447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de-DE" smtClean="0"/>
              <a:pPr marL="38100">
                <a:spcBef>
                  <a:spcPts val="15"/>
                </a:spcBef>
              </a:pPr>
              <a:t>14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14533" y="4873455"/>
            <a:ext cx="87947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>
              <a:spcBef>
                <a:spcPts val="20"/>
              </a:spcBef>
            </a:pPr>
            <a:r>
              <a:rPr lang="de-DE"/>
              <a:t>23 January</a:t>
            </a:r>
            <a:r>
              <a:rPr lang="de-DE" spc="-105"/>
              <a:t> </a:t>
            </a:r>
            <a:r>
              <a:rPr lang="de-DE"/>
              <a:t>2024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952" y="653418"/>
            <a:ext cx="1753821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spc="-7" dirty="0">
                <a:latin typeface="Arial"/>
                <a:cs typeface="Arial"/>
              </a:rPr>
              <a:t>So</a:t>
            </a:r>
            <a:r>
              <a:rPr sz="3196" b="1" spc="7" dirty="0">
                <a:latin typeface="Arial"/>
                <a:cs typeface="Arial"/>
              </a:rPr>
              <a:t>f</a:t>
            </a:r>
            <a:r>
              <a:rPr sz="3196" b="1" dirty="0">
                <a:latin typeface="Arial"/>
                <a:cs typeface="Arial"/>
              </a:rPr>
              <a:t>t</a:t>
            </a:r>
            <a:r>
              <a:rPr sz="3196" b="1" spc="33" dirty="0">
                <a:latin typeface="Arial"/>
                <a:cs typeface="Arial"/>
              </a:rPr>
              <a:t>w</a:t>
            </a:r>
            <a:r>
              <a:rPr sz="3196" b="1" spc="-7" dirty="0">
                <a:latin typeface="Arial"/>
                <a:cs typeface="Arial"/>
              </a:rPr>
              <a:t>a</a:t>
            </a:r>
            <a:r>
              <a:rPr sz="3196" b="1" dirty="0">
                <a:latin typeface="Arial"/>
                <a:cs typeface="Arial"/>
              </a:rPr>
              <a:t>re</a:t>
            </a:r>
            <a:endParaRPr sz="3196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953" y="1322498"/>
            <a:ext cx="7131136" cy="2210391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288360" indent="-272293">
              <a:spcBef>
                <a:spcPts val="140"/>
              </a:spcBef>
              <a:buSzPct val="90000"/>
              <a:buChar char="•"/>
              <a:tabLst>
                <a:tab pos="289205" algn="l"/>
              </a:tabLst>
            </a:pPr>
            <a:r>
              <a:rPr sz="2663" dirty="0">
                <a:latin typeface="Arial"/>
                <a:cs typeface="Arial"/>
              </a:rPr>
              <a:t>Easy accessible </a:t>
            </a:r>
            <a:r>
              <a:rPr sz="2663" spc="-7" dirty="0">
                <a:latin typeface="Arial"/>
                <a:cs typeface="Arial"/>
              </a:rPr>
              <a:t>for</a:t>
            </a:r>
            <a:r>
              <a:rPr sz="2663" spc="-93" dirty="0">
                <a:latin typeface="Arial"/>
                <a:cs typeface="Arial"/>
              </a:rPr>
              <a:t> </a:t>
            </a:r>
            <a:r>
              <a:rPr sz="2663" spc="-7" dirty="0">
                <a:latin typeface="Arial"/>
                <a:cs typeface="Arial"/>
              </a:rPr>
              <a:t>everyone</a:t>
            </a:r>
            <a:endParaRPr sz="2663">
              <a:latin typeface="Arial"/>
              <a:cs typeface="Arial"/>
            </a:endParaRPr>
          </a:p>
          <a:p>
            <a:pPr>
              <a:spcBef>
                <a:spcPts val="27"/>
              </a:spcBef>
              <a:buFont typeface="Arial"/>
              <a:buChar char="•"/>
            </a:pPr>
            <a:endParaRPr sz="3129">
              <a:latin typeface="Arial"/>
              <a:cs typeface="Arial"/>
            </a:endParaRPr>
          </a:p>
          <a:p>
            <a:pPr marL="288360" indent="-272293">
              <a:buSzPct val="90000"/>
              <a:buChar char="•"/>
              <a:tabLst>
                <a:tab pos="289205" algn="l"/>
              </a:tabLst>
            </a:pPr>
            <a:r>
              <a:rPr sz="2663" dirty="0">
                <a:latin typeface="Arial"/>
                <a:cs typeface="Arial"/>
              </a:rPr>
              <a:t>Registration and software </a:t>
            </a:r>
            <a:r>
              <a:rPr sz="2663" spc="-7" dirty="0">
                <a:latin typeface="Arial"/>
                <a:cs typeface="Arial"/>
              </a:rPr>
              <a:t>for</a:t>
            </a:r>
            <a:r>
              <a:rPr sz="2663" spc="-166" dirty="0">
                <a:latin typeface="Arial"/>
                <a:cs typeface="Arial"/>
              </a:rPr>
              <a:t> </a:t>
            </a:r>
            <a:r>
              <a:rPr sz="2663" dirty="0">
                <a:latin typeface="Arial"/>
                <a:cs typeface="Arial"/>
              </a:rPr>
              <a:t>free</a:t>
            </a:r>
            <a:endParaRPr sz="2663">
              <a:latin typeface="Arial"/>
              <a:cs typeface="Arial"/>
            </a:endParaRPr>
          </a:p>
          <a:p>
            <a:pPr>
              <a:spcBef>
                <a:spcPts val="13"/>
              </a:spcBef>
              <a:buFont typeface="Arial"/>
              <a:buChar char="•"/>
            </a:pPr>
            <a:endParaRPr sz="3129">
              <a:latin typeface="Arial"/>
              <a:cs typeface="Arial"/>
            </a:endParaRPr>
          </a:p>
          <a:p>
            <a:pPr marL="288360" indent="-272293">
              <a:buSzPct val="90000"/>
              <a:buChar char="•"/>
              <a:tabLst>
                <a:tab pos="289205" algn="l"/>
              </a:tabLst>
            </a:pPr>
            <a:r>
              <a:rPr sz="2663" spc="-7" dirty="0">
                <a:latin typeface="Arial"/>
                <a:cs typeface="Arial"/>
              </a:rPr>
              <a:t>https://</a:t>
            </a:r>
            <a:r>
              <a:rPr sz="2663" spc="-7" dirty="0">
                <a:latin typeface="Arial"/>
                <a:cs typeface="Arial"/>
                <a:hlinkClick r:id="rId2"/>
              </a:rPr>
              <a:t>www.ifss.kit.edu/dmt/english/index.php</a:t>
            </a:r>
            <a:endParaRPr sz="266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378" y="320906"/>
            <a:ext cx="1753821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spc="-7" dirty="0">
                <a:latin typeface="Arial"/>
                <a:cs typeface="Arial"/>
              </a:rPr>
              <a:t>So</a:t>
            </a:r>
            <a:r>
              <a:rPr sz="3196" b="1" spc="7" dirty="0">
                <a:latin typeface="Arial"/>
                <a:cs typeface="Arial"/>
              </a:rPr>
              <a:t>f</a:t>
            </a:r>
            <a:r>
              <a:rPr sz="3196" b="1" dirty="0">
                <a:latin typeface="Arial"/>
                <a:cs typeface="Arial"/>
              </a:rPr>
              <a:t>t</a:t>
            </a:r>
            <a:r>
              <a:rPr sz="3196" b="1" spc="33" dirty="0">
                <a:latin typeface="Arial"/>
                <a:cs typeface="Arial"/>
              </a:rPr>
              <a:t>w</a:t>
            </a:r>
            <a:r>
              <a:rPr sz="3196" b="1" spc="-7" dirty="0">
                <a:latin typeface="Arial"/>
                <a:cs typeface="Arial"/>
              </a:rPr>
              <a:t>a</a:t>
            </a:r>
            <a:r>
              <a:rPr sz="3196" b="1" dirty="0">
                <a:latin typeface="Arial"/>
                <a:cs typeface="Arial"/>
              </a:rPr>
              <a:t>re</a:t>
            </a:r>
            <a:endParaRPr sz="3196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7612" y="1041455"/>
            <a:ext cx="6060176" cy="466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4" name="object 4"/>
          <p:cNvSpPr/>
          <p:nvPr/>
        </p:nvSpPr>
        <p:spPr>
          <a:xfrm>
            <a:off x="5192091" y="1041457"/>
            <a:ext cx="6250842" cy="4903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77882" y="4873455"/>
            <a:ext cx="20447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de-DE" smtClean="0"/>
              <a:pPr marL="38100">
                <a:spcBef>
                  <a:spcPts val="15"/>
                </a:spcBef>
              </a:pPr>
              <a:t>16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14533" y="4873455"/>
            <a:ext cx="87947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>
              <a:spcBef>
                <a:spcPts val="20"/>
              </a:spcBef>
            </a:pPr>
            <a:r>
              <a:rPr lang="de-DE"/>
              <a:t>23 January</a:t>
            </a:r>
            <a:r>
              <a:rPr lang="de-DE" spc="-105"/>
              <a:t> </a:t>
            </a:r>
            <a:r>
              <a:rPr lang="de-DE"/>
              <a:t>2024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7560818" y="4873455"/>
            <a:ext cx="120205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>
              <a:spcBef>
                <a:spcPts val="20"/>
              </a:spcBef>
            </a:pPr>
            <a:r>
              <a:rPr lang="de-DE" spc="-5"/>
              <a:t>EduPASS</a:t>
            </a:r>
            <a:r>
              <a:rPr lang="de-DE" spc="-45"/>
              <a:t> </a:t>
            </a:r>
            <a:r>
              <a:rPr lang="de-DE" spc="-5"/>
              <a:t>Luxembourg</a:t>
            </a:r>
            <a:endParaRPr spc="-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9997" y="502543"/>
            <a:ext cx="1688538" cy="767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3" name="object 3"/>
          <p:cNvSpPr txBox="1"/>
          <p:nvPr/>
        </p:nvSpPr>
        <p:spPr>
          <a:xfrm>
            <a:off x="517952" y="377239"/>
            <a:ext cx="5108407" cy="508878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3196" b="1" dirty="0">
                <a:latin typeface="Arial"/>
                <a:cs typeface="Arial"/>
              </a:rPr>
              <a:t>Software - </a:t>
            </a:r>
            <a:r>
              <a:rPr sz="3196" b="1" spc="-7" dirty="0">
                <a:latin typeface="Arial"/>
                <a:cs typeface="Arial"/>
              </a:rPr>
              <a:t>Test</a:t>
            </a:r>
            <a:r>
              <a:rPr sz="3196" b="1" spc="-113" dirty="0">
                <a:latin typeface="Arial"/>
                <a:cs typeface="Arial"/>
              </a:rPr>
              <a:t> </a:t>
            </a:r>
            <a:r>
              <a:rPr sz="3196" b="1" spc="-7" dirty="0">
                <a:latin typeface="Arial"/>
                <a:cs typeface="Arial"/>
              </a:rPr>
              <a:t>Evaluation</a:t>
            </a:r>
            <a:endParaRPr sz="3196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6478" y="1033012"/>
            <a:ext cx="3756593" cy="5004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object 5"/>
          <p:cNvSpPr/>
          <p:nvPr/>
        </p:nvSpPr>
        <p:spPr>
          <a:xfrm>
            <a:off x="535186" y="1071330"/>
            <a:ext cx="3588129" cy="4836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6"/>
          <p:cNvSpPr/>
          <p:nvPr/>
        </p:nvSpPr>
        <p:spPr>
          <a:xfrm>
            <a:off x="528843" y="1064988"/>
            <a:ext cx="3601507" cy="4849646"/>
          </a:xfrm>
          <a:custGeom>
            <a:avLst/>
            <a:gdLst/>
            <a:ahLst/>
            <a:cxnLst/>
            <a:rect l="l" t="t" r="r" b="b"/>
            <a:pathLst>
              <a:path w="2704465" h="3641725">
                <a:moveTo>
                  <a:pt x="0" y="0"/>
                </a:moveTo>
                <a:lnTo>
                  <a:pt x="2703957" y="0"/>
                </a:lnTo>
                <a:lnTo>
                  <a:pt x="2703957" y="3641216"/>
                </a:lnTo>
                <a:lnTo>
                  <a:pt x="0" y="364121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7" name="object 7"/>
          <p:cNvSpPr/>
          <p:nvPr/>
        </p:nvSpPr>
        <p:spPr>
          <a:xfrm>
            <a:off x="4659119" y="1004112"/>
            <a:ext cx="3695708" cy="4988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8"/>
          <p:cNvSpPr/>
          <p:nvPr/>
        </p:nvSpPr>
        <p:spPr>
          <a:xfrm>
            <a:off x="4707826" y="1063211"/>
            <a:ext cx="3527260" cy="4820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9" name="object 9"/>
          <p:cNvSpPr/>
          <p:nvPr/>
        </p:nvSpPr>
        <p:spPr>
          <a:xfrm>
            <a:off x="4701484" y="1067261"/>
            <a:ext cx="3540622" cy="4832734"/>
          </a:xfrm>
          <a:custGeom>
            <a:avLst/>
            <a:gdLst/>
            <a:ahLst/>
            <a:cxnLst/>
            <a:rect l="l" t="t" r="r" b="b"/>
            <a:pathLst>
              <a:path w="2658745" h="3629025">
                <a:moveTo>
                  <a:pt x="0" y="0"/>
                </a:moveTo>
                <a:lnTo>
                  <a:pt x="2658237" y="0"/>
                </a:lnTo>
                <a:lnTo>
                  <a:pt x="2658237" y="3629025"/>
                </a:lnTo>
                <a:lnTo>
                  <a:pt x="0" y="36290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0" name="object 10"/>
          <p:cNvSpPr txBox="1"/>
          <p:nvPr/>
        </p:nvSpPr>
        <p:spPr>
          <a:xfrm>
            <a:off x="8876297" y="2710185"/>
            <a:ext cx="2957988" cy="1123727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 marR="6765">
              <a:spcBef>
                <a:spcPts val="133"/>
              </a:spcBef>
            </a:pPr>
            <a:r>
              <a:rPr sz="2397" spc="-13" dirty="0">
                <a:latin typeface="Arial"/>
                <a:cs typeface="Arial"/>
              </a:rPr>
              <a:t>Adjustment </a:t>
            </a:r>
            <a:r>
              <a:rPr sz="2397" dirty="0">
                <a:latin typeface="Arial"/>
                <a:cs typeface="Arial"/>
              </a:rPr>
              <a:t>to a </a:t>
            </a:r>
            <a:r>
              <a:rPr sz="2397" spc="-13" dirty="0">
                <a:latin typeface="Arial"/>
                <a:cs typeface="Arial"/>
              </a:rPr>
              <a:t>new  and </a:t>
            </a:r>
            <a:r>
              <a:rPr sz="2397" spc="-7" dirty="0">
                <a:latin typeface="Arial"/>
                <a:cs typeface="Arial"/>
              </a:rPr>
              <a:t>modern </a:t>
            </a:r>
            <a:r>
              <a:rPr sz="2397" spc="-13" dirty="0">
                <a:latin typeface="Arial"/>
                <a:cs typeface="Arial"/>
              </a:rPr>
              <a:t>design </a:t>
            </a:r>
            <a:r>
              <a:rPr sz="2397" spc="-7" dirty="0">
                <a:latin typeface="Arial"/>
                <a:cs typeface="Arial"/>
              </a:rPr>
              <a:t>in  progress!</a:t>
            </a:r>
            <a:endParaRPr sz="2397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17552" y="4182544"/>
            <a:ext cx="3011768" cy="1477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952" y="372861"/>
            <a:ext cx="5108407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dirty="0">
                <a:latin typeface="Arial"/>
                <a:cs typeface="Arial"/>
              </a:rPr>
              <a:t>Software - </a:t>
            </a:r>
            <a:r>
              <a:rPr sz="3196" b="1" spc="-7" dirty="0">
                <a:latin typeface="Arial"/>
                <a:cs typeface="Arial"/>
              </a:rPr>
              <a:t>Test</a:t>
            </a:r>
            <a:r>
              <a:rPr sz="3196" b="1" spc="-113" dirty="0">
                <a:latin typeface="Arial"/>
                <a:cs typeface="Arial"/>
              </a:rPr>
              <a:t> </a:t>
            </a:r>
            <a:r>
              <a:rPr sz="3196" b="1" spc="-7" dirty="0">
                <a:latin typeface="Arial"/>
                <a:cs typeface="Arial"/>
              </a:rPr>
              <a:t>Evaluation</a:t>
            </a:r>
            <a:endParaRPr sz="3196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4912" y="901096"/>
            <a:ext cx="3348665" cy="4862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4" name="object 4"/>
          <p:cNvSpPr/>
          <p:nvPr/>
        </p:nvSpPr>
        <p:spPr>
          <a:xfrm>
            <a:off x="4638569" y="873972"/>
            <a:ext cx="3361350" cy="5083038"/>
          </a:xfrm>
          <a:custGeom>
            <a:avLst/>
            <a:gdLst/>
            <a:ahLst/>
            <a:cxnLst/>
            <a:rect l="l" t="t" r="r" b="b"/>
            <a:pathLst>
              <a:path w="2524125" h="3816985">
                <a:moveTo>
                  <a:pt x="0" y="0"/>
                </a:moveTo>
                <a:lnTo>
                  <a:pt x="2524125" y="0"/>
                </a:lnTo>
                <a:lnTo>
                  <a:pt x="2524125" y="3816477"/>
                </a:lnTo>
                <a:lnTo>
                  <a:pt x="0" y="38164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object 5"/>
          <p:cNvSpPr/>
          <p:nvPr/>
        </p:nvSpPr>
        <p:spPr>
          <a:xfrm>
            <a:off x="535186" y="880314"/>
            <a:ext cx="3331211" cy="4940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6"/>
          <p:cNvSpPr/>
          <p:nvPr/>
        </p:nvSpPr>
        <p:spPr>
          <a:xfrm>
            <a:off x="528843" y="873972"/>
            <a:ext cx="3459442" cy="5083038"/>
          </a:xfrm>
          <a:custGeom>
            <a:avLst/>
            <a:gdLst/>
            <a:ahLst/>
            <a:cxnLst/>
            <a:rect l="l" t="t" r="r" b="b"/>
            <a:pathLst>
              <a:path w="2597785" h="3816985">
                <a:moveTo>
                  <a:pt x="0" y="0"/>
                </a:moveTo>
                <a:lnTo>
                  <a:pt x="2597277" y="0"/>
                </a:lnTo>
                <a:lnTo>
                  <a:pt x="2597277" y="3816477"/>
                </a:lnTo>
                <a:lnTo>
                  <a:pt x="0" y="38164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7" name="object 7"/>
          <p:cNvSpPr/>
          <p:nvPr/>
        </p:nvSpPr>
        <p:spPr>
          <a:xfrm>
            <a:off x="8956252" y="691186"/>
            <a:ext cx="2393738" cy="1040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8"/>
          <p:cNvSpPr/>
          <p:nvPr/>
        </p:nvSpPr>
        <p:spPr>
          <a:xfrm>
            <a:off x="8657222" y="2097930"/>
            <a:ext cx="2975222" cy="1737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9" name="object 9"/>
          <p:cNvSpPr/>
          <p:nvPr/>
        </p:nvSpPr>
        <p:spPr>
          <a:xfrm>
            <a:off x="9320866" y="4040155"/>
            <a:ext cx="1649978" cy="13678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9701" y="385608"/>
            <a:ext cx="8151803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spc="-7" dirty="0">
                <a:latin typeface="Arial"/>
                <a:cs typeface="Arial"/>
              </a:rPr>
              <a:t>Project MO|RE data and</a:t>
            </a:r>
            <a:r>
              <a:rPr sz="3196" b="1" spc="-13" dirty="0">
                <a:latin typeface="Arial"/>
                <a:cs typeface="Arial"/>
              </a:rPr>
              <a:t> </a:t>
            </a:r>
            <a:r>
              <a:rPr sz="3196" b="1" spc="-7" dirty="0">
                <a:latin typeface="Arial"/>
                <a:cs typeface="Arial"/>
              </a:rPr>
              <a:t>Fitnessbarometer</a:t>
            </a:r>
            <a:endParaRPr sz="3196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0134" y="1373972"/>
            <a:ext cx="7211470" cy="75484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 marR="6765">
              <a:spcBef>
                <a:spcPts val="133"/>
              </a:spcBef>
            </a:pPr>
            <a:r>
              <a:rPr sz="2397" spc="-7" dirty="0">
                <a:latin typeface="Arial"/>
                <a:cs typeface="Arial"/>
              </a:rPr>
              <a:t>Data collection </a:t>
            </a:r>
            <a:r>
              <a:rPr sz="2397" spc="-13" dirty="0">
                <a:latin typeface="Arial"/>
                <a:cs typeface="Arial"/>
              </a:rPr>
              <a:t>through </a:t>
            </a:r>
            <a:r>
              <a:rPr sz="2397" spc="-7" dirty="0">
                <a:latin typeface="Arial"/>
                <a:cs typeface="Arial"/>
              </a:rPr>
              <a:t>practitioniers in </a:t>
            </a:r>
            <a:r>
              <a:rPr sz="2397" spc="-13" dirty="0">
                <a:latin typeface="Arial"/>
                <a:cs typeface="Arial"/>
              </a:rPr>
              <a:t>kindergarden,  </a:t>
            </a:r>
            <a:r>
              <a:rPr sz="2397" spc="-7" dirty="0">
                <a:latin typeface="Arial"/>
                <a:cs typeface="Arial"/>
              </a:rPr>
              <a:t>schools </a:t>
            </a:r>
            <a:r>
              <a:rPr sz="2397" spc="-13" dirty="0">
                <a:latin typeface="Arial"/>
                <a:cs typeface="Arial"/>
              </a:rPr>
              <a:t>and </a:t>
            </a:r>
            <a:r>
              <a:rPr sz="2397" spc="-7" dirty="0">
                <a:latin typeface="Arial"/>
                <a:cs typeface="Arial"/>
              </a:rPr>
              <a:t>sport</a:t>
            </a:r>
            <a:r>
              <a:rPr sz="2397" spc="53" dirty="0">
                <a:latin typeface="Arial"/>
                <a:cs typeface="Arial"/>
              </a:rPr>
              <a:t> </a:t>
            </a:r>
            <a:r>
              <a:rPr sz="2397" spc="-13" dirty="0">
                <a:latin typeface="Arial"/>
                <a:cs typeface="Arial"/>
              </a:rPr>
              <a:t>clubs</a:t>
            </a:r>
            <a:endParaRPr sz="2397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7542" y="2566417"/>
            <a:ext cx="1886503" cy="1187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object 5"/>
          <p:cNvSpPr/>
          <p:nvPr/>
        </p:nvSpPr>
        <p:spPr>
          <a:xfrm>
            <a:off x="730017" y="4171747"/>
            <a:ext cx="1891472" cy="1891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6"/>
          <p:cNvSpPr txBox="1"/>
          <p:nvPr/>
        </p:nvSpPr>
        <p:spPr>
          <a:xfrm>
            <a:off x="3400134" y="3091047"/>
            <a:ext cx="6989072" cy="2650490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2397" spc="-13" dirty="0">
                <a:latin typeface="Arial"/>
                <a:cs typeface="Arial"/>
              </a:rPr>
              <a:t>Pooling </a:t>
            </a:r>
            <a:r>
              <a:rPr sz="2397" spc="-7" dirty="0">
                <a:latin typeface="Arial"/>
                <a:cs typeface="Arial"/>
              </a:rPr>
              <a:t>data since </a:t>
            </a:r>
            <a:r>
              <a:rPr sz="2397" spc="-13" dirty="0">
                <a:latin typeface="Arial"/>
                <a:cs typeface="Arial"/>
              </a:rPr>
              <a:t>2012 </a:t>
            </a:r>
            <a:r>
              <a:rPr sz="2397" dirty="0">
                <a:latin typeface="Arial"/>
                <a:cs typeface="Arial"/>
              </a:rPr>
              <a:t>to </a:t>
            </a:r>
            <a:r>
              <a:rPr sz="2397" spc="-13" dirty="0">
                <a:latin typeface="Arial"/>
                <a:cs typeface="Arial"/>
              </a:rPr>
              <a:t>one </a:t>
            </a:r>
            <a:r>
              <a:rPr sz="2397" spc="-7" dirty="0">
                <a:latin typeface="Arial"/>
                <a:cs typeface="Arial"/>
              </a:rPr>
              <a:t>big data</a:t>
            </a:r>
            <a:r>
              <a:rPr sz="2397" spc="87" dirty="0">
                <a:latin typeface="Arial"/>
                <a:cs typeface="Arial"/>
              </a:rPr>
              <a:t> </a:t>
            </a:r>
            <a:r>
              <a:rPr sz="2397" spc="-13" dirty="0">
                <a:latin typeface="Arial"/>
                <a:cs typeface="Arial"/>
              </a:rPr>
              <a:t>set</a:t>
            </a:r>
            <a:endParaRPr sz="2397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63" dirty="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2464" dirty="0">
              <a:latin typeface="Arial"/>
              <a:cs typeface="Arial"/>
            </a:endParaRPr>
          </a:p>
          <a:p>
            <a:pPr marL="16913"/>
            <a:r>
              <a:rPr sz="2397" spc="-7" dirty="0">
                <a:latin typeface="Arial"/>
                <a:cs typeface="Arial"/>
              </a:rPr>
              <a:t>Statistical </a:t>
            </a:r>
            <a:r>
              <a:rPr sz="2397" spc="-13" dirty="0">
                <a:latin typeface="Arial"/>
                <a:cs typeface="Arial"/>
              </a:rPr>
              <a:t>analysis</a:t>
            </a:r>
            <a:endParaRPr sz="2397" dirty="0">
              <a:latin typeface="Arial"/>
              <a:cs typeface="Arial"/>
            </a:endParaRPr>
          </a:p>
          <a:p>
            <a:pPr marL="398291" marR="6765" indent="-382225">
              <a:buFontTx/>
              <a:buChar char="-"/>
              <a:tabLst>
                <a:tab pos="397446" algn="l"/>
              </a:tabLst>
            </a:pPr>
            <a:r>
              <a:rPr sz="2397" spc="-7" dirty="0">
                <a:latin typeface="Arial"/>
                <a:cs typeface="Arial"/>
              </a:rPr>
              <a:t>Monitoring </a:t>
            </a:r>
            <a:r>
              <a:rPr sz="2397" spc="-13" dirty="0">
                <a:latin typeface="Arial"/>
                <a:cs typeface="Arial"/>
              </a:rPr>
              <a:t>and </a:t>
            </a:r>
            <a:r>
              <a:rPr sz="2397" spc="-7" dirty="0">
                <a:latin typeface="Arial"/>
                <a:cs typeface="Arial"/>
              </a:rPr>
              <a:t>statements of motor performance  </a:t>
            </a:r>
            <a:r>
              <a:rPr sz="2397" spc="-20" dirty="0">
                <a:latin typeface="Arial"/>
                <a:cs typeface="Arial"/>
              </a:rPr>
              <a:t>with </a:t>
            </a:r>
            <a:r>
              <a:rPr sz="2397" spc="-7" dirty="0">
                <a:latin typeface="Arial"/>
                <a:cs typeface="Arial"/>
              </a:rPr>
              <a:t>their trends, </a:t>
            </a:r>
            <a:r>
              <a:rPr sz="2397" spc="-13" dirty="0">
                <a:latin typeface="Arial"/>
                <a:cs typeface="Arial"/>
              </a:rPr>
              <a:t>changes and</a:t>
            </a:r>
            <a:r>
              <a:rPr sz="2397" spc="133" dirty="0">
                <a:latin typeface="Arial"/>
                <a:cs typeface="Arial"/>
              </a:rPr>
              <a:t> </a:t>
            </a:r>
            <a:r>
              <a:rPr sz="2397" spc="-13" dirty="0" err="1">
                <a:latin typeface="Arial"/>
                <a:cs typeface="Arial"/>
              </a:rPr>
              <a:t>influen</a:t>
            </a:r>
            <a:r>
              <a:rPr lang="de-DE" sz="2397" spc="-13">
                <a:latin typeface="Arial"/>
                <a:cs typeface="Arial"/>
              </a:rPr>
              <a:t>ces</a:t>
            </a:r>
            <a:endParaRPr lang="de-DE" sz="2397" spc="-13" dirty="0">
              <a:latin typeface="Arial"/>
              <a:cs typeface="Arial"/>
            </a:endParaRPr>
          </a:p>
          <a:p>
            <a:pPr marL="398291" marR="6765" indent="-382225">
              <a:buFontTx/>
              <a:buChar char="-"/>
              <a:tabLst>
                <a:tab pos="397446" algn="l"/>
              </a:tabLst>
            </a:pPr>
            <a:r>
              <a:rPr sz="2397" spc="-7" dirty="0">
                <a:latin typeface="Arial"/>
                <a:cs typeface="Arial"/>
              </a:rPr>
              <a:t>Raise the interest of </a:t>
            </a:r>
            <a:r>
              <a:rPr sz="2397" spc="-13" dirty="0">
                <a:latin typeface="Arial"/>
                <a:cs typeface="Arial"/>
              </a:rPr>
              <a:t>relevant</a:t>
            </a:r>
            <a:r>
              <a:rPr sz="2397" spc="53" dirty="0">
                <a:latin typeface="Arial"/>
                <a:cs typeface="Arial"/>
              </a:rPr>
              <a:t> </a:t>
            </a:r>
            <a:r>
              <a:rPr sz="2397" spc="-7" dirty="0">
                <a:latin typeface="Arial"/>
                <a:cs typeface="Arial"/>
              </a:rPr>
              <a:t>actors!</a:t>
            </a:r>
            <a:endParaRPr sz="2397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7700" y="1148390"/>
            <a:ext cx="2393738" cy="1040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37DCAE71-DC95-A89E-3C76-15BE564141A9}"/>
              </a:ext>
            </a:extLst>
          </p:cNvPr>
          <p:cNvSpPr txBox="1"/>
          <p:nvPr/>
        </p:nvSpPr>
        <p:spPr>
          <a:xfrm>
            <a:off x="541335" y="4698558"/>
            <a:ext cx="10982183" cy="120032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further information on the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EduPASS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 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please follow the link:</a:t>
            </a: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Website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https://edupass-project.eu/</a:t>
            </a:r>
            <a:r>
              <a:rPr lang="de-D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This work is licensed under the Creative   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Commons Attribution 4.0 International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License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http://creativecommons.org/licenses/by/4.0/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776968-3EB6-1AFE-9CBC-E6F703E7B498}"/>
              </a:ext>
            </a:extLst>
          </p:cNvPr>
          <p:cNvSpPr txBox="1"/>
          <p:nvPr/>
        </p:nvSpPr>
        <p:spPr>
          <a:xfrm>
            <a:off x="541334" y="1120676"/>
            <a:ext cx="10565029" cy="32316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kern="0" dirty="0"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Technical sheet</a:t>
            </a:r>
            <a:endParaRPr lang="de-DE" sz="2400" b="1" kern="0" dirty="0">
              <a:solidFill>
                <a:srgbClr val="2C3D68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Project: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Education for Physical Activity and Sport: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Informal and Non-formal Settings</a:t>
            </a:r>
          </a:p>
          <a:p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Authors: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EduPASS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 Partners</a:t>
            </a:r>
          </a:p>
          <a:p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Intellectual Property Statement:</a:t>
            </a:r>
            <a:b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The following slides were presented by Sina Hartmann (Karlsruhe Institute of Technology) during the EduPASS LTT events. They are shared here as a resource to be adapted in respective contexts, where Sina Hartmann’s/ Karlsruhe Institute of Technology’s intellectual property should be acknowledged, if their slides are used.</a:t>
            </a:r>
            <a:endParaRPr lang="en-GB" b="1" dirty="0"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4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184EC39-ED71-C1DD-BC49-882960C33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26" y="4811998"/>
            <a:ext cx="1054735" cy="365760"/>
          </a:xfrm>
          <a:prstGeom prst="rect">
            <a:avLst/>
          </a:prstGeom>
          <a:noFill/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8F42A1E2-A3A4-4ACC-B059-87BCAEF5DAEA}"/>
              </a:ext>
            </a:extLst>
          </p:cNvPr>
          <p:cNvSpPr/>
          <p:nvPr/>
        </p:nvSpPr>
        <p:spPr>
          <a:xfrm>
            <a:off x="6032426" y="2360837"/>
            <a:ext cx="1621523" cy="751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1016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13780" y="4629375"/>
            <a:ext cx="1323229" cy="1325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object 5"/>
          <p:cNvSpPr/>
          <p:nvPr/>
        </p:nvSpPr>
        <p:spPr>
          <a:xfrm>
            <a:off x="1684607" y="5612056"/>
            <a:ext cx="1552562" cy="344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952" y="653418"/>
            <a:ext cx="3485657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spc="-7" dirty="0">
                <a:latin typeface="Arial"/>
                <a:cs typeface="Arial"/>
              </a:rPr>
              <a:t>More</a:t>
            </a:r>
            <a:r>
              <a:rPr sz="3196" b="1" spc="-60" dirty="0">
                <a:latin typeface="Arial"/>
                <a:cs typeface="Arial"/>
              </a:rPr>
              <a:t> </a:t>
            </a:r>
            <a:r>
              <a:rPr sz="3196" b="1" spc="-7" dirty="0">
                <a:latin typeface="Arial"/>
                <a:cs typeface="Arial"/>
              </a:rPr>
              <a:t>information:</a:t>
            </a:r>
            <a:endParaRPr sz="3196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4834" y="3312215"/>
            <a:ext cx="2052417" cy="1292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7" name="object 7"/>
          <p:cNvSpPr/>
          <p:nvPr/>
        </p:nvSpPr>
        <p:spPr>
          <a:xfrm>
            <a:off x="535186" y="2603922"/>
            <a:ext cx="2340006" cy="718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8"/>
          <p:cNvSpPr txBox="1"/>
          <p:nvPr/>
        </p:nvSpPr>
        <p:spPr>
          <a:xfrm>
            <a:off x="3470669" y="1797773"/>
            <a:ext cx="6736230" cy="3806000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2397" spc="-7" dirty="0">
                <a:latin typeface="Arial"/>
                <a:cs typeface="Arial"/>
              </a:rPr>
              <a:t>http</a:t>
            </a:r>
            <a:r>
              <a:rPr sz="2397" spc="-7" dirty="0">
                <a:latin typeface="Arial"/>
                <a:cs typeface="Arial"/>
                <a:hlinkClick r:id="rId6"/>
              </a:rPr>
              <a:t>s://w</a:t>
            </a:r>
            <a:r>
              <a:rPr sz="2397" spc="-7" dirty="0">
                <a:latin typeface="Arial"/>
                <a:cs typeface="Arial"/>
              </a:rPr>
              <a:t>ww</a:t>
            </a:r>
            <a:r>
              <a:rPr sz="2397" spc="-7" dirty="0">
                <a:latin typeface="Arial"/>
                <a:cs typeface="Arial"/>
                <a:hlinkClick r:id="rId6"/>
              </a:rPr>
              <a:t>.ifs</a:t>
            </a:r>
            <a:r>
              <a:rPr sz="2397" spc="-7" dirty="0">
                <a:latin typeface="Arial"/>
                <a:cs typeface="Arial"/>
              </a:rPr>
              <a:t>s</a:t>
            </a:r>
            <a:r>
              <a:rPr sz="2397" spc="-7" dirty="0">
                <a:latin typeface="Arial"/>
                <a:cs typeface="Arial"/>
                <a:hlinkClick r:id="rId6"/>
              </a:rPr>
              <a:t>.kit.edu/dmt/english/index.php</a:t>
            </a:r>
            <a:endParaRPr sz="239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63">
              <a:latin typeface="Arial"/>
              <a:cs typeface="Arial"/>
            </a:endParaRPr>
          </a:p>
          <a:p>
            <a:pPr marL="16913">
              <a:spcBef>
                <a:spcPts val="2183"/>
              </a:spcBef>
            </a:pPr>
            <a:r>
              <a:rPr sz="2397" spc="-7" dirty="0">
                <a:latin typeface="Arial"/>
                <a:cs typeface="Arial"/>
              </a:rPr>
              <a:t>https://fitness-badge.eu/</a:t>
            </a:r>
            <a:endParaRPr sz="2397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3329">
              <a:latin typeface="Arial"/>
              <a:cs typeface="Arial"/>
            </a:endParaRPr>
          </a:p>
          <a:p>
            <a:pPr marL="16913" marR="2669652"/>
            <a:r>
              <a:rPr sz="2397" spc="-7" dirty="0">
                <a:latin typeface="Arial"/>
                <a:cs typeface="Arial"/>
                <a:hlinkClick r:id="rId7"/>
              </a:rPr>
              <a:t>http://www.sport.kit.edu/more </a:t>
            </a:r>
            <a:r>
              <a:rPr sz="2397" spc="-7" dirty="0">
                <a:latin typeface="Arial"/>
                <a:cs typeface="Arial"/>
              </a:rPr>
              <a:t> </a:t>
            </a:r>
            <a:r>
              <a:rPr sz="2397" spc="-7" dirty="0">
                <a:latin typeface="Arial"/>
                <a:cs typeface="Arial"/>
                <a:hlinkClick r:id="rId8"/>
              </a:rPr>
              <a:t>http://motor-research-data.org</a:t>
            </a:r>
            <a:endParaRPr sz="239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63">
              <a:latin typeface="Arial"/>
              <a:cs typeface="Arial"/>
            </a:endParaRPr>
          </a:p>
          <a:p>
            <a:pPr>
              <a:spcBef>
                <a:spcPts val="53"/>
              </a:spcBef>
            </a:pPr>
            <a:endParaRPr sz="2064">
              <a:latin typeface="Arial"/>
              <a:cs typeface="Arial"/>
            </a:endParaRPr>
          </a:p>
          <a:p>
            <a:pPr marL="16913"/>
            <a:r>
              <a:rPr sz="2397" spc="-13" dirty="0">
                <a:latin typeface="Arial"/>
                <a:cs typeface="Arial"/>
              </a:rPr>
              <a:t>https</a:t>
            </a:r>
            <a:r>
              <a:rPr sz="2397" spc="-13" dirty="0">
                <a:latin typeface="Arial"/>
                <a:cs typeface="Arial"/>
                <a:hlinkClick r:id="rId9"/>
              </a:rPr>
              <a:t>://www.turnbeutelbande.de/fitnessbarometer/</a:t>
            </a:r>
            <a:endParaRPr sz="2397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2852" y="1312860"/>
            <a:ext cx="2393754" cy="10409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017" y="1341497"/>
            <a:ext cx="2244604" cy="4566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3" name="object 3"/>
          <p:cNvSpPr txBox="1"/>
          <p:nvPr/>
        </p:nvSpPr>
        <p:spPr>
          <a:xfrm>
            <a:off x="639702" y="379595"/>
            <a:ext cx="4134249" cy="508878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3196" b="1" spc="7" dirty="0">
                <a:latin typeface="Arial"/>
                <a:cs typeface="Arial"/>
              </a:rPr>
              <a:t>Own </a:t>
            </a:r>
            <a:r>
              <a:rPr sz="3196" b="1" spc="-7" dirty="0">
                <a:latin typeface="Arial"/>
                <a:cs typeface="Arial"/>
              </a:rPr>
              <a:t>Test</a:t>
            </a:r>
            <a:r>
              <a:rPr sz="3196" b="1" spc="-146" dirty="0">
                <a:latin typeface="Arial"/>
                <a:cs typeface="Arial"/>
              </a:rPr>
              <a:t> </a:t>
            </a:r>
            <a:r>
              <a:rPr sz="3196" b="1" spc="-7" dirty="0">
                <a:latin typeface="Arial"/>
                <a:cs typeface="Arial"/>
              </a:rPr>
              <a:t>Experience</a:t>
            </a:r>
            <a:endParaRPr sz="3196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1388" y="3392045"/>
            <a:ext cx="2306013" cy="426869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2663" spc="-7" dirty="0">
                <a:latin typeface="Arial"/>
                <a:cs typeface="Arial"/>
              </a:rPr>
              <a:t>Lets </a:t>
            </a:r>
            <a:r>
              <a:rPr sz="2663" dirty="0">
                <a:latin typeface="Arial"/>
                <a:cs typeface="Arial"/>
              </a:rPr>
              <a:t>get</a:t>
            </a:r>
            <a:r>
              <a:rPr sz="2663" spc="-120" dirty="0">
                <a:latin typeface="Arial"/>
                <a:cs typeface="Arial"/>
              </a:rPr>
              <a:t> </a:t>
            </a:r>
            <a:r>
              <a:rPr sz="2663" spc="-7" dirty="0">
                <a:latin typeface="Arial"/>
                <a:cs typeface="Arial"/>
              </a:rPr>
              <a:t>active!</a:t>
            </a:r>
            <a:endParaRPr sz="266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564" y="494528"/>
            <a:ext cx="4263630" cy="385961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2397" b="1" spc="-7" dirty="0">
                <a:solidFill>
                  <a:srgbClr val="009582"/>
                </a:solidFill>
                <a:latin typeface="Arial"/>
                <a:cs typeface="Arial"/>
              </a:rPr>
              <a:t>Thank </a:t>
            </a:r>
            <a:r>
              <a:rPr sz="2397" b="1" spc="-13" dirty="0">
                <a:solidFill>
                  <a:srgbClr val="009582"/>
                </a:solidFill>
                <a:latin typeface="Arial"/>
                <a:cs typeface="Arial"/>
              </a:rPr>
              <a:t>you </a:t>
            </a:r>
            <a:r>
              <a:rPr sz="2397" b="1" dirty="0">
                <a:solidFill>
                  <a:srgbClr val="009582"/>
                </a:solidFill>
                <a:latin typeface="Arial"/>
                <a:cs typeface="Arial"/>
              </a:rPr>
              <a:t>for </a:t>
            </a:r>
            <a:r>
              <a:rPr sz="2397" b="1" spc="-7" dirty="0">
                <a:solidFill>
                  <a:srgbClr val="009582"/>
                </a:solidFill>
                <a:latin typeface="Arial"/>
                <a:cs typeface="Arial"/>
              </a:rPr>
              <a:t>your</a:t>
            </a:r>
            <a:r>
              <a:rPr sz="2397" b="1" spc="-33" dirty="0">
                <a:solidFill>
                  <a:srgbClr val="009582"/>
                </a:solidFill>
                <a:latin typeface="Arial"/>
                <a:cs typeface="Arial"/>
              </a:rPr>
              <a:t> </a:t>
            </a:r>
            <a:r>
              <a:rPr sz="2397" b="1" spc="-7" dirty="0">
                <a:solidFill>
                  <a:srgbClr val="009582"/>
                </a:solidFill>
                <a:latin typeface="Arial"/>
                <a:cs typeface="Arial"/>
              </a:rPr>
              <a:t>attention!</a:t>
            </a:r>
            <a:endParaRPr sz="239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5360" y="1950345"/>
            <a:ext cx="1802174" cy="2950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4" name="object 4"/>
          <p:cNvSpPr/>
          <p:nvPr/>
        </p:nvSpPr>
        <p:spPr>
          <a:xfrm>
            <a:off x="6171092" y="1514002"/>
            <a:ext cx="2110673" cy="1749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object 5"/>
          <p:cNvSpPr/>
          <p:nvPr/>
        </p:nvSpPr>
        <p:spPr>
          <a:xfrm>
            <a:off x="512862" y="1237991"/>
            <a:ext cx="4452709" cy="2599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6"/>
          <p:cNvSpPr/>
          <p:nvPr/>
        </p:nvSpPr>
        <p:spPr>
          <a:xfrm>
            <a:off x="5002103" y="3937219"/>
            <a:ext cx="4446621" cy="2181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C4BBDBE-1D36-E2F7-2D78-5EBF1354B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E7A4E0FE-ED32-65A0-1362-4DFBD4048787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35186" y="478962"/>
            <a:ext cx="2159365" cy="100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5715" y="1811031"/>
            <a:ext cx="4016708" cy="467117"/>
          </a:xfrm>
          <a:prstGeom prst="rect">
            <a:avLst/>
          </a:prstGeom>
        </p:spPr>
        <p:txBody>
          <a:bodyPr vert="horz" wrap="square" lIns="0" tIns="16067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27"/>
              </a:spcBef>
            </a:pPr>
            <a:r>
              <a:rPr sz="2930" b="1" spc="-13" dirty="0"/>
              <a:t>Motor </a:t>
            </a:r>
            <a:r>
              <a:rPr sz="2930" b="1" spc="-7" dirty="0"/>
              <a:t>Ability</a:t>
            </a:r>
            <a:r>
              <a:rPr sz="2930" b="1" dirty="0"/>
              <a:t> </a:t>
            </a:r>
            <a:r>
              <a:rPr sz="2930" b="1" spc="-7" dirty="0"/>
              <a:t>Assessment</a:t>
            </a:r>
            <a:endParaRPr sz="2930"/>
          </a:p>
        </p:txBody>
      </p:sp>
      <p:sp>
        <p:nvSpPr>
          <p:cNvPr id="6" name="object 6"/>
          <p:cNvSpPr txBox="1"/>
          <p:nvPr/>
        </p:nvSpPr>
        <p:spPr>
          <a:xfrm>
            <a:off x="477260" y="2412568"/>
            <a:ext cx="8279492" cy="670282"/>
          </a:xfrm>
          <a:prstGeom prst="rect">
            <a:avLst/>
          </a:prstGeom>
        </p:spPr>
        <p:txBody>
          <a:bodyPr vert="horz" wrap="square" lIns="0" tIns="57502" rIns="0" bIns="0" rtlCol="0">
            <a:spAutoFit/>
          </a:bodyPr>
          <a:lstStyle/>
          <a:p>
            <a:pPr marL="16913">
              <a:spcBef>
                <a:spcPts val="453"/>
              </a:spcBef>
            </a:pPr>
            <a:r>
              <a:rPr sz="1864" b="1" spc="-7" dirty="0">
                <a:latin typeface="Arial"/>
                <a:cs typeface="Arial"/>
              </a:rPr>
              <a:t>Sina</a:t>
            </a:r>
            <a:r>
              <a:rPr sz="1864" b="1" spc="-33" dirty="0">
                <a:latin typeface="Arial"/>
                <a:cs typeface="Arial"/>
              </a:rPr>
              <a:t> </a:t>
            </a:r>
            <a:r>
              <a:rPr sz="1864" b="1" spc="-7" dirty="0">
                <a:latin typeface="Arial"/>
                <a:cs typeface="Arial"/>
              </a:rPr>
              <a:t>Hartmann</a:t>
            </a:r>
            <a:endParaRPr sz="1864" dirty="0">
              <a:latin typeface="Arial"/>
              <a:cs typeface="Arial"/>
            </a:endParaRPr>
          </a:p>
          <a:p>
            <a:pPr marL="16913">
              <a:spcBef>
                <a:spcPts val="320"/>
              </a:spcBef>
            </a:pPr>
            <a:r>
              <a:rPr sz="1864" b="1" spc="-7" dirty="0">
                <a:latin typeface="Arial"/>
                <a:cs typeface="Arial"/>
              </a:rPr>
              <a:t>Institute of Sports and Sports Science </a:t>
            </a:r>
            <a:r>
              <a:rPr sz="1864" b="1" dirty="0">
                <a:latin typeface="Arial"/>
                <a:cs typeface="Arial"/>
              </a:rPr>
              <a:t>- </a:t>
            </a:r>
            <a:r>
              <a:rPr sz="1864" b="1" spc="-7" dirty="0">
                <a:latin typeface="Arial"/>
                <a:cs typeface="Arial"/>
              </a:rPr>
              <a:t>Karlsruhe </a:t>
            </a:r>
            <a:r>
              <a:rPr sz="1864" b="1" dirty="0">
                <a:latin typeface="Arial"/>
                <a:cs typeface="Arial"/>
              </a:rPr>
              <a:t>Institute </a:t>
            </a:r>
            <a:r>
              <a:rPr sz="1864" b="1" spc="-7" dirty="0">
                <a:latin typeface="Arial"/>
                <a:cs typeface="Arial"/>
              </a:rPr>
              <a:t>of</a:t>
            </a:r>
            <a:r>
              <a:rPr sz="1864" b="1" spc="-166" dirty="0">
                <a:latin typeface="Arial"/>
                <a:cs typeface="Arial"/>
              </a:rPr>
              <a:t> </a:t>
            </a:r>
            <a:r>
              <a:rPr sz="1864" b="1" spc="-13" dirty="0">
                <a:latin typeface="Arial"/>
                <a:cs typeface="Arial"/>
              </a:rPr>
              <a:t>Technology</a:t>
            </a:r>
            <a:endParaRPr sz="1864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4673" y="3178187"/>
            <a:ext cx="11890808" cy="2703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8"/>
          <p:cNvSpPr/>
          <p:nvPr/>
        </p:nvSpPr>
        <p:spPr>
          <a:xfrm>
            <a:off x="216239" y="3169732"/>
            <a:ext cx="11908059" cy="2720368"/>
          </a:xfrm>
          <a:custGeom>
            <a:avLst/>
            <a:gdLst/>
            <a:ahLst/>
            <a:cxnLst/>
            <a:rect l="l" t="t" r="r" b="b"/>
            <a:pathLst>
              <a:path w="8942070" h="2042795">
                <a:moveTo>
                  <a:pt x="8941797" y="0"/>
                </a:moveTo>
                <a:lnTo>
                  <a:pt x="8941797" y="1867796"/>
                </a:lnTo>
                <a:lnTo>
                  <a:pt x="8938271" y="1902776"/>
                </a:lnTo>
                <a:lnTo>
                  <a:pt x="8911901" y="1965443"/>
                </a:lnTo>
                <a:lnTo>
                  <a:pt x="8864577" y="2012767"/>
                </a:lnTo>
                <a:lnTo>
                  <a:pt x="8801910" y="2039137"/>
                </a:lnTo>
                <a:lnTo>
                  <a:pt x="8766930" y="2042663"/>
                </a:lnTo>
                <a:lnTo>
                  <a:pt x="0" y="2042663"/>
                </a:lnTo>
                <a:lnTo>
                  <a:pt x="0" y="174867"/>
                </a:lnTo>
                <a:lnTo>
                  <a:pt x="3526" y="139887"/>
                </a:lnTo>
                <a:lnTo>
                  <a:pt x="29897" y="77220"/>
                </a:lnTo>
                <a:lnTo>
                  <a:pt x="77220" y="29896"/>
                </a:lnTo>
                <a:lnTo>
                  <a:pt x="139887" y="3526"/>
                </a:lnTo>
                <a:lnTo>
                  <a:pt x="174868" y="0"/>
                </a:lnTo>
                <a:lnTo>
                  <a:pt x="8941797" y="0"/>
                </a:lnTo>
                <a:close/>
              </a:path>
            </a:pathLst>
          </a:custGeom>
          <a:ln w="126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9" name="object 9"/>
          <p:cNvSpPr/>
          <p:nvPr/>
        </p:nvSpPr>
        <p:spPr>
          <a:xfrm>
            <a:off x="9954068" y="233391"/>
            <a:ext cx="1901635" cy="6656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953" y="653418"/>
            <a:ext cx="1839229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spc="-7" dirty="0">
                <a:latin typeface="Arial"/>
                <a:cs typeface="Arial"/>
              </a:rPr>
              <a:t>Structure</a:t>
            </a:r>
            <a:endParaRPr sz="3196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93008" y="2989446"/>
            <a:ext cx="2051818" cy="1698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4" name="object 4"/>
          <p:cNvSpPr/>
          <p:nvPr/>
        </p:nvSpPr>
        <p:spPr>
          <a:xfrm>
            <a:off x="705662" y="2879852"/>
            <a:ext cx="1494215" cy="1313252"/>
          </a:xfrm>
          <a:custGeom>
            <a:avLst/>
            <a:gdLst/>
            <a:ahLst/>
            <a:cxnLst/>
            <a:rect l="l" t="t" r="r" b="b"/>
            <a:pathLst>
              <a:path w="1122045" h="986155">
                <a:moveTo>
                  <a:pt x="323811" y="0"/>
                </a:moveTo>
                <a:lnTo>
                  <a:pt x="0" y="0"/>
                </a:lnTo>
                <a:lnTo>
                  <a:pt x="0" y="901433"/>
                </a:lnTo>
                <a:lnTo>
                  <a:pt x="768858" y="901433"/>
                </a:lnTo>
                <a:lnTo>
                  <a:pt x="768858" y="986028"/>
                </a:lnTo>
                <a:lnTo>
                  <a:pt x="1121664" y="739521"/>
                </a:lnTo>
                <a:lnTo>
                  <a:pt x="889949" y="577621"/>
                </a:lnTo>
                <a:lnTo>
                  <a:pt x="323811" y="577621"/>
                </a:lnTo>
                <a:lnTo>
                  <a:pt x="323811" y="0"/>
                </a:lnTo>
                <a:close/>
              </a:path>
              <a:path w="1122045" h="986155">
                <a:moveTo>
                  <a:pt x="768858" y="493014"/>
                </a:moveTo>
                <a:lnTo>
                  <a:pt x="768858" y="577621"/>
                </a:lnTo>
                <a:lnTo>
                  <a:pt x="889949" y="577621"/>
                </a:lnTo>
                <a:lnTo>
                  <a:pt x="768858" y="493014"/>
                </a:lnTo>
                <a:close/>
              </a:path>
            </a:pathLst>
          </a:custGeom>
          <a:solidFill>
            <a:srgbClr val="B9D2CC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object 5"/>
          <p:cNvSpPr/>
          <p:nvPr/>
        </p:nvSpPr>
        <p:spPr>
          <a:xfrm>
            <a:off x="447918" y="1335407"/>
            <a:ext cx="2210456" cy="1546644"/>
          </a:xfrm>
          <a:custGeom>
            <a:avLst/>
            <a:gdLst/>
            <a:ahLst/>
            <a:cxnLst/>
            <a:rect l="l" t="t" r="r" b="b"/>
            <a:pathLst>
              <a:path w="1659889" h="1161414">
                <a:moveTo>
                  <a:pt x="1466049" y="0"/>
                </a:moveTo>
                <a:lnTo>
                  <a:pt x="193586" y="0"/>
                </a:lnTo>
                <a:lnTo>
                  <a:pt x="149200" y="5113"/>
                </a:lnTo>
                <a:lnTo>
                  <a:pt x="108454" y="19677"/>
                </a:lnTo>
                <a:lnTo>
                  <a:pt x="72510" y="42530"/>
                </a:lnTo>
                <a:lnTo>
                  <a:pt x="42530" y="72510"/>
                </a:lnTo>
                <a:lnTo>
                  <a:pt x="19677" y="108454"/>
                </a:lnTo>
                <a:lnTo>
                  <a:pt x="5113" y="149200"/>
                </a:lnTo>
                <a:lnTo>
                  <a:pt x="0" y="193586"/>
                </a:lnTo>
                <a:lnTo>
                  <a:pt x="0" y="967701"/>
                </a:lnTo>
                <a:lnTo>
                  <a:pt x="5113" y="1012087"/>
                </a:lnTo>
                <a:lnTo>
                  <a:pt x="19677" y="1052833"/>
                </a:lnTo>
                <a:lnTo>
                  <a:pt x="42530" y="1088777"/>
                </a:lnTo>
                <a:lnTo>
                  <a:pt x="72510" y="1118757"/>
                </a:lnTo>
                <a:lnTo>
                  <a:pt x="108454" y="1141610"/>
                </a:lnTo>
                <a:lnTo>
                  <a:pt x="149200" y="1156174"/>
                </a:lnTo>
                <a:lnTo>
                  <a:pt x="193586" y="1161288"/>
                </a:lnTo>
                <a:lnTo>
                  <a:pt x="1466049" y="1161288"/>
                </a:lnTo>
                <a:lnTo>
                  <a:pt x="1510435" y="1156174"/>
                </a:lnTo>
                <a:lnTo>
                  <a:pt x="1551181" y="1141610"/>
                </a:lnTo>
                <a:lnTo>
                  <a:pt x="1587125" y="1118757"/>
                </a:lnTo>
                <a:lnTo>
                  <a:pt x="1617105" y="1088777"/>
                </a:lnTo>
                <a:lnTo>
                  <a:pt x="1639958" y="1052833"/>
                </a:lnTo>
                <a:lnTo>
                  <a:pt x="1654522" y="1012087"/>
                </a:lnTo>
                <a:lnTo>
                  <a:pt x="1659636" y="967701"/>
                </a:lnTo>
                <a:lnTo>
                  <a:pt x="1659636" y="193586"/>
                </a:lnTo>
                <a:lnTo>
                  <a:pt x="1654522" y="149200"/>
                </a:lnTo>
                <a:lnTo>
                  <a:pt x="1639958" y="108454"/>
                </a:lnTo>
                <a:lnTo>
                  <a:pt x="1617105" y="72510"/>
                </a:lnTo>
                <a:lnTo>
                  <a:pt x="1587125" y="42530"/>
                </a:lnTo>
                <a:lnTo>
                  <a:pt x="1551181" y="19677"/>
                </a:lnTo>
                <a:lnTo>
                  <a:pt x="1510435" y="5113"/>
                </a:lnTo>
                <a:lnTo>
                  <a:pt x="1466049" y="0"/>
                </a:lnTo>
                <a:close/>
              </a:path>
            </a:pathLst>
          </a:custGeom>
          <a:solidFill>
            <a:srgbClr val="009582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6"/>
          <p:cNvSpPr/>
          <p:nvPr/>
        </p:nvSpPr>
        <p:spPr>
          <a:xfrm>
            <a:off x="447918" y="1335407"/>
            <a:ext cx="2210456" cy="1546644"/>
          </a:xfrm>
          <a:custGeom>
            <a:avLst/>
            <a:gdLst/>
            <a:ahLst/>
            <a:cxnLst/>
            <a:rect l="l" t="t" r="r" b="b"/>
            <a:pathLst>
              <a:path w="1659889" h="1161414">
                <a:moveTo>
                  <a:pt x="0" y="193586"/>
                </a:moveTo>
                <a:lnTo>
                  <a:pt x="5113" y="149200"/>
                </a:lnTo>
                <a:lnTo>
                  <a:pt x="19677" y="108454"/>
                </a:lnTo>
                <a:lnTo>
                  <a:pt x="42530" y="72510"/>
                </a:lnTo>
                <a:lnTo>
                  <a:pt x="72510" y="42530"/>
                </a:lnTo>
                <a:lnTo>
                  <a:pt x="108454" y="19677"/>
                </a:lnTo>
                <a:lnTo>
                  <a:pt x="149200" y="5113"/>
                </a:lnTo>
                <a:lnTo>
                  <a:pt x="193586" y="0"/>
                </a:lnTo>
                <a:lnTo>
                  <a:pt x="1466049" y="0"/>
                </a:lnTo>
                <a:lnTo>
                  <a:pt x="1510435" y="5113"/>
                </a:lnTo>
                <a:lnTo>
                  <a:pt x="1551181" y="19677"/>
                </a:lnTo>
                <a:lnTo>
                  <a:pt x="1587125" y="42530"/>
                </a:lnTo>
                <a:lnTo>
                  <a:pt x="1617105" y="72510"/>
                </a:lnTo>
                <a:lnTo>
                  <a:pt x="1639958" y="108454"/>
                </a:lnTo>
                <a:lnTo>
                  <a:pt x="1654522" y="149200"/>
                </a:lnTo>
                <a:lnTo>
                  <a:pt x="1659636" y="193586"/>
                </a:lnTo>
                <a:lnTo>
                  <a:pt x="1659636" y="967701"/>
                </a:lnTo>
                <a:lnTo>
                  <a:pt x="1654522" y="1012087"/>
                </a:lnTo>
                <a:lnTo>
                  <a:pt x="1639958" y="1052833"/>
                </a:lnTo>
                <a:lnTo>
                  <a:pt x="1617105" y="1088777"/>
                </a:lnTo>
                <a:lnTo>
                  <a:pt x="1587125" y="1118757"/>
                </a:lnTo>
                <a:lnTo>
                  <a:pt x="1551181" y="1141610"/>
                </a:lnTo>
                <a:lnTo>
                  <a:pt x="1510435" y="1156174"/>
                </a:lnTo>
                <a:lnTo>
                  <a:pt x="1466049" y="1161288"/>
                </a:lnTo>
                <a:lnTo>
                  <a:pt x="193586" y="1161288"/>
                </a:lnTo>
                <a:lnTo>
                  <a:pt x="149200" y="1156174"/>
                </a:lnTo>
                <a:lnTo>
                  <a:pt x="108454" y="1141610"/>
                </a:lnTo>
                <a:lnTo>
                  <a:pt x="72510" y="1118757"/>
                </a:lnTo>
                <a:lnTo>
                  <a:pt x="42530" y="1088777"/>
                </a:lnTo>
                <a:lnTo>
                  <a:pt x="19677" y="1052833"/>
                </a:lnTo>
                <a:lnTo>
                  <a:pt x="5113" y="1012087"/>
                </a:lnTo>
                <a:lnTo>
                  <a:pt x="0" y="967701"/>
                </a:lnTo>
                <a:lnTo>
                  <a:pt x="0" y="19358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7" name="object 7"/>
          <p:cNvSpPr txBox="1"/>
          <p:nvPr/>
        </p:nvSpPr>
        <p:spPr>
          <a:xfrm>
            <a:off x="801891" y="1697509"/>
            <a:ext cx="1502672" cy="713018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4528" spc="-13" dirty="0">
                <a:solidFill>
                  <a:srgbClr val="FFFFFF"/>
                </a:solidFill>
                <a:latin typeface="Arial"/>
                <a:cs typeface="Arial"/>
              </a:rPr>
              <a:t>Wh</a:t>
            </a:r>
            <a:r>
              <a:rPr sz="4528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4528" spc="-7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4528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80529" y="4617100"/>
            <a:ext cx="1494215" cy="1311561"/>
          </a:xfrm>
          <a:custGeom>
            <a:avLst/>
            <a:gdLst/>
            <a:ahLst/>
            <a:cxnLst/>
            <a:rect l="l" t="t" r="r" b="b"/>
            <a:pathLst>
              <a:path w="1122045" h="984885">
                <a:moveTo>
                  <a:pt x="323316" y="0"/>
                </a:moveTo>
                <a:lnTo>
                  <a:pt x="0" y="0"/>
                </a:lnTo>
                <a:lnTo>
                  <a:pt x="0" y="900036"/>
                </a:lnTo>
                <a:lnTo>
                  <a:pt x="769416" y="900036"/>
                </a:lnTo>
                <a:lnTo>
                  <a:pt x="769416" y="984504"/>
                </a:lnTo>
                <a:lnTo>
                  <a:pt x="1121664" y="738378"/>
                </a:lnTo>
                <a:lnTo>
                  <a:pt x="890304" y="576719"/>
                </a:lnTo>
                <a:lnTo>
                  <a:pt x="323316" y="576719"/>
                </a:lnTo>
                <a:lnTo>
                  <a:pt x="323316" y="0"/>
                </a:lnTo>
                <a:close/>
              </a:path>
              <a:path w="1122045" h="984885">
                <a:moveTo>
                  <a:pt x="769416" y="492252"/>
                </a:moveTo>
                <a:lnTo>
                  <a:pt x="769416" y="576719"/>
                </a:lnTo>
                <a:lnTo>
                  <a:pt x="890304" y="576719"/>
                </a:lnTo>
                <a:lnTo>
                  <a:pt x="769416" y="492252"/>
                </a:lnTo>
                <a:close/>
              </a:path>
            </a:pathLst>
          </a:custGeom>
          <a:solidFill>
            <a:srgbClr val="B9D2CC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9" name="object 9"/>
          <p:cNvSpPr/>
          <p:nvPr/>
        </p:nvSpPr>
        <p:spPr>
          <a:xfrm>
            <a:off x="2235900" y="3042211"/>
            <a:ext cx="2208766" cy="1546644"/>
          </a:xfrm>
          <a:custGeom>
            <a:avLst/>
            <a:gdLst/>
            <a:ahLst/>
            <a:cxnLst/>
            <a:rect l="l" t="t" r="r" b="b"/>
            <a:pathLst>
              <a:path w="1658620" h="1161414">
                <a:moveTo>
                  <a:pt x="1464525" y="0"/>
                </a:moveTo>
                <a:lnTo>
                  <a:pt x="193586" y="0"/>
                </a:lnTo>
                <a:lnTo>
                  <a:pt x="149200" y="5113"/>
                </a:lnTo>
                <a:lnTo>
                  <a:pt x="108454" y="19677"/>
                </a:lnTo>
                <a:lnTo>
                  <a:pt x="72510" y="42530"/>
                </a:lnTo>
                <a:lnTo>
                  <a:pt x="42530" y="72510"/>
                </a:lnTo>
                <a:lnTo>
                  <a:pt x="19677" y="108454"/>
                </a:lnTo>
                <a:lnTo>
                  <a:pt x="5113" y="149200"/>
                </a:lnTo>
                <a:lnTo>
                  <a:pt x="0" y="193586"/>
                </a:lnTo>
                <a:lnTo>
                  <a:pt x="0" y="967701"/>
                </a:lnTo>
                <a:lnTo>
                  <a:pt x="5113" y="1012087"/>
                </a:lnTo>
                <a:lnTo>
                  <a:pt x="19677" y="1052833"/>
                </a:lnTo>
                <a:lnTo>
                  <a:pt x="42530" y="1088777"/>
                </a:lnTo>
                <a:lnTo>
                  <a:pt x="72510" y="1118757"/>
                </a:lnTo>
                <a:lnTo>
                  <a:pt x="108454" y="1141610"/>
                </a:lnTo>
                <a:lnTo>
                  <a:pt x="149200" y="1156174"/>
                </a:lnTo>
                <a:lnTo>
                  <a:pt x="193586" y="1161288"/>
                </a:lnTo>
                <a:lnTo>
                  <a:pt x="1464525" y="1161288"/>
                </a:lnTo>
                <a:lnTo>
                  <a:pt x="1508911" y="1156174"/>
                </a:lnTo>
                <a:lnTo>
                  <a:pt x="1549657" y="1141610"/>
                </a:lnTo>
                <a:lnTo>
                  <a:pt x="1585601" y="1118757"/>
                </a:lnTo>
                <a:lnTo>
                  <a:pt x="1615581" y="1088777"/>
                </a:lnTo>
                <a:lnTo>
                  <a:pt x="1638434" y="1052833"/>
                </a:lnTo>
                <a:lnTo>
                  <a:pt x="1652998" y="1012087"/>
                </a:lnTo>
                <a:lnTo>
                  <a:pt x="1658112" y="967701"/>
                </a:lnTo>
                <a:lnTo>
                  <a:pt x="1658112" y="193586"/>
                </a:lnTo>
                <a:lnTo>
                  <a:pt x="1652998" y="149200"/>
                </a:lnTo>
                <a:lnTo>
                  <a:pt x="1638434" y="108454"/>
                </a:lnTo>
                <a:lnTo>
                  <a:pt x="1615581" y="72510"/>
                </a:lnTo>
                <a:lnTo>
                  <a:pt x="1585601" y="42530"/>
                </a:lnTo>
                <a:lnTo>
                  <a:pt x="1549657" y="19677"/>
                </a:lnTo>
                <a:lnTo>
                  <a:pt x="1508911" y="5113"/>
                </a:lnTo>
                <a:lnTo>
                  <a:pt x="1464525" y="0"/>
                </a:lnTo>
                <a:close/>
              </a:path>
            </a:pathLst>
          </a:custGeom>
          <a:solidFill>
            <a:srgbClr val="009582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0" name="object 10"/>
          <p:cNvSpPr txBox="1"/>
          <p:nvPr/>
        </p:nvSpPr>
        <p:spPr>
          <a:xfrm>
            <a:off x="2492748" y="3404813"/>
            <a:ext cx="1693782" cy="713018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4528" spc="-13" dirty="0">
                <a:solidFill>
                  <a:srgbClr val="FFFFFF"/>
                </a:solidFill>
                <a:latin typeface="Arial"/>
                <a:cs typeface="Arial"/>
              </a:rPr>
              <a:t>What?</a:t>
            </a:r>
            <a:endParaRPr sz="4528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64098" y="4629277"/>
            <a:ext cx="2210456" cy="1544953"/>
          </a:xfrm>
          <a:custGeom>
            <a:avLst/>
            <a:gdLst/>
            <a:ahLst/>
            <a:cxnLst/>
            <a:rect l="l" t="t" r="r" b="b"/>
            <a:pathLst>
              <a:path w="1659889" h="1160145">
                <a:moveTo>
                  <a:pt x="1466303" y="0"/>
                </a:moveTo>
                <a:lnTo>
                  <a:pt x="193332" y="0"/>
                </a:lnTo>
                <a:lnTo>
                  <a:pt x="149004" y="5106"/>
                </a:lnTo>
                <a:lnTo>
                  <a:pt x="108311" y="19651"/>
                </a:lnTo>
                <a:lnTo>
                  <a:pt x="72415" y="42474"/>
                </a:lnTo>
                <a:lnTo>
                  <a:pt x="42474" y="72415"/>
                </a:lnTo>
                <a:lnTo>
                  <a:pt x="19651" y="108311"/>
                </a:lnTo>
                <a:lnTo>
                  <a:pt x="5106" y="149004"/>
                </a:lnTo>
                <a:lnTo>
                  <a:pt x="0" y="193332"/>
                </a:lnTo>
                <a:lnTo>
                  <a:pt x="0" y="966431"/>
                </a:lnTo>
                <a:lnTo>
                  <a:pt x="5106" y="1010759"/>
                </a:lnTo>
                <a:lnTo>
                  <a:pt x="19651" y="1051452"/>
                </a:lnTo>
                <a:lnTo>
                  <a:pt x="42474" y="1087348"/>
                </a:lnTo>
                <a:lnTo>
                  <a:pt x="72415" y="1117289"/>
                </a:lnTo>
                <a:lnTo>
                  <a:pt x="108311" y="1140112"/>
                </a:lnTo>
                <a:lnTo>
                  <a:pt x="149004" y="1154657"/>
                </a:lnTo>
                <a:lnTo>
                  <a:pt x="193332" y="1159763"/>
                </a:lnTo>
                <a:lnTo>
                  <a:pt x="1466303" y="1159763"/>
                </a:lnTo>
                <a:lnTo>
                  <a:pt x="1510631" y="1154657"/>
                </a:lnTo>
                <a:lnTo>
                  <a:pt x="1551324" y="1140112"/>
                </a:lnTo>
                <a:lnTo>
                  <a:pt x="1587220" y="1117289"/>
                </a:lnTo>
                <a:lnTo>
                  <a:pt x="1617161" y="1087348"/>
                </a:lnTo>
                <a:lnTo>
                  <a:pt x="1639984" y="1051452"/>
                </a:lnTo>
                <a:lnTo>
                  <a:pt x="1654529" y="1010759"/>
                </a:lnTo>
                <a:lnTo>
                  <a:pt x="1659636" y="966431"/>
                </a:lnTo>
                <a:lnTo>
                  <a:pt x="1659636" y="193332"/>
                </a:lnTo>
                <a:lnTo>
                  <a:pt x="1654529" y="149004"/>
                </a:lnTo>
                <a:lnTo>
                  <a:pt x="1639984" y="108311"/>
                </a:lnTo>
                <a:lnTo>
                  <a:pt x="1617161" y="72415"/>
                </a:lnTo>
                <a:lnTo>
                  <a:pt x="1587220" y="42474"/>
                </a:lnTo>
                <a:lnTo>
                  <a:pt x="1551324" y="19651"/>
                </a:lnTo>
                <a:lnTo>
                  <a:pt x="1510631" y="5106"/>
                </a:lnTo>
                <a:lnTo>
                  <a:pt x="1466303" y="0"/>
                </a:lnTo>
                <a:close/>
              </a:path>
            </a:pathLst>
          </a:custGeom>
          <a:solidFill>
            <a:srgbClr val="009582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2" name="object 12"/>
          <p:cNvSpPr/>
          <p:nvPr/>
        </p:nvSpPr>
        <p:spPr>
          <a:xfrm>
            <a:off x="4864098" y="4629277"/>
            <a:ext cx="2210456" cy="1544953"/>
          </a:xfrm>
          <a:custGeom>
            <a:avLst/>
            <a:gdLst/>
            <a:ahLst/>
            <a:cxnLst/>
            <a:rect l="l" t="t" r="r" b="b"/>
            <a:pathLst>
              <a:path w="1659889" h="1160145">
                <a:moveTo>
                  <a:pt x="0" y="193332"/>
                </a:moveTo>
                <a:lnTo>
                  <a:pt x="5106" y="149004"/>
                </a:lnTo>
                <a:lnTo>
                  <a:pt x="19651" y="108311"/>
                </a:lnTo>
                <a:lnTo>
                  <a:pt x="42474" y="72415"/>
                </a:lnTo>
                <a:lnTo>
                  <a:pt x="72415" y="42474"/>
                </a:lnTo>
                <a:lnTo>
                  <a:pt x="108311" y="19651"/>
                </a:lnTo>
                <a:lnTo>
                  <a:pt x="149004" y="5106"/>
                </a:lnTo>
                <a:lnTo>
                  <a:pt x="193332" y="0"/>
                </a:lnTo>
                <a:lnTo>
                  <a:pt x="1466303" y="0"/>
                </a:lnTo>
                <a:lnTo>
                  <a:pt x="1510631" y="5106"/>
                </a:lnTo>
                <a:lnTo>
                  <a:pt x="1551324" y="19651"/>
                </a:lnTo>
                <a:lnTo>
                  <a:pt x="1587220" y="42474"/>
                </a:lnTo>
                <a:lnTo>
                  <a:pt x="1617161" y="72415"/>
                </a:lnTo>
                <a:lnTo>
                  <a:pt x="1639984" y="108311"/>
                </a:lnTo>
                <a:lnTo>
                  <a:pt x="1654529" y="149004"/>
                </a:lnTo>
                <a:lnTo>
                  <a:pt x="1659636" y="193332"/>
                </a:lnTo>
                <a:lnTo>
                  <a:pt x="1659636" y="966431"/>
                </a:lnTo>
                <a:lnTo>
                  <a:pt x="1654529" y="1010759"/>
                </a:lnTo>
                <a:lnTo>
                  <a:pt x="1639984" y="1051452"/>
                </a:lnTo>
                <a:lnTo>
                  <a:pt x="1617161" y="1087348"/>
                </a:lnTo>
                <a:lnTo>
                  <a:pt x="1587220" y="1117289"/>
                </a:lnTo>
                <a:lnTo>
                  <a:pt x="1551324" y="1140112"/>
                </a:lnTo>
                <a:lnTo>
                  <a:pt x="1510631" y="1154657"/>
                </a:lnTo>
                <a:lnTo>
                  <a:pt x="1466303" y="1159763"/>
                </a:lnTo>
                <a:lnTo>
                  <a:pt x="193332" y="1159763"/>
                </a:lnTo>
                <a:lnTo>
                  <a:pt x="149004" y="1154657"/>
                </a:lnTo>
                <a:lnTo>
                  <a:pt x="108311" y="1140112"/>
                </a:lnTo>
                <a:lnTo>
                  <a:pt x="72415" y="1117289"/>
                </a:lnTo>
                <a:lnTo>
                  <a:pt x="42474" y="1087348"/>
                </a:lnTo>
                <a:lnTo>
                  <a:pt x="19651" y="1051452"/>
                </a:lnTo>
                <a:lnTo>
                  <a:pt x="5106" y="1010759"/>
                </a:lnTo>
                <a:lnTo>
                  <a:pt x="0" y="966431"/>
                </a:lnTo>
                <a:lnTo>
                  <a:pt x="0" y="19333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3" name="object 13"/>
          <p:cNvSpPr txBox="1"/>
          <p:nvPr/>
        </p:nvSpPr>
        <p:spPr>
          <a:xfrm>
            <a:off x="5219851" y="4991118"/>
            <a:ext cx="1500135" cy="713018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>
              <a:spcBef>
                <a:spcPts val="127"/>
              </a:spcBef>
            </a:pPr>
            <a:r>
              <a:rPr sz="4528" spc="-13" dirty="0">
                <a:solidFill>
                  <a:srgbClr val="FFFFFF"/>
                </a:solidFill>
                <a:latin typeface="Arial"/>
                <a:cs typeface="Arial"/>
              </a:rPr>
              <a:t>How?</a:t>
            </a:r>
            <a:endParaRPr sz="4528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4085" y="3634638"/>
            <a:ext cx="2962216" cy="385961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2397" dirty="0">
                <a:latin typeface="Arial"/>
                <a:cs typeface="Arial"/>
              </a:rPr>
              <a:t>Test </a:t>
            </a:r>
            <a:r>
              <a:rPr sz="2397" spc="-13" dirty="0">
                <a:latin typeface="Arial"/>
                <a:cs typeface="Arial"/>
              </a:rPr>
              <a:t>Content </a:t>
            </a:r>
            <a:r>
              <a:rPr sz="2397" dirty="0">
                <a:latin typeface="Arial"/>
                <a:cs typeface="Arial"/>
              </a:rPr>
              <a:t>&amp;</a:t>
            </a:r>
            <a:r>
              <a:rPr sz="2397" spc="-87" dirty="0">
                <a:latin typeface="Arial"/>
                <a:cs typeface="Arial"/>
              </a:rPr>
              <a:t> </a:t>
            </a:r>
            <a:r>
              <a:rPr sz="2397" dirty="0">
                <a:latin typeface="Arial"/>
                <a:cs typeface="Arial"/>
              </a:rPr>
              <a:t>Tasks</a:t>
            </a:r>
            <a:endParaRPr sz="2397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91699" y="1829571"/>
            <a:ext cx="7014440" cy="427724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2663" dirty="0">
                <a:latin typeface="Arial"/>
                <a:cs typeface="Arial"/>
              </a:rPr>
              <a:t>Physical </a:t>
            </a:r>
            <a:r>
              <a:rPr sz="2663" spc="-7" dirty="0">
                <a:latin typeface="Arial"/>
                <a:cs typeface="Arial"/>
              </a:rPr>
              <a:t>Activity </a:t>
            </a:r>
            <a:r>
              <a:rPr sz="2663" dirty="0">
                <a:latin typeface="Arial"/>
                <a:cs typeface="Arial"/>
              </a:rPr>
              <a:t>and </a:t>
            </a:r>
            <a:r>
              <a:rPr sz="2663" spc="-7" dirty="0">
                <a:latin typeface="Arial"/>
                <a:cs typeface="Arial"/>
              </a:rPr>
              <a:t>Motor Ability</a:t>
            </a:r>
            <a:r>
              <a:rPr sz="2663" spc="-47" dirty="0">
                <a:latin typeface="Arial"/>
                <a:cs typeface="Arial"/>
              </a:rPr>
              <a:t> </a:t>
            </a:r>
            <a:r>
              <a:rPr sz="2663" dirty="0">
                <a:latin typeface="Arial"/>
                <a:cs typeface="Arial"/>
              </a:rPr>
              <a:t>Assessment</a:t>
            </a:r>
            <a:endParaRPr sz="2663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73006" y="5191035"/>
            <a:ext cx="4338890" cy="426869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2663" spc="-7" dirty="0">
                <a:latin typeface="Arial"/>
                <a:cs typeface="Arial"/>
              </a:rPr>
              <a:t>Implementation </a:t>
            </a:r>
            <a:r>
              <a:rPr sz="2663" dirty="0">
                <a:latin typeface="Arial"/>
                <a:cs typeface="Arial"/>
              </a:rPr>
              <a:t>&amp;</a:t>
            </a:r>
            <a:r>
              <a:rPr sz="2663" spc="-60" dirty="0">
                <a:latin typeface="Arial"/>
                <a:cs typeface="Arial"/>
              </a:rPr>
              <a:t> </a:t>
            </a:r>
            <a:r>
              <a:rPr sz="2663" spc="-7" dirty="0">
                <a:latin typeface="Arial"/>
                <a:cs typeface="Arial"/>
              </a:rPr>
              <a:t>Evaluation</a:t>
            </a:r>
            <a:endParaRPr sz="266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6241" y="1447423"/>
            <a:ext cx="11941038" cy="3751888"/>
          </a:xfrm>
          <a:prstGeom prst="rect">
            <a:avLst/>
          </a:prstGeom>
        </p:spPr>
        <p:txBody>
          <a:bodyPr vert="horz" wrap="square" lIns="0" tIns="131917" rIns="0" bIns="0" rtlCol="0">
            <a:spAutoFit/>
          </a:bodyPr>
          <a:lstStyle/>
          <a:p>
            <a:pPr marL="685804" marR="1409664" indent="-272293">
              <a:lnSpc>
                <a:spcPct val="70000"/>
              </a:lnSpc>
              <a:spcBef>
                <a:spcPts val="1039"/>
              </a:spcBef>
              <a:spcAft>
                <a:spcPts val="1200"/>
              </a:spcAft>
              <a:buSzPct val="86842"/>
              <a:buFont typeface="Arial"/>
              <a:buChar char="•"/>
              <a:tabLst>
                <a:tab pos="685804" algn="l"/>
                <a:tab pos="686651" algn="l"/>
              </a:tabLst>
            </a:pPr>
            <a:r>
              <a:rPr sz="2400" b="1" spc="-13" dirty="0">
                <a:latin typeface="Arial"/>
                <a:cs typeface="Arial"/>
              </a:rPr>
              <a:t>Physical </a:t>
            </a:r>
            <a:r>
              <a:rPr sz="2400" b="1" spc="-7" dirty="0">
                <a:latin typeface="Arial"/>
                <a:cs typeface="Arial"/>
              </a:rPr>
              <a:t>fitness (PF) is </a:t>
            </a:r>
            <a:r>
              <a:rPr sz="2400" b="1" spc="-20" dirty="0">
                <a:latin typeface="Arial"/>
                <a:cs typeface="Arial"/>
              </a:rPr>
              <a:t>vital </a:t>
            </a:r>
            <a:r>
              <a:rPr sz="2400" b="1" spc="-7" dirty="0">
                <a:latin typeface="Arial"/>
                <a:cs typeface="Arial"/>
              </a:rPr>
              <a:t>to the performance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7" dirty="0">
                <a:latin typeface="Arial"/>
                <a:cs typeface="Arial"/>
              </a:rPr>
              <a:t>daily physical  </a:t>
            </a:r>
            <a:r>
              <a:rPr sz="2400" b="1" spc="-13" dirty="0">
                <a:latin typeface="Arial"/>
                <a:cs typeface="Arial"/>
              </a:rPr>
              <a:t>activity</a:t>
            </a:r>
            <a:endParaRPr sz="2400" dirty="0">
              <a:latin typeface="Arial"/>
              <a:cs typeface="Arial"/>
            </a:endParaRPr>
          </a:p>
          <a:p>
            <a:pPr marL="685804" marR="443110" indent="-272293">
              <a:lnSpc>
                <a:spcPct val="70000"/>
              </a:lnSpc>
              <a:spcAft>
                <a:spcPts val="1200"/>
              </a:spcAft>
              <a:buSzPct val="86842"/>
              <a:buChar char="•"/>
              <a:tabLst>
                <a:tab pos="685804" algn="l"/>
                <a:tab pos="686651" algn="l"/>
              </a:tabLst>
            </a:pPr>
            <a:r>
              <a:rPr sz="2400" spc="-7" dirty="0">
                <a:latin typeface="Arial"/>
                <a:cs typeface="Arial"/>
              </a:rPr>
              <a:t>Endurance, strength, body composition and flexibility are often described as  health-related fitness</a:t>
            </a:r>
            <a:r>
              <a:rPr sz="2400" spc="93" dirty="0">
                <a:latin typeface="Arial"/>
                <a:cs typeface="Arial"/>
              </a:rPr>
              <a:t> </a:t>
            </a:r>
            <a:r>
              <a:rPr sz="2400" spc="-7" dirty="0">
                <a:latin typeface="Arial"/>
                <a:cs typeface="Arial"/>
              </a:rPr>
              <a:t>components</a:t>
            </a:r>
            <a:endParaRPr sz="2400" dirty="0">
              <a:latin typeface="Arial"/>
              <a:cs typeface="Arial"/>
            </a:endParaRPr>
          </a:p>
          <a:p>
            <a:pPr marL="685804" marR="1821486" indent="-272293">
              <a:lnSpc>
                <a:spcPct val="70000"/>
              </a:lnSpc>
              <a:spcAft>
                <a:spcPts val="1200"/>
              </a:spcAft>
              <a:buSzPct val="86842"/>
              <a:buChar char="•"/>
              <a:tabLst>
                <a:tab pos="685804" algn="l"/>
                <a:tab pos="686651" algn="l"/>
              </a:tabLst>
            </a:pPr>
            <a:r>
              <a:rPr sz="2400" spc="-7" dirty="0">
                <a:latin typeface="Arial"/>
                <a:cs typeface="Arial"/>
              </a:rPr>
              <a:t>Agility, balance, coordination, speed, power, and reaction time are  characteristic skill-related</a:t>
            </a:r>
            <a:r>
              <a:rPr sz="2400" spc="107" dirty="0">
                <a:latin typeface="Arial"/>
                <a:cs typeface="Arial"/>
              </a:rPr>
              <a:t> </a:t>
            </a:r>
            <a:r>
              <a:rPr sz="2400" spc="-7" dirty="0">
                <a:latin typeface="Arial"/>
                <a:cs typeface="Arial"/>
              </a:rPr>
              <a:t>components</a:t>
            </a:r>
            <a:endParaRPr lang="de-DE" sz="2400" dirty="0">
              <a:latin typeface="Arial"/>
              <a:cs typeface="Arial"/>
            </a:endParaRPr>
          </a:p>
          <a:p>
            <a:pPr marL="685804" marR="1821486" indent="-272293">
              <a:lnSpc>
                <a:spcPct val="70000"/>
              </a:lnSpc>
              <a:spcAft>
                <a:spcPts val="1200"/>
              </a:spcAft>
              <a:buSzPct val="86842"/>
              <a:buChar char="•"/>
              <a:tabLst>
                <a:tab pos="685804" algn="l"/>
                <a:tab pos="686651" algn="l"/>
              </a:tabLst>
            </a:pPr>
            <a:r>
              <a:rPr sz="2400" b="1" spc="-13" dirty="0">
                <a:latin typeface="Arial"/>
                <a:cs typeface="Arial"/>
              </a:rPr>
              <a:t>PF </a:t>
            </a:r>
            <a:r>
              <a:rPr sz="2400" b="1" spc="-7" dirty="0">
                <a:latin typeface="Arial"/>
                <a:cs typeface="Arial"/>
              </a:rPr>
              <a:t>has a </a:t>
            </a:r>
            <a:r>
              <a:rPr sz="2400" b="1" spc="-13" dirty="0">
                <a:latin typeface="Arial"/>
                <a:cs typeface="Arial"/>
              </a:rPr>
              <a:t>positive </a:t>
            </a:r>
            <a:r>
              <a:rPr sz="2400" b="1" spc="-7" dirty="0">
                <a:latin typeface="Arial"/>
                <a:cs typeface="Arial"/>
              </a:rPr>
              <a:t>impact </a:t>
            </a:r>
            <a:r>
              <a:rPr sz="2400" b="1" dirty="0">
                <a:latin typeface="Arial"/>
                <a:cs typeface="Arial"/>
              </a:rPr>
              <a:t>on both </a:t>
            </a:r>
            <a:r>
              <a:rPr sz="2400" b="1" spc="-7" dirty="0">
                <a:latin typeface="Arial"/>
                <a:cs typeface="Arial"/>
              </a:rPr>
              <a:t>physical and psychological</a:t>
            </a:r>
            <a:r>
              <a:rPr sz="2400" b="1" spc="300" dirty="0">
                <a:latin typeface="Arial"/>
                <a:cs typeface="Arial"/>
              </a:rPr>
              <a:t> </a:t>
            </a:r>
            <a:r>
              <a:rPr sz="2400" b="1" spc="-7" dirty="0">
                <a:latin typeface="Arial"/>
                <a:cs typeface="Arial"/>
              </a:rPr>
              <a:t>health</a:t>
            </a:r>
            <a:endParaRPr sz="2400" dirty="0">
              <a:latin typeface="Arial"/>
              <a:cs typeface="Arial"/>
            </a:endParaRPr>
          </a:p>
          <a:p>
            <a:pPr marL="685804" marR="626610" indent="-272293">
              <a:lnSpc>
                <a:spcPct val="70000"/>
              </a:lnSpc>
              <a:spcAft>
                <a:spcPts val="1200"/>
              </a:spcAft>
              <a:buSzPct val="86842"/>
              <a:buFont typeface="Arial"/>
              <a:buChar char="•"/>
              <a:tabLst>
                <a:tab pos="685804" algn="l"/>
                <a:tab pos="686651" algn="l"/>
              </a:tabLst>
            </a:pPr>
            <a:r>
              <a:rPr sz="2400" b="1" spc="-13" dirty="0">
                <a:latin typeface="Arial"/>
                <a:cs typeface="Arial"/>
              </a:rPr>
              <a:t>PF </a:t>
            </a:r>
            <a:r>
              <a:rPr sz="2400" b="1" spc="-7" dirty="0">
                <a:latin typeface="Arial"/>
                <a:cs typeface="Arial"/>
              </a:rPr>
              <a:t>is usually measured using motor field tests </a:t>
            </a:r>
            <a:r>
              <a:rPr sz="2400" b="1" dirty="0">
                <a:latin typeface="Arial"/>
                <a:cs typeface="Arial"/>
              </a:rPr>
              <a:t>including </a:t>
            </a:r>
            <a:r>
              <a:rPr sz="2400" b="1" spc="-7" dirty="0">
                <a:latin typeface="Arial"/>
                <a:cs typeface="Arial"/>
              </a:rPr>
              <a:t>a theoretical  model for measuring motor</a:t>
            </a:r>
            <a:r>
              <a:rPr sz="2400" b="1" spc="47" dirty="0">
                <a:latin typeface="Arial"/>
                <a:cs typeface="Arial"/>
              </a:rPr>
              <a:t> </a:t>
            </a:r>
            <a:r>
              <a:rPr sz="2400" b="1" spc="-7" dirty="0">
                <a:latin typeface="Arial"/>
                <a:cs typeface="Arial"/>
              </a:rPr>
              <a:t>abilities</a:t>
            </a:r>
            <a:endParaRPr lang="de-DE" sz="2400" b="1" dirty="0">
              <a:latin typeface="Arial"/>
              <a:cs typeface="Arial"/>
            </a:endParaRPr>
          </a:p>
          <a:p>
            <a:pPr marL="685804" marR="626610" indent="-272293">
              <a:lnSpc>
                <a:spcPct val="70000"/>
              </a:lnSpc>
              <a:spcAft>
                <a:spcPts val="1200"/>
              </a:spcAft>
              <a:buSzPct val="86842"/>
              <a:buFont typeface="Arial"/>
              <a:buChar char="•"/>
              <a:tabLst>
                <a:tab pos="685804" algn="l"/>
                <a:tab pos="686651" algn="l"/>
              </a:tabLst>
            </a:pPr>
            <a:r>
              <a:rPr sz="2400" spc="-7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A theoretical model provided the basis for the German Motor Test</a:t>
            </a:r>
            <a:r>
              <a:rPr sz="2400" spc="346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2400" spc="-7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(GMT)	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7952" y="653418"/>
            <a:ext cx="6565415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spc="-7" dirty="0">
                <a:latin typeface="Arial"/>
                <a:cs typeface="Arial"/>
              </a:rPr>
              <a:t>Motor </a:t>
            </a:r>
            <a:r>
              <a:rPr sz="3196" b="1" dirty="0">
                <a:latin typeface="Arial"/>
                <a:cs typeface="Arial"/>
              </a:rPr>
              <a:t>Ability </a:t>
            </a:r>
            <a:r>
              <a:rPr sz="3196" b="1" spc="-7" dirty="0">
                <a:latin typeface="Arial"/>
                <a:cs typeface="Arial"/>
              </a:rPr>
              <a:t>Assessment </a:t>
            </a:r>
            <a:r>
              <a:rPr sz="3196" b="1" dirty="0">
                <a:latin typeface="Arial"/>
                <a:cs typeface="Arial"/>
              </a:rPr>
              <a:t>–</a:t>
            </a:r>
            <a:r>
              <a:rPr sz="3196" b="1" spc="-87" dirty="0">
                <a:latin typeface="Arial"/>
                <a:cs typeface="Arial"/>
              </a:rPr>
              <a:t> </a:t>
            </a:r>
            <a:r>
              <a:rPr sz="3196" b="1" spc="-27" dirty="0">
                <a:latin typeface="Arial"/>
                <a:cs typeface="Arial"/>
              </a:rPr>
              <a:t>Why?</a:t>
            </a:r>
            <a:endParaRPr sz="319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2759" y="1338841"/>
            <a:ext cx="8570509" cy="4800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952" y="653418"/>
            <a:ext cx="8036798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spc="-7" dirty="0">
                <a:latin typeface="Arial"/>
                <a:cs typeface="Arial"/>
              </a:rPr>
              <a:t>Skill-oriented Approach of Motor Abilities</a:t>
            </a:r>
            <a:endParaRPr sz="3196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7560818" y="4873455"/>
            <a:ext cx="120205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>
              <a:spcBef>
                <a:spcPts val="20"/>
              </a:spcBef>
            </a:pPr>
            <a:r>
              <a:rPr lang="de-DE" spc="-5"/>
              <a:t>EduPASS</a:t>
            </a:r>
            <a:r>
              <a:rPr lang="de-DE" spc="-45"/>
              <a:t> </a:t>
            </a:r>
            <a:r>
              <a:rPr lang="de-DE" spc="-5"/>
              <a:t>Luxembourg</a:t>
            </a:r>
            <a:endParaRPr spc="-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952" y="653418"/>
            <a:ext cx="6433497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spc="-7" dirty="0">
                <a:latin typeface="Arial"/>
                <a:cs typeface="Arial"/>
              </a:rPr>
              <a:t>Diagnostic of Motor</a:t>
            </a:r>
            <a:r>
              <a:rPr sz="3196" b="1" spc="-73" dirty="0">
                <a:latin typeface="Arial"/>
                <a:cs typeface="Arial"/>
              </a:rPr>
              <a:t> </a:t>
            </a:r>
            <a:r>
              <a:rPr sz="3196" b="1" spc="-7" dirty="0">
                <a:latin typeface="Arial"/>
                <a:cs typeface="Arial"/>
              </a:rPr>
              <a:t>Performance</a:t>
            </a:r>
            <a:endParaRPr sz="3196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999" y="1304110"/>
            <a:ext cx="11295828" cy="4848100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39529">
              <a:spcBef>
                <a:spcPts val="140"/>
              </a:spcBef>
            </a:pPr>
            <a:r>
              <a:rPr sz="2264" b="1" dirty="0">
                <a:solidFill>
                  <a:srgbClr val="009582"/>
                </a:solidFill>
                <a:latin typeface="Arial"/>
                <a:cs typeface="Arial"/>
              </a:rPr>
              <a:t>WHY </a:t>
            </a:r>
            <a:r>
              <a:rPr sz="2264" b="1" spc="7" dirty="0">
                <a:solidFill>
                  <a:srgbClr val="009582"/>
                </a:solidFill>
                <a:latin typeface="Arial"/>
                <a:cs typeface="Arial"/>
              </a:rPr>
              <a:t>DO </a:t>
            </a:r>
            <a:r>
              <a:rPr sz="2264" b="1" dirty="0">
                <a:solidFill>
                  <a:srgbClr val="009582"/>
                </a:solidFill>
                <a:latin typeface="Arial"/>
                <a:cs typeface="Arial"/>
              </a:rPr>
              <a:t>WE NEED TESTS </a:t>
            </a:r>
            <a:r>
              <a:rPr sz="2264" b="1" spc="-7" dirty="0">
                <a:solidFill>
                  <a:srgbClr val="009582"/>
                </a:solidFill>
                <a:latin typeface="Arial"/>
                <a:cs typeface="Arial"/>
              </a:rPr>
              <a:t>FOR MEASURING MOTOR</a:t>
            </a:r>
            <a:r>
              <a:rPr sz="2264" b="1" spc="-127" dirty="0">
                <a:solidFill>
                  <a:srgbClr val="009582"/>
                </a:solidFill>
                <a:latin typeface="Arial"/>
                <a:cs typeface="Arial"/>
              </a:rPr>
              <a:t> </a:t>
            </a:r>
            <a:r>
              <a:rPr sz="2264" b="1" dirty="0">
                <a:solidFill>
                  <a:srgbClr val="009582"/>
                </a:solidFill>
                <a:latin typeface="Arial"/>
                <a:cs typeface="Arial"/>
              </a:rPr>
              <a:t>PERFORMANCE?</a:t>
            </a:r>
            <a:endParaRPr sz="2264" dirty="0">
              <a:latin typeface="Arial"/>
              <a:cs typeface="Arial"/>
            </a:endParaRPr>
          </a:p>
          <a:p>
            <a:pPr marL="442264" indent="-303581">
              <a:spcBef>
                <a:spcPts val="1598"/>
              </a:spcBef>
              <a:buAutoNum type="arabicPeriod"/>
              <a:tabLst>
                <a:tab pos="443110" algn="l"/>
              </a:tabLst>
            </a:pPr>
            <a:r>
              <a:rPr sz="2131" b="1" spc="-13" dirty="0">
                <a:latin typeface="Arial"/>
                <a:cs typeface="Arial"/>
              </a:rPr>
              <a:t>Determination and </a:t>
            </a:r>
            <a:r>
              <a:rPr sz="2131" b="1" spc="-20" dirty="0">
                <a:latin typeface="Arial"/>
                <a:cs typeface="Arial"/>
              </a:rPr>
              <a:t>Assessment </a:t>
            </a:r>
            <a:r>
              <a:rPr sz="2131" b="1" spc="-7" dirty="0">
                <a:latin typeface="Arial"/>
                <a:cs typeface="Arial"/>
              </a:rPr>
              <a:t>of </a:t>
            </a:r>
            <a:r>
              <a:rPr sz="2131" b="1" spc="-13" dirty="0">
                <a:latin typeface="Arial"/>
                <a:cs typeface="Arial"/>
              </a:rPr>
              <a:t>the </a:t>
            </a:r>
            <a:r>
              <a:rPr sz="2131" b="1" spc="-7" dirty="0">
                <a:latin typeface="Arial"/>
                <a:cs typeface="Arial"/>
              </a:rPr>
              <a:t>current </a:t>
            </a:r>
            <a:r>
              <a:rPr sz="2131" b="1" spc="-13" dirty="0">
                <a:latin typeface="Arial"/>
                <a:cs typeface="Arial"/>
              </a:rPr>
              <a:t>performance </a:t>
            </a:r>
            <a:r>
              <a:rPr sz="2131" b="1" spc="-20" dirty="0">
                <a:latin typeface="Arial"/>
                <a:cs typeface="Arial"/>
              </a:rPr>
              <a:t>level </a:t>
            </a:r>
            <a:r>
              <a:rPr sz="2131" b="1" spc="-7" dirty="0">
                <a:latin typeface="Arial"/>
                <a:cs typeface="Arial"/>
              </a:rPr>
              <a:t>of </a:t>
            </a:r>
            <a:r>
              <a:rPr sz="2131" b="1" spc="-13" dirty="0">
                <a:latin typeface="Arial"/>
                <a:cs typeface="Arial"/>
              </a:rPr>
              <a:t>motor</a:t>
            </a:r>
            <a:r>
              <a:rPr sz="2131" b="1" spc="-7" dirty="0">
                <a:latin typeface="Arial"/>
                <a:cs typeface="Arial"/>
              </a:rPr>
              <a:t> abilities</a:t>
            </a:r>
            <a:endParaRPr sz="2131" dirty="0">
              <a:latin typeface="Arial"/>
              <a:cs typeface="Arial"/>
            </a:endParaRPr>
          </a:p>
          <a:p>
            <a:pPr marL="862542" lvl="1" indent="-361929">
              <a:spcBef>
                <a:spcPts val="1598"/>
              </a:spcBef>
              <a:buClr>
                <a:srgbClr val="009582"/>
              </a:buClr>
              <a:buSzPct val="87500"/>
              <a:buFont typeface="Arial"/>
              <a:buChar char="•"/>
              <a:tabLst>
                <a:tab pos="862542" algn="l"/>
                <a:tab pos="863388" algn="l"/>
              </a:tabLst>
            </a:pPr>
            <a:r>
              <a:rPr sz="2000" i="1" spc="-7" dirty="0">
                <a:latin typeface="Arial"/>
                <a:cs typeface="Arial"/>
              </a:rPr>
              <a:t>Creation of capability</a:t>
            </a:r>
            <a:r>
              <a:rPr sz="2000" i="1" spc="-13" dirty="0">
                <a:latin typeface="Arial"/>
                <a:cs typeface="Arial"/>
              </a:rPr>
              <a:t> </a:t>
            </a:r>
            <a:r>
              <a:rPr sz="2000" i="1" spc="-7" dirty="0">
                <a:latin typeface="Arial"/>
                <a:cs typeface="Arial"/>
              </a:rPr>
              <a:t>profiles</a:t>
            </a:r>
            <a:endParaRPr sz="2000" dirty="0">
              <a:latin typeface="Arial"/>
              <a:cs typeface="Arial"/>
            </a:endParaRPr>
          </a:p>
          <a:p>
            <a:pPr marL="862542" lvl="1" indent="-361929">
              <a:spcBef>
                <a:spcPts val="526"/>
              </a:spcBef>
              <a:buClr>
                <a:srgbClr val="009582"/>
              </a:buClr>
              <a:buSzPct val="87500"/>
              <a:buFont typeface="Arial"/>
              <a:buChar char="•"/>
              <a:tabLst>
                <a:tab pos="862542" algn="l"/>
                <a:tab pos="863388" algn="l"/>
              </a:tabLst>
            </a:pPr>
            <a:r>
              <a:rPr sz="2000" i="1" spc="-13" dirty="0">
                <a:latin typeface="Arial"/>
                <a:cs typeface="Arial"/>
              </a:rPr>
              <a:t>Comparison </a:t>
            </a:r>
            <a:r>
              <a:rPr sz="2000" i="1" spc="-7" dirty="0">
                <a:latin typeface="Arial"/>
                <a:cs typeface="Arial"/>
              </a:rPr>
              <a:t>with standard</a:t>
            </a:r>
            <a:r>
              <a:rPr sz="2000" i="1" spc="40" dirty="0">
                <a:latin typeface="Arial"/>
                <a:cs typeface="Arial"/>
              </a:rPr>
              <a:t> </a:t>
            </a:r>
            <a:r>
              <a:rPr sz="2000" i="1" spc="-7" dirty="0">
                <a:latin typeface="Arial"/>
                <a:cs typeface="Arial"/>
              </a:rPr>
              <a:t>values</a:t>
            </a:r>
            <a:endParaRPr sz="2000" dirty="0">
              <a:latin typeface="Arial"/>
              <a:cs typeface="Arial"/>
            </a:endParaRPr>
          </a:p>
          <a:p>
            <a:pPr marL="862542" lvl="1" indent="-361929">
              <a:spcBef>
                <a:spcPts val="533"/>
              </a:spcBef>
              <a:buClr>
                <a:srgbClr val="009582"/>
              </a:buClr>
              <a:buSzPct val="87500"/>
              <a:buFont typeface="Arial"/>
              <a:buChar char="•"/>
              <a:tabLst>
                <a:tab pos="862542" algn="l"/>
                <a:tab pos="863388" algn="l"/>
              </a:tabLst>
            </a:pPr>
            <a:r>
              <a:rPr sz="2000" i="1" spc="-7" dirty="0">
                <a:latin typeface="Arial"/>
                <a:cs typeface="Arial"/>
              </a:rPr>
              <a:t>Help with selection </a:t>
            </a:r>
            <a:r>
              <a:rPr sz="2000" i="1" spc="-13" dirty="0">
                <a:latin typeface="Arial"/>
                <a:cs typeface="Arial"/>
              </a:rPr>
              <a:t>and </a:t>
            </a:r>
            <a:r>
              <a:rPr sz="2000" i="1" spc="-7" dirty="0">
                <a:latin typeface="Arial"/>
                <a:cs typeface="Arial"/>
              </a:rPr>
              <a:t>assignment</a:t>
            </a:r>
            <a:r>
              <a:rPr sz="2000" i="1" dirty="0">
                <a:latin typeface="Arial"/>
                <a:cs typeface="Arial"/>
              </a:rPr>
              <a:t> </a:t>
            </a:r>
            <a:r>
              <a:rPr sz="2000" i="1" spc="-7" dirty="0">
                <a:latin typeface="Arial"/>
                <a:cs typeface="Arial"/>
              </a:rPr>
              <a:t>decisions</a:t>
            </a:r>
            <a:br>
              <a:rPr lang="de-DE" sz="2000" i="1" spc="-7" dirty="0">
                <a:latin typeface="Arial"/>
                <a:cs typeface="Arial"/>
              </a:rPr>
            </a:br>
            <a:endParaRPr sz="2000" dirty="0">
              <a:latin typeface="Arial"/>
              <a:cs typeface="Arial"/>
            </a:endParaRPr>
          </a:p>
          <a:p>
            <a:pPr marL="442264" indent="-303581">
              <a:buAutoNum type="arabicPeriod"/>
              <a:tabLst>
                <a:tab pos="443110" algn="l"/>
              </a:tabLst>
            </a:pPr>
            <a:r>
              <a:rPr sz="2131" b="1" spc="-7" dirty="0">
                <a:latin typeface="Arial"/>
                <a:cs typeface="Arial"/>
              </a:rPr>
              <a:t>Measurement of changes in</a:t>
            </a:r>
            <a:r>
              <a:rPr sz="2131" b="1" spc="100" dirty="0">
                <a:latin typeface="Arial"/>
                <a:cs typeface="Arial"/>
              </a:rPr>
              <a:t> </a:t>
            </a:r>
            <a:r>
              <a:rPr sz="2131" b="1" spc="-7" dirty="0">
                <a:latin typeface="Arial"/>
                <a:cs typeface="Arial"/>
              </a:rPr>
              <a:t>performance</a:t>
            </a:r>
            <a:endParaRPr sz="2131" dirty="0">
              <a:latin typeface="Arial"/>
              <a:cs typeface="Arial"/>
            </a:endParaRPr>
          </a:p>
          <a:p>
            <a:pPr marL="862542" lvl="1" indent="-361929">
              <a:spcBef>
                <a:spcPts val="1598"/>
              </a:spcBef>
              <a:buClr>
                <a:srgbClr val="009582"/>
              </a:buClr>
              <a:buSzPct val="87500"/>
              <a:buFont typeface="Arial"/>
              <a:buChar char="•"/>
              <a:tabLst>
                <a:tab pos="862542" algn="l"/>
                <a:tab pos="863388" algn="l"/>
              </a:tabLst>
            </a:pPr>
            <a:r>
              <a:rPr sz="2000" i="1" spc="-7" dirty="0">
                <a:latin typeface="Arial"/>
                <a:cs typeface="Arial"/>
              </a:rPr>
              <a:t>Description of </a:t>
            </a:r>
            <a:r>
              <a:rPr sz="2000" i="1" spc="-13" dirty="0">
                <a:latin typeface="Arial"/>
                <a:cs typeface="Arial"/>
              </a:rPr>
              <a:t>development</a:t>
            </a:r>
            <a:r>
              <a:rPr sz="2000" i="1" spc="13" dirty="0">
                <a:latin typeface="Arial"/>
                <a:cs typeface="Arial"/>
              </a:rPr>
              <a:t> </a:t>
            </a:r>
            <a:r>
              <a:rPr sz="2000" i="1" spc="-7" dirty="0">
                <a:latin typeface="Arial"/>
                <a:cs typeface="Arial"/>
              </a:rPr>
              <a:t>processes</a:t>
            </a:r>
            <a:endParaRPr sz="2000" dirty="0">
              <a:latin typeface="Arial"/>
              <a:cs typeface="Arial"/>
            </a:endParaRPr>
          </a:p>
          <a:p>
            <a:pPr marL="862542" lvl="1" indent="-361929">
              <a:spcBef>
                <a:spcPts val="545"/>
              </a:spcBef>
              <a:buClr>
                <a:srgbClr val="009582"/>
              </a:buClr>
              <a:buSzPct val="87500"/>
              <a:buFont typeface="Arial"/>
              <a:buChar char="•"/>
              <a:tabLst>
                <a:tab pos="862542" algn="l"/>
                <a:tab pos="863388" algn="l"/>
              </a:tabLst>
            </a:pPr>
            <a:r>
              <a:rPr sz="2000" i="1" spc="-7" dirty="0">
                <a:latin typeface="Arial"/>
                <a:cs typeface="Arial"/>
              </a:rPr>
              <a:t>Evaluation of training</a:t>
            </a:r>
            <a:r>
              <a:rPr sz="2000" i="1" spc="-27" dirty="0">
                <a:latin typeface="Arial"/>
                <a:cs typeface="Arial"/>
              </a:rPr>
              <a:t> </a:t>
            </a:r>
            <a:r>
              <a:rPr sz="2000" i="1" spc="-13" dirty="0">
                <a:latin typeface="Arial"/>
                <a:cs typeface="Arial"/>
              </a:rPr>
              <a:t>measures</a:t>
            </a:r>
            <a:endParaRPr sz="2000" dirty="0">
              <a:latin typeface="Arial"/>
              <a:cs typeface="Arial"/>
            </a:endParaRPr>
          </a:p>
          <a:p>
            <a:pPr marL="862542" lvl="1" indent="-361929">
              <a:spcBef>
                <a:spcPts val="526"/>
              </a:spcBef>
              <a:buClr>
                <a:srgbClr val="009582"/>
              </a:buClr>
              <a:buSzPct val="87500"/>
              <a:buFont typeface="Arial"/>
              <a:buChar char="•"/>
              <a:tabLst>
                <a:tab pos="862542" algn="l"/>
                <a:tab pos="863388" algn="l"/>
              </a:tabLst>
            </a:pPr>
            <a:r>
              <a:rPr sz="2000" i="1" spc="-13" dirty="0">
                <a:latin typeface="Arial"/>
                <a:cs typeface="Arial"/>
              </a:rPr>
              <a:t>Cohort</a:t>
            </a:r>
            <a:r>
              <a:rPr sz="2000" i="1" spc="7" dirty="0">
                <a:latin typeface="Arial"/>
                <a:cs typeface="Arial"/>
              </a:rPr>
              <a:t> </a:t>
            </a:r>
            <a:r>
              <a:rPr sz="2000" i="1" spc="-7" dirty="0">
                <a:latin typeface="Arial"/>
                <a:cs typeface="Arial"/>
              </a:rPr>
              <a:t>comparisons</a:t>
            </a:r>
            <a:endParaRPr sz="2000" dirty="0">
              <a:latin typeface="Arial"/>
              <a:cs typeface="Arial"/>
            </a:endParaRPr>
          </a:p>
          <a:p>
            <a:pPr marL="16913" marR="6765">
              <a:spcBef>
                <a:spcPts val="846"/>
              </a:spcBef>
            </a:pPr>
            <a:r>
              <a:rPr sz="2264" b="1" spc="-13" dirty="0">
                <a:solidFill>
                  <a:srgbClr val="FF0000"/>
                </a:solidFill>
                <a:latin typeface="Arial"/>
                <a:cs typeface="Arial"/>
              </a:rPr>
              <a:t>WHAT </a:t>
            </a:r>
            <a:r>
              <a:rPr sz="2264" b="1" spc="7" dirty="0">
                <a:solidFill>
                  <a:srgbClr val="FF0000"/>
                </a:solidFill>
                <a:latin typeface="Arial"/>
                <a:cs typeface="Arial"/>
              </a:rPr>
              <a:t>DO </a:t>
            </a:r>
            <a:r>
              <a:rPr sz="2264" b="1" dirty="0">
                <a:solidFill>
                  <a:srgbClr val="FF0000"/>
                </a:solidFill>
                <a:latin typeface="Arial"/>
                <a:cs typeface="Arial"/>
              </a:rPr>
              <a:t>TESTS NOT? </a:t>
            </a:r>
            <a:r>
              <a:rPr sz="2264" b="1" spc="-7" dirty="0">
                <a:latin typeface="Arial"/>
                <a:cs typeface="Arial"/>
              </a:rPr>
              <a:t>Talent prognosis, </a:t>
            </a:r>
            <a:r>
              <a:rPr sz="2264" b="1" dirty="0">
                <a:latin typeface="Arial"/>
                <a:cs typeface="Arial"/>
              </a:rPr>
              <a:t>sport </a:t>
            </a:r>
            <a:r>
              <a:rPr sz="2264" b="1" spc="-7" dirty="0">
                <a:latin typeface="Arial"/>
                <a:cs typeface="Arial"/>
              </a:rPr>
              <a:t>specific performance diagnostics,  replacement </a:t>
            </a:r>
            <a:r>
              <a:rPr sz="2264" b="1" dirty="0">
                <a:latin typeface="Arial"/>
                <a:cs typeface="Arial"/>
              </a:rPr>
              <a:t>of </a:t>
            </a:r>
            <a:r>
              <a:rPr sz="2264" b="1" spc="-7" dirty="0">
                <a:latin typeface="Arial"/>
                <a:cs typeface="Arial"/>
              </a:rPr>
              <a:t>coach judgements,</a:t>
            </a:r>
            <a:r>
              <a:rPr sz="2264" b="1" spc="-20" dirty="0">
                <a:latin typeface="Arial"/>
                <a:cs typeface="Arial"/>
              </a:rPr>
              <a:t> </a:t>
            </a:r>
            <a:r>
              <a:rPr sz="2264" b="1" spc="-13" dirty="0">
                <a:latin typeface="Arial"/>
                <a:cs typeface="Arial"/>
              </a:rPr>
              <a:t>...</a:t>
            </a:r>
            <a:endParaRPr sz="2264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2536" y="2156854"/>
            <a:ext cx="1889465" cy="3194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759" y="1334960"/>
            <a:ext cx="7077016" cy="3255437"/>
          </a:xfrm>
          <a:prstGeom prst="rect">
            <a:avLst/>
          </a:prstGeom>
        </p:spPr>
        <p:txBody>
          <a:bodyPr vert="horz" wrap="square" lIns="0" tIns="90482" rIns="0" bIns="0" rtlCol="0">
            <a:spAutoFit/>
          </a:bodyPr>
          <a:lstStyle/>
          <a:p>
            <a:pPr marL="16913">
              <a:spcBef>
                <a:spcPts val="712"/>
              </a:spcBef>
            </a:pPr>
            <a:r>
              <a:rPr sz="2264" b="1" dirty="0">
                <a:solidFill>
                  <a:srgbClr val="009582"/>
                </a:solidFill>
                <a:latin typeface="Arial"/>
                <a:cs typeface="Arial"/>
              </a:rPr>
              <a:t>How </a:t>
            </a:r>
            <a:r>
              <a:rPr sz="2264" b="1" spc="13" dirty="0">
                <a:solidFill>
                  <a:srgbClr val="009582"/>
                </a:solidFill>
                <a:latin typeface="Arial"/>
                <a:cs typeface="Arial"/>
              </a:rPr>
              <a:t>was </a:t>
            </a:r>
            <a:r>
              <a:rPr sz="2264" b="1" dirty="0">
                <a:solidFill>
                  <a:srgbClr val="009582"/>
                </a:solidFill>
                <a:latin typeface="Arial"/>
                <a:cs typeface="Arial"/>
              </a:rPr>
              <a:t>the </a:t>
            </a:r>
            <a:r>
              <a:rPr sz="2264" b="1" spc="-7" dirty="0">
                <a:solidFill>
                  <a:srgbClr val="009582"/>
                </a:solidFill>
                <a:latin typeface="Arial"/>
                <a:cs typeface="Arial"/>
              </a:rPr>
              <a:t>GMT</a:t>
            </a:r>
            <a:r>
              <a:rPr sz="2264" b="1" spc="-146" dirty="0">
                <a:solidFill>
                  <a:srgbClr val="009582"/>
                </a:solidFill>
                <a:latin typeface="Arial"/>
                <a:cs typeface="Arial"/>
              </a:rPr>
              <a:t> </a:t>
            </a:r>
            <a:r>
              <a:rPr sz="2264" b="1" spc="-7" dirty="0">
                <a:solidFill>
                  <a:srgbClr val="009582"/>
                </a:solidFill>
                <a:latin typeface="Arial"/>
                <a:cs typeface="Arial"/>
              </a:rPr>
              <a:t>created?</a:t>
            </a:r>
            <a:endParaRPr sz="2264" dirty="0">
              <a:latin typeface="Arial"/>
              <a:cs typeface="Arial"/>
            </a:endParaRPr>
          </a:p>
          <a:p>
            <a:pPr marL="288360" marR="6765" indent="-272293">
              <a:spcBef>
                <a:spcPts val="533"/>
              </a:spcBef>
              <a:buClr>
                <a:srgbClr val="009582"/>
              </a:buClr>
              <a:buSzPct val="87500"/>
              <a:buChar char="•"/>
              <a:tabLst>
                <a:tab pos="288360" algn="l"/>
                <a:tab pos="289205" algn="l"/>
              </a:tabLst>
            </a:pPr>
            <a:r>
              <a:rPr sz="2131" spc="-7" dirty="0">
                <a:latin typeface="Arial"/>
                <a:cs typeface="Arial"/>
              </a:rPr>
              <a:t>Request of the politics to the </a:t>
            </a:r>
            <a:r>
              <a:rPr sz="2131" spc="-13" dirty="0">
                <a:latin typeface="Arial"/>
                <a:cs typeface="Arial"/>
              </a:rPr>
              <a:t>German </a:t>
            </a:r>
            <a:r>
              <a:rPr sz="2131" spc="-7" dirty="0">
                <a:latin typeface="Arial"/>
                <a:cs typeface="Arial"/>
              </a:rPr>
              <a:t>Association for  Sport Science (dvs) for the development of a test </a:t>
            </a:r>
            <a:r>
              <a:rPr sz="2131" spc="-13" dirty="0">
                <a:latin typeface="Arial"/>
                <a:cs typeface="Arial"/>
              </a:rPr>
              <a:t>battery  </a:t>
            </a:r>
            <a:r>
              <a:rPr sz="2131" spc="-7" dirty="0">
                <a:latin typeface="Arial"/>
                <a:cs typeface="Arial"/>
              </a:rPr>
              <a:t>for consistent testing </a:t>
            </a:r>
            <a:r>
              <a:rPr sz="2131" dirty="0">
                <a:latin typeface="Arial"/>
                <a:cs typeface="Arial"/>
              </a:rPr>
              <a:t>in</a:t>
            </a:r>
            <a:r>
              <a:rPr sz="2131" spc="13" dirty="0">
                <a:latin typeface="Arial"/>
                <a:cs typeface="Arial"/>
              </a:rPr>
              <a:t> </a:t>
            </a:r>
            <a:r>
              <a:rPr sz="2131" spc="-13" dirty="0">
                <a:latin typeface="Arial"/>
                <a:cs typeface="Arial"/>
              </a:rPr>
              <a:t>2006</a:t>
            </a:r>
            <a:endParaRPr sz="2131" dirty="0">
              <a:latin typeface="Arial"/>
              <a:cs typeface="Arial"/>
            </a:endParaRPr>
          </a:p>
          <a:p>
            <a:pPr marL="288360" marR="49892" indent="-272293">
              <a:spcBef>
                <a:spcPts val="526"/>
              </a:spcBef>
              <a:buClr>
                <a:srgbClr val="009582"/>
              </a:buClr>
              <a:buSzPct val="87500"/>
              <a:buChar char="•"/>
              <a:tabLst>
                <a:tab pos="288360" algn="l"/>
                <a:tab pos="289205" algn="l"/>
              </a:tabLst>
            </a:pPr>
            <a:r>
              <a:rPr sz="2131" spc="-7" dirty="0">
                <a:latin typeface="Arial"/>
                <a:cs typeface="Arial"/>
              </a:rPr>
              <a:t>Resolution of the dvs </a:t>
            </a:r>
            <a:r>
              <a:rPr sz="2131" spc="-13" dirty="0">
                <a:latin typeface="Arial"/>
                <a:cs typeface="Arial"/>
              </a:rPr>
              <a:t>Board </a:t>
            </a:r>
            <a:r>
              <a:rPr sz="2131" spc="-7" dirty="0">
                <a:latin typeface="Arial"/>
                <a:cs typeface="Arial"/>
              </a:rPr>
              <a:t>of Directors to set up </a:t>
            </a:r>
            <a:r>
              <a:rPr sz="2131" spc="-13" dirty="0">
                <a:latin typeface="Arial"/>
                <a:cs typeface="Arial"/>
              </a:rPr>
              <a:t>an  Adhoc </a:t>
            </a:r>
            <a:r>
              <a:rPr sz="2131" spc="-7" dirty="0">
                <a:latin typeface="Arial"/>
                <a:cs typeface="Arial"/>
              </a:rPr>
              <a:t>committee on </a:t>
            </a:r>
            <a:r>
              <a:rPr sz="2131" spc="-13" dirty="0">
                <a:latin typeface="Arial"/>
                <a:cs typeface="Arial"/>
              </a:rPr>
              <a:t>"Motor </a:t>
            </a:r>
            <a:r>
              <a:rPr sz="2131" spc="-7" dirty="0">
                <a:latin typeface="Arial"/>
                <a:cs typeface="Arial"/>
              </a:rPr>
              <a:t>tests for children </a:t>
            </a:r>
            <a:r>
              <a:rPr sz="2131" spc="-13" dirty="0">
                <a:latin typeface="Arial"/>
                <a:cs typeface="Arial"/>
              </a:rPr>
              <a:t>and </a:t>
            </a:r>
            <a:r>
              <a:rPr sz="2131" spc="-20" dirty="0">
                <a:latin typeface="Arial"/>
                <a:cs typeface="Arial"/>
              </a:rPr>
              <a:t>young  </a:t>
            </a:r>
            <a:r>
              <a:rPr sz="2131" spc="-7" dirty="0">
                <a:latin typeface="Arial"/>
                <a:cs typeface="Arial"/>
              </a:rPr>
              <a:t>people" </a:t>
            </a:r>
            <a:r>
              <a:rPr sz="2131" dirty="0">
                <a:latin typeface="Arial"/>
                <a:cs typeface="Arial"/>
              </a:rPr>
              <a:t>in </a:t>
            </a:r>
            <a:r>
              <a:rPr sz="2131" spc="-13" dirty="0">
                <a:latin typeface="Arial"/>
                <a:cs typeface="Arial"/>
              </a:rPr>
              <a:t>2007 under </a:t>
            </a:r>
            <a:r>
              <a:rPr sz="2131" spc="-7" dirty="0">
                <a:latin typeface="Arial"/>
                <a:cs typeface="Arial"/>
              </a:rPr>
              <a:t>the direction of Prof. Klaus</a:t>
            </a:r>
            <a:r>
              <a:rPr sz="2131" spc="60" dirty="0">
                <a:latin typeface="Arial"/>
                <a:cs typeface="Arial"/>
              </a:rPr>
              <a:t> </a:t>
            </a:r>
            <a:r>
              <a:rPr sz="2131" spc="-13" dirty="0">
                <a:latin typeface="Arial"/>
                <a:cs typeface="Arial"/>
              </a:rPr>
              <a:t>Bös</a:t>
            </a:r>
            <a:endParaRPr sz="2131" dirty="0">
              <a:latin typeface="Arial"/>
              <a:cs typeface="Arial"/>
            </a:endParaRPr>
          </a:p>
          <a:p>
            <a:pPr marL="288360" marR="416895" indent="-272293">
              <a:spcBef>
                <a:spcPts val="539"/>
              </a:spcBef>
              <a:buClr>
                <a:srgbClr val="009582"/>
              </a:buClr>
              <a:buSzPct val="87500"/>
              <a:buChar char="•"/>
              <a:tabLst>
                <a:tab pos="288360" algn="l"/>
                <a:tab pos="289205" algn="l"/>
              </a:tabLst>
            </a:pPr>
            <a:r>
              <a:rPr sz="2131" spc="-13" dirty="0">
                <a:latin typeface="Arial"/>
                <a:cs typeface="Arial"/>
              </a:rPr>
              <a:t>Germany-wide </a:t>
            </a:r>
            <a:r>
              <a:rPr sz="2131" spc="-7" dirty="0">
                <a:latin typeface="Arial"/>
                <a:cs typeface="Arial"/>
              </a:rPr>
              <a:t>cooperation </a:t>
            </a:r>
            <a:r>
              <a:rPr sz="2131" dirty="0">
                <a:latin typeface="Arial"/>
                <a:cs typeface="Arial"/>
              </a:rPr>
              <a:t>in </a:t>
            </a:r>
            <a:r>
              <a:rPr sz="2131" spc="-7" dirty="0">
                <a:latin typeface="Arial"/>
                <a:cs typeface="Arial"/>
              </a:rPr>
              <a:t>the development of the  </a:t>
            </a:r>
            <a:r>
              <a:rPr sz="2131" spc="-13" dirty="0">
                <a:latin typeface="Arial"/>
                <a:cs typeface="Arial"/>
              </a:rPr>
              <a:t>GMT</a:t>
            </a:r>
            <a:r>
              <a:rPr sz="2131" spc="20" dirty="0">
                <a:latin typeface="Arial"/>
                <a:cs typeface="Arial"/>
              </a:rPr>
              <a:t> </a:t>
            </a:r>
            <a:r>
              <a:rPr sz="2131" spc="-13" dirty="0">
                <a:latin typeface="Arial"/>
                <a:cs typeface="Arial"/>
              </a:rPr>
              <a:t>6-18</a:t>
            </a:r>
            <a:endParaRPr sz="213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783" y="4694809"/>
            <a:ext cx="7060949" cy="1340689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631260" marR="248615" indent="-342900"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sz="2131" b="1" spc="-13" dirty="0">
                <a:latin typeface="Arial"/>
                <a:cs typeface="Arial"/>
              </a:rPr>
              <a:t>Development </a:t>
            </a:r>
            <a:r>
              <a:rPr sz="2131" b="1" spc="-7" dirty="0">
                <a:latin typeface="Arial"/>
                <a:cs typeface="Arial"/>
              </a:rPr>
              <a:t>and publication of </a:t>
            </a:r>
            <a:r>
              <a:rPr sz="2131" b="1" spc="-13" dirty="0">
                <a:latin typeface="Arial"/>
                <a:cs typeface="Arial"/>
              </a:rPr>
              <a:t>the </a:t>
            </a:r>
            <a:r>
              <a:rPr sz="2131" b="1" spc="-7" dirty="0">
                <a:latin typeface="Arial"/>
                <a:cs typeface="Arial"/>
              </a:rPr>
              <a:t>German </a:t>
            </a:r>
            <a:r>
              <a:rPr sz="2131" b="1" spc="-13" dirty="0">
                <a:latin typeface="Arial"/>
                <a:cs typeface="Arial"/>
              </a:rPr>
              <a:t>Motor  </a:t>
            </a:r>
            <a:r>
              <a:rPr sz="2131" b="1" spc="-7" dirty="0">
                <a:latin typeface="Arial"/>
                <a:cs typeface="Arial"/>
              </a:rPr>
              <a:t>Test </a:t>
            </a:r>
            <a:r>
              <a:rPr sz="2131" b="1" spc="-13" dirty="0">
                <a:latin typeface="Arial"/>
                <a:cs typeface="Arial"/>
              </a:rPr>
              <a:t>(6-18) </a:t>
            </a:r>
            <a:r>
              <a:rPr sz="2131" b="1" spc="-7" dirty="0">
                <a:latin typeface="Arial"/>
                <a:cs typeface="Arial"/>
              </a:rPr>
              <a:t>in</a:t>
            </a:r>
            <a:r>
              <a:rPr sz="2131" b="1" spc="67" dirty="0">
                <a:latin typeface="Arial"/>
                <a:cs typeface="Arial"/>
              </a:rPr>
              <a:t> </a:t>
            </a:r>
            <a:r>
              <a:rPr sz="2131" b="1" spc="-13" dirty="0">
                <a:latin typeface="Arial"/>
                <a:cs typeface="Arial"/>
              </a:rPr>
              <a:t>2009</a:t>
            </a:r>
            <a:endParaRPr lang="de-DE" sz="2131" dirty="0">
              <a:latin typeface="Arial"/>
              <a:cs typeface="Arial"/>
            </a:endParaRPr>
          </a:p>
          <a:p>
            <a:pPr marL="631260" marR="248615" indent="-342900"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sz="2131" b="1" spc="-7" dirty="0">
                <a:latin typeface="Arial"/>
                <a:cs typeface="Arial"/>
              </a:rPr>
              <a:t>Publication of </a:t>
            </a:r>
            <a:r>
              <a:rPr sz="2131" b="1" spc="-13" dirty="0">
                <a:latin typeface="Arial"/>
                <a:cs typeface="Arial"/>
              </a:rPr>
              <a:t>the </a:t>
            </a:r>
            <a:r>
              <a:rPr sz="2131" b="1" spc="-7" dirty="0">
                <a:latin typeface="Arial"/>
                <a:cs typeface="Arial"/>
              </a:rPr>
              <a:t>english Version in </a:t>
            </a:r>
            <a:r>
              <a:rPr sz="2131" b="1" spc="-13" dirty="0">
                <a:latin typeface="Arial"/>
                <a:cs typeface="Arial"/>
              </a:rPr>
              <a:t>2021</a:t>
            </a:r>
            <a:r>
              <a:rPr sz="2131" b="1" spc="146" dirty="0">
                <a:latin typeface="Arial"/>
                <a:cs typeface="Arial"/>
              </a:rPr>
              <a:t> </a:t>
            </a:r>
            <a:r>
              <a:rPr sz="2131" b="1" spc="-7" dirty="0">
                <a:latin typeface="Arial"/>
                <a:cs typeface="Arial"/>
              </a:rPr>
              <a:t>(IPPTP-R)</a:t>
            </a:r>
            <a:endParaRPr sz="213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7952" y="653418"/>
            <a:ext cx="7720535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spc="-7" dirty="0">
                <a:latin typeface="Arial"/>
                <a:cs typeface="Arial"/>
              </a:rPr>
              <a:t>The German Motor Test 6-18 </a:t>
            </a:r>
            <a:r>
              <a:rPr sz="3196" b="1" dirty="0">
                <a:latin typeface="Arial"/>
                <a:cs typeface="Arial"/>
              </a:rPr>
              <a:t>(GMT</a:t>
            </a:r>
            <a:r>
              <a:rPr sz="3196" b="1" spc="-53" dirty="0">
                <a:latin typeface="Arial"/>
                <a:cs typeface="Arial"/>
              </a:rPr>
              <a:t> </a:t>
            </a:r>
            <a:r>
              <a:rPr sz="3196" b="1" spc="-7" dirty="0">
                <a:latin typeface="Arial"/>
                <a:cs typeface="Arial"/>
              </a:rPr>
              <a:t>6-18)</a:t>
            </a:r>
            <a:endParaRPr sz="3196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48164" y="1204846"/>
            <a:ext cx="2015287" cy="915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7" name="object 7"/>
          <p:cNvSpPr/>
          <p:nvPr/>
        </p:nvSpPr>
        <p:spPr>
          <a:xfrm>
            <a:off x="7844175" y="3322638"/>
            <a:ext cx="1757541" cy="2563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8"/>
          <p:cNvSpPr/>
          <p:nvPr/>
        </p:nvSpPr>
        <p:spPr>
          <a:xfrm>
            <a:off x="10079117" y="2244619"/>
            <a:ext cx="1800160" cy="2950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047104" y="516495"/>
            <a:ext cx="1240020" cy="564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 dirty="0"/>
          </a:p>
        </p:txBody>
      </p:sp>
      <p:sp>
        <p:nvSpPr>
          <p:cNvPr id="4" name="object 4"/>
          <p:cNvSpPr/>
          <p:nvPr/>
        </p:nvSpPr>
        <p:spPr>
          <a:xfrm>
            <a:off x="7378640" y="1067027"/>
            <a:ext cx="2214177" cy="1972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object 5"/>
          <p:cNvSpPr/>
          <p:nvPr/>
        </p:nvSpPr>
        <p:spPr>
          <a:xfrm>
            <a:off x="7427349" y="1146908"/>
            <a:ext cx="2045729" cy="1804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6"/>
          <p:cNvSpPr/>
          <p:nvPr/>
        </p:nvSpPr>
        <p:spPr>
          <a:xfrm>
            <a:off x="7421006" y="1130175"/>
            <a:ext cx="2059091" cy="1817243"/>
          </a:xfrm>
          <a:custGeom>
            <a:avLst/>
            <a:gdLst/>
            <a:ahLst/>
            <a:cxnLst/>
            <a:rect l="l" t="t" r="r" b="b"/>
            <a:pathLst>
              <a:path w="1546225" h="1364614">
                <a:moveTo>
                  <a:pt x="0" y="0"/>
                </a:moveTo>
                <a:lnTo>
                  <a:pt x="1545717" y="0"/>
                </a:lnTo>
                <a:lnTo>
                  <a:pt x="1545717" y="1364361"/>
                </a:lnTo>
                <a:lnTo>
                  <a:pt x="0" y="136436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7" name="object 7"/>
          <p:cNvSpPr txBox="1"/>
          <p:nvPr/>
        </p:nvSpPr>
        <p:spPr>
          <a:xfrm>
            <a:off x="5359875" y="5795369"/>
            <a:ext cx="1668414" cy="233055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1398" dirty="0">
                <a:latin typeface="Arial"/>
                <a:cs typeface="Arial"/>
              </a:rPr>
              <a:t>6 </a:t>
            </a:r>
            <a:r>
              <a:rPr sz="1398" spc="7" dirty="0">
                <a:latin typeface="Arial"/>
                <a:cs typeface="Arial"/>
              </a:rPr>
              <a:t>min </a:t>
            </a:r>
            <a:r>
              <a:rPr sz="1398" dirty="0">
                <a:latin typeface="Arial"/>
                <a:cs typeface="Arial"/>
              </a:rPr>
              <a:t>endurance</a:t>
            </a:r>
            <a:r>
              <a:rPr sz="1398" spc="-146" dirty="0">
                <a:latin typeface="Arial"/>
                <a:cs typeface="Arial"/>
              </a:rPr>
              <a:t> </a:t>
            </a:r>
            <a:r>
              <a:rPr sz="1398" dirty="0">
                <a:latin typeface="Arial"/>
                <a:cs typeface="Arial"/>
              </a:rPr>
              <a:t>run</a:t>
            </a:r>
            <a:endParaRPr sz="1398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7" y="3260205"/>
            <a:ext cx="1380055" cy="233055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1398" dirty="0">
                <a:latin typeface="Arial"/>
                <a:cs typeface="Arial"/>
              </a:rPr>
              <a:t>Sit-Ups in 40</a:t>
            </a:r>
            <a:r>
              <a:rPr sz="1398" spc="-127" dirty="0">
                <a:latin typeface="Arial"/>
                <a:cs typeface="Arial"/>
              </a:rPr>
              <a:t> </a:t>
            </a:r>
            <a:r>
              <a:rPr sz="1398" dirty="0">
                <a:latin typeface="Arial"/>
                <a:cs typeface="Arial"/>
              </a:rPr>
              <a:t>sec</a:t>
            </a:r>
            <a:endParaRPr sz="1398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6293" y="2999098"/>
            <a:ext cx="1057028" cy="663301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 marR="6765" indent="2537" algn="ctr">
              <a:spcBef>
                <a:spcPts val="140"/>
              </a:spcBef>
            </a:pPr>
            <a:r>
              <a:rPr sz="1398" dirty="0">
                <a:latin typeface="Arial"/>
                <a:cs typeface="Arial"/>
              </a:rPr>
              <a:t>Stand &amp;  </a:t>
            </a:r>
            <a:r>
              <a:rPr sz="1398" spc="7" dirty="0">
                <a:latin typeface="Arial"/>
                <a:cs typeface="Arial"/>
              </a:rPr>
              <a:t>R</a:t>
            </a:r>
            <a:r>
              <a:rPr sz="1398" dirty="0">
                <a:latin typeface="Arial"/>
                <a:cs typeface="Arial"/>
              </a:rPr>
              <a:t>ea</a:t>
            </a:r>
            <a:r>
              <a:rPr sz="1398" spc="-7" dirty="0">
                <a:latin typeface="Arial"/>
                <a:cs typeface="Arial"/>
              </a:rPr>
              <a:t>c</a:t>
            </a:r>
            <a:r>
              <a:rPr sz="1398" dirty="0">
                <a:latin typeface="Arial"/>
                <a:cs typeface="Arial"/>
              </a:rPr>
              <a:t>h</a:t>
            </a:r>
            <a:r>
              <a:rPr sz="1398" spc="-13" dirty="0">
                <a:latin typeface="Arial"/>
                <a:cs typeface="Arial"/>
              </a:rPr>
              <a:t>/</a:t>
            </a:r>
            <a:r>
              <a:rPr sz="1398" dirty="0">
                <a:latin typeface="Arial"/>
                <a:cs typeface="Arial"/>
              </a:rPr>
              <a:t>T</a:t>
            </a:r>
            <a:r>
              <a:rPr sz="1398" spc="-7" dirty="0">
                <a:latin typeface="Arial"/>
                <a:cs typeface="Arial"/>
              </a:rPr>
              <a:t>r</a:t>
            </a:r>
            <a:r>
              <a:rPr sz="1398" dirty="0">
                <a:latin typeface="Arial"/>
                <a:cs typeface="Arial"/>
              </a:rPr>
              <a:t>unk  bending</a:t>
            </a:r>
            <a:endParaRPr sz="1398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9361" y="3214127"/>
            <a:ext cx="1720842" cy="233055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1398" dirty="0">
                <a:latin typeface="Arial"/>
                <a:cs typeface="Arial"/>
              </a:rPr>
              <a:t>Balancing</a:t>
            </a:r>
            <a:r>
              <a:rPr sz="1398" spc="-87" dirty="0">
                <a:latin typeface="Arial"/>
                <a:cs typeface="Arial"/>
              </a:rPr>
              <a:t> </a:t>
            </a:r>
            <a:r>
              <a:rPr sz="1398" dirty="0">
                <a:latin typeface="Arial"/>
                <a:cs typeface="Arial"/>
              </a:rPr>
              <a:t>backwards</a:t>
            </a:r>
            <a:endParaRPr sz="1398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73812" y="3053034"/>
            <a:ext cx="865072" cy="233055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1398" dirty="0">
                <a:latin typeface="Arial"/>
                <a:cs typeface="Arial"/>
              </a:rPr>
              <a:t>20m</a:t>
            </a:r>
            <a:r>
              <a:rPr sz="1398" spc="-100" dirty="0">
                <a:latin typeface="Arial"/>
                <a:cs typeface="Arial"/>
              </a:rPr>
              <a:t> </a:t>
            </a:r>
            <a:r>
              <a:rPr sz="1398" dirty="0">
                <a:latin typeface="Arial"/>
                <a:cs typeface="Arial"/>
              </a:rPr>
              <a:t>sprint</a:t>
            </a:r>
            <a:endParaRPr sz="1398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1675" y="5735540"/>
            <a:ext cx="3177850" cy="233055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  <a:tabLst>
                <a:tab pos="1704789" algn="l"/>
              </a:tabLst>
            </a:pPr>
            <a:r>
              <a:rPr sz="1398" dirty="0">
                <a:latin typeface="Arial"/>
                <a:cs typeface="Arial"/>
              </a:rPr>
              <a:t>Standing</a:t>
            </a:r>
            <a:r>
              <a:rPr sz="1398" spc="-13" dirty="0">
                <a:latin typeface="Arial"/>
                <a:cs typeface="Arial"/>
              </a:rPr>
              <a:t> </a:t>
            </a:r>
            <a:r>
              <a:rPr sz="1398" dirty="0">
                <a:latin typeface="Arial"/>
                <a:cs typeface="Arial"/>
              </a:rPr>
              <a:t>long	</a:t>
            </a:r>
            <a:r>
              <a:rPr sz="2097" baseline="2645" dirty="0">
                <a:latin typeface="Arial"/>
                <a:cs typeface="Arial"/>
              </a:rPr>
              <a:t>Jumping</a:t>
            </a:r>
            <a:r>
              <a:rPr sz="2097" spc="-149" baseline="2645" dirty="0">
                <a:latin typeface="Arial"/>
                <a:cs typeface="Arial"/>
              </a:rPr>
              <a:t> </a:t>
            </a:r>
            <a:r>
              <a:rPr sz="2097" baseline="2645" dirty="0">
                <a:latin typeface="Arial"/>
                <a:cs typeface="Arial"/>
              </a:rPr>
              <a:t>sideways</a:t>
            </a:r>
            <a:endParaRPr sz="2097" baseline="264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95217" y="5489434"/>
            <a:ext cx="1578778" cy="233055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1398" dirty="0">
                <a:latin typeface="Arial"/>
                <a:cs typeface="Arial"/>
              </a:rPr>
              <a:t>Push-Ups in 40</a:t>
            </a:r>
            <a:r>
              <a:rPr sz="1398" spc="-113" dirty="0">
                <a:latin typeface="Arial"/>
                <a:cs typeface="Arial"/>
              </a:rPr>
              <a:t> </a:t>
            </a:r>
            <a:r>
              <a:rPr sz="1398" dirty="0">
                <a:latin typeface="Arial"/>
                <a:cs typeface="Arial"/>
              </a:rPr>
              <a:t>sec</a:t>
            </a:r>
            <a:endParaRPr sz="1398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17952" y="653418"/>
            <a:ext cx="2513191" cy="508878"/>
          </a:xfrm>
          <a:prstGeom prst="rect">
            <a:avLst/>
          </a:prstGeom>
        </p:spPr>
        <p:txBody>
          <a:bodyPr vert="horz" wrap="square" lIns="0" tIns="16912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r>
              <a:rPr sz="3196" b="1" spc="-7" dirty="0">
                <a:latin typeface="Arial"/>
                <a:cs typeface="Arial"/>
              </a:rPr>
              <a:t>Test</a:t>
            </a:r>
            <a:r>
              <a:rPr sz="3196" b="1" spc="-93" dirty="0">
                <a:latin typeface="Arial"/>
                <a:cs typeface="Arial"/>
              </a:rPr>
              <a:t> </a:t>
            </a:r>
            <a:r>
              <a:rPr sz="3196" b="1" spc="-7" dirty="0">
                <a:latin typeface="Arial"/>
                <a:cs typeface="Arial"/>
              </a:rPr>
              <a:t>Content</a:t>
            </a:r>
            <a:endParaRPr sz="3196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79456" y="3651304"/>
            <a:ext cx="1369907" cy="2096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7" name="object 17"/>
          <p:cNvSpPr/>
          <p:nvPr/>
        </p:nvSpPr>
        <p:spPr>
          <a:xfrm>
            <a:off x="1373113" y="3634571"/>
            <a:ext cx="1382593" cy="2109829"/>
          </a:xfrm>
          <a:custGeom>
            <a:avLst/>
            <a:gdLst/>
            <a:ahLst/>
            <a:cxnLst/>
            <a:rect l="l" t="t" r="r" b="b"/>
            <a:pathLst>
              <a:path w="1038225" h="1584325">
                <a:moveTo>
                  <a:pt x="0" y="0"/>
                </a:moveTo>
                <a:lnTo>
                  <a:pt x="1038225" y="0"/>
                </a:lnTo>
                <a:lnTo>
                  <a:pt x="1038225" y="1583817"/>
                </a:lnTo>
                <a:lnTo>
                  <a:pt x="0" y="158381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8" name="object 18"/>
          <p:cNvSpPr/>
          <p:nvPr/>
        </p:nvSpPr>
        <p:spPr>
          <a:xfrm>
            <a:off x="971527" y="1607620"/>
            <a:ext cx="2451628" cy="1522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9" name="object 19"/>
          <p:cNvSpPr/>
          <p:nvPr/>
        </p:nvSpPr>
        <p:spPr>
          <a:xfrm>
            <a:off x="965184" y="1590870"/>
            <a:ext cx="2464990" cy="1534805"/>
          </a:xfrm>
          <a:custGeom>
            <a:avLst/>
            <a:gdLst/>
            <a:ahLst/>
            <a:cxnLst/>
            <a:rect l="l" t="t" r="r" b="b"/>
            <a:pathLst>
              <a:path w="1851025" h="1152525">
                <a:moveTo>
                  <a:pt x="0" y="0"/>
                </a:moveTo>
                <a:lnTo>
                  <a:pt x="1850517" y="0"/>
                </a:lnTo>
                <a:lnTo>
                  <a:pt x="1850517" y="1152525"/>
                </a:lnTo>
                <a:lnTo>
                  <a:pt x="0" y="11525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0" name="object 20"/>
          <p:cNvSpPr/>
          <p:nvPr/>
        </p:nvSpPr>
        <p:spPr>
          <a:xfrm>
            <a:off x="7674947" y="4124177"/>
            <a:ext cx="2254767" cy="1311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1" name="object 21"/>
          <p:cNvSpPr/>
          <p:nvPr/>
        </p:nvSpPr>
        <p:spPr>
          <a:xfrm>
            <a:off x="7668604" y="4107443"/>
            <a:ext cx="2267960" cy="1324245"/>
          </a:xfrm>
          <a:custGeom>
            <a:avLst/>
            <a:gdLst/>
            <a:ahLst/>
            <a:cxnLst/>
            <a:rect l="l" t="t" r="r" b="b"/>
            <a:pathLst>
              <a:path w="1703070" h="994410">
                <a:moveTo>
                  <a:pt x="0" y="0"/>
                </a:moveTo>
                <a:lnTo>
                  <a:pt x="1702689" y="0"/>
                </a:lnTo>
                <a:lnTo>
                  <a:pt x="1702689" y="994028"/>
                </a:lnTo>
                <a:lnTo>
                  <a:pt x="0" y="99402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2" name="object 22"/>
          <p:cNvSpPr/>
          <p:nvPr/>
        </p:nvSpPr>
        <p:spPr>
          <a:xfrm>
            <a:off x="3236443" y="3831929"/>
            <a:ext cx="1361789" cy="1919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3" name="object 23"/>
          <p:cNvSpPr/>
          <p:nvPr/>
        </p:nvSpPr>
        <p:spPr>
          <a:xfrm>
            <a:off x="3230100" y="3815196"/>
            <a:ext cx="1374982" cy="1933093"/>
          </a:xfrm>
          <a:custGeom>
            <a:avLst/>
            <a:gdLst/>
            <a:ahLst/>
            <a:cxnLst/>
            <a:rect l="l" t="t" r="r" b="b"/>
            <a:pathLst>
              <a:path w="1032510" h="1451610">
                <a:moveTo>
                  <a:pt x="0" y="0"/>
                </a:moveTo>
                <a:lnTo>
                  <a:pt x="1032129" y="0"/>
                </a:lnTo>
                <a:lnTo>
                  <a:pt x="1032129" y="1451229"/>
                </a:lnTo>
                <a:lnTo>
                  <a:pt x="0" y="145122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4" name="object 24"/>
          <p:cNvSpPr/>
          <p:nvPr/>
        </p:nvSpPr>
        <p:spPr>
          <a:xfrm>
            <a:off x="3751933" y="909456"/>
            <a:ext cx="1481514" cy="20558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5" name="object 25"/>
          <p:cNvSpPr/>
          <p:nvPr/>
        </p:nvSpPr>
        <p:spPr>
          <a:xfrm>
            <a:off x="3745592" y="892724"/>
            <a:ext cx="1494215" cy="2069239"/>
          </a:xfrm>
          <a:custGeom>
            <a:avLst/>
            <a:gdLst/>
            <a:ahLst/>
            <a:cxnLst/>
            <a:rect l="l" t="t" r="r" b="b"/>
            <a:pathLst>
              <a:path w="1122045" h="1553845">
                <a:moveTo>
                  <a:pt x="0" y="0"/>
                </a:moveTo>
                <a:lnTo>
                  <a:pt x="1122045" y="0"/>
                </a:lnTo>
                <a:lnTo>
                  <a:pt x="1122045" y="1553337"/>
                </a:lnTo>
                <a:lnTo>
                  <a:pt x="0" y="15533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6" name="object 26"/>
          <p:cNvSpPr/>
          <p:nvPr/>
        </p:nvSpPr>
        <p:spPr>
          <a:xfrm>
            <a:off x="5117784" y="3986172"/>
            <a:ext cx="2165469" cy="18042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7" name="object 27"/>
          <p:cNvSpPr/>
          <p:nvPr/>
        </p:nvSpPr>
        <p:spPr>
          <a:xfrm>
            <a:off x="5111441" y="3969438"/>
            <a:ext cx="2178324" cy="1817243"/>
          </a:xfrm>
          <a:custGeom>
            <a:avLst/>
            <a:gdLst/>
            <a:ahLst/>
            <a:cxnLst/>
            <a:rect l="l" t="t" r="r" b="b"/>
            <a:pathLst>
              <a:path w="1635760" h="1364614">
                <a:moveTo>
                  <a:pt x="0" y="0"/>
                </a:moveTo>
                <a:lnTo>
                  <a:pt x="1635633" y="0"/>
                </a:lnTo>
                <a:lnTo>
                  <a:pt x="1635633" y="1364361"/>
                </a:lnTo>
                <a:lnTo>
                  <a:pt x="0" y="136436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8" name="object 28"/>
          <p:cNvSpPr/>
          <p:nvPr/>
        </p:nvSpPr>
        <p:spPr>
          <a:xfrm>
            <a:off x="5659659" y="968313"/>
            <a:ext cx="1440940" cy="21614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9" name="object 29"/>
          <p:cNvSpPr/>
          <p:nvPr/>
        </p:nvSpPr>
        <p:spPr>
          <a:xfrm>
            <a:off x="5653317" y="951579"/>
            <a:ext cx="1453625" cy="2174096"/>
          </a:xfrm>
          <a:custGeom>
            <a:avLst/>
            <a:gdLst/>
            <a:ahLst/>
            <a:cxnLst/>
            <a:rect l="l" t="t" r="r" b="b"/>
            <a:pathLst>
              <a:path w="1091564" h="1632585">
                <a:moveTo>
                  <a:pt x="0" y="0"/>
                </a:moveTo>
                <a:lnTo>
                  <a:pt x="1091564" y="0"/>
                </a:lnTo>
                <a:lnTo>
                  <a:pt x="1091564" y="1632585"/>
                </a:lnTo>
                <a:lnTo>
                  <a:pt x="0" y="163258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Microsoft Macintosh PowerPoint</Application>
  <PresentationFormat>Breitbild</PresentationFormat>
  <Paragraphs>177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Times New Roman</vt:lpstr>
      <vt:lpstr>Office Theme</vt:lpstr>
      <vt:lpstr>PowerPoint-Präsentation</vt:lpstr>
      <vt:lpstr>PowerPoint-Präsentation</vt:lpstr>
      <vt:lpstr>Motor Ability Assessment</vt:lpstr>
      <vt:lpstr>Structure</vt:lpstr>
      <vt:lpstr>Motor Ability Assessment – Why?</vt:lpstr>
      <vt:lpstr>Skill-oriented Approach of Motor Abilities</vt:lpstr>
      <vt:lpstr>Diagnostic of Motor Performance</vt:lpstr>
      <vt:lpstr>The German Motor Test 6-18 (GMT 6-18)</vt:lpstr>
      <vt:lpstr>Test Content</vt:lpstr>
      <vt:lpstr>Test Content</vt:lpstr>
      <vt:lpstr>Implementation</vt:lpstr>
      <vt:lpstr>Test leader behaviour</vt:lpstr>
      <vt:lpstr>Data collection and evaluation</vt:lpstr>
      <vt:lpstr>Example of standard data</vt:lpstr>
      <vt:lpstr>Software</vt:lpstr>
      <vt:lpstr>Software</vt:lpstr>
      <vt:lpstr>PowerPoint-Präsentation</vt:lpstr>
      <vt:lpstr>Software - Test Evaluation</vt:lpstr>
      <vt:lpstr>Project MO|RE data and Fitnessbarometer</vt:lpstr>
      <vt:lpstr>More information: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Sport Training School, Dublin,  02-06 October 2023</dc:title>
  <dc:creator>Declan O'Leary</dc:creator>
  <cp:lastModifiedBy>Kathi Gröne</cp:lastModifiedBy>
  <cp:revision>22</cp:revision>
  <dcterms:created xsi:type="dcterms:W3CDTF">2023-09-18T07:30:19Z</dcterms:created>
  <dcterms:modified xsi:type="dcterms:W3CDTF">2024-11-15T11:43:09Z</dcterms:modified>
</cp:coreProperties>
</file>